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146"/>
  </p:notesMasterIdLst>
  <p:sldIdLst>
    <p:sldId id="674" r:id="rId2"/>
    <p:sldId id="815" r:id="rId3"/>
    <p:sldId id="816" r:id="rId4"/>
    <p:sldId id="608" r:id="rId5"/>
    <p:sldId id="609" r:id="rId6"/>
    <p:sldId id="611" r:id="rId7"/>
    <p:sldId id="612" r:id="rId8"/>
    <p:sldId id="613" r:id="rId9"/>
    <p:sldId id="614" r:id="rId10"/>
    <p:sldId id="615" r:id="rId11"/>
    <p:sldId id="616" r:id="rId12"/>
    <p:sldId id="617" r:id="rId13"/>
    <p:sldId id="618" r:id="rId14"/>
    <p:sldId id="619" r:id="rId15"/>
    <p:sldId id="620" r:id="rId16"/>
    <p:sldId id="621" r:id="rId17"/>
    <p:sldId id="622" r:id="rId18"/>
    <p:sldId id="515" r:id="rId19"/>
    <p:sldId id="516" r:id="rId20"/>
    <p:sldId id="623" r:id="rId21"/>
    <p:sldId id="517" r:id="rId22"/>
    <p:sldId id="518" r:id="rId23"/>
    <p:sldId id="624" r:id="rId24"/>
    <p:sldId id="625" r:id="rId25"/>
    <p:sldId id="521" r:id="rId26"/>
    <p:sldId id="522" r:id="rId27"/>
    <p:sldId id="523" r:id="rId28"/>
    <p:sldId id="524" r:id="rId29"/>
    <p:sldId id="648" r:id="rId30"/>
    <p:sldId id="525" r:id="rId31"/>
    <p:sldId id="647" r:id="rId32"/>
    <p:sldId id="526" r:id="rId33"/>
    <p:sldId id="529" r:id="rId34"/>
    <p:sldId id="530" r:id="rId35"/>
    <p:sldId id="531" r:id="rId36"/>
    <p:sldId id="626" r:id="rId37"/>
    <p:sldId id="628" r:id="rId38"/>
    <p:sldId id="627" r:id="rId39"/>
    <p:sldId id="629" r:id="rId40"/>
    <p:sldId id="536" r:id="rId41"/>
    <p:sldId id="537" r:id="rId42"/>
    <p:sldId id="635" r:id="rId43"/>
    <p:sldId id="633" r:id="rId44"/>
    <p:sldId id="634" r:id="rId45"/>
    <p:sldId id="636" r:id="rId46"/>
    <p:sldId id="637" r:id="rId47"/>
    <p:sldId id="638" r:id="rId48"/>
    <p:sldId id="639" r:id="rId49"/>
    <p:sldId id="640" r:id="rId50"/>
    <p:sldId id="538" r:id="rId51"/>
    <p:sldId id="539" r:id="rId52"/>
    <p:sldId id="540" r:id="rId53"/>
    <p:sldId id="541" r:id="rId54"/>
    <p:sldId id="641" r:id="rId55"/>
    <p:sldId id="543" r:id="rId56"/>
    <p:sldId id="642" r:id="rId57"/>
    <p:sldId id="544" r:id="rId58"/>
    <p:sldId id="545" r:id="rId59"/>
    <p:sldId id="546" r:id="rId60"/>
    <p:sldId id="645" r:id="rId61"/>
    <p:sldId id="547" r:id="rId62"/>
    <p:sldId id="548" r:id="rId63"/>
    <p:sldId id="549" r:id="rId64"/>
    <p:sldId id="644" r:id="rId65"/>
    <p:sldId id="646" r:id="rId66"/>
    <p:sldId id="550" r:id="rId67"/>
    <p:sldId id="661" r:id="rId68"/>
    <p:sldId id="652" r:id="rId69"/>
    <p:sldId id="653" r:id="rId70"/>
    <p:sldId id="630" r:id="rId71"/>
    <p:sldId id="552" r:id="rId72"/>
    <p:sldId id="553" r:id="rId73"/>
    <p:sldId id="554" r:id="rId74"/>
    <p:sldId id="555" r:id="rId75"/>
    <p:sldId id="662" r:id="rId76"/>
    <p:sldId id="663" r:id="rId77"/>
    <p:sldId id="664" r:id="rId78"/>
    <p:sldId id="631" r:id="rId79"/>
    <p:sldId id="556" r:id="rId80"/>
    <p:sldId id="557" r:id="rId81"/>
    <p:sldId id="558" r:id="rId82"/>
    <p:sldId id="559" r:id="rId83"/>
    <p:sldId id="560" r:id="rId84"/>
    <p:sldId id="561" r:id="rId85"/>
    <p:sldId id="563" r:id="rId86"/>
    <p:sldId id="564" r:id="rId87"/>
    <p:sldId id="565" r:id="rId88"/>
    <p:sldId id="566" r:id="rId89"/>
    <p:sldId id="567" r:id="rId90"/>
    <p:sldId id="568" r:id="rId91"/>
    <p:sldId id="569" r:id="rId92"/>
    <p:sldId id="570" r:id="rId93"/>
    <p:sldId id="571" r:id="rId94"/>
    <p:sldId id="957" r:id="rId95"/>
    <p:sldId id="572" r:id="rId96"/>
    <p:sldId id="573" r:id="rId97"/>
    <p:sldId id="575" r:id="rId98"/>
    <p:sldId id="576" r:id="rId99"/>
    <p:sldId id="577" r:id="rId100"/>
    <p:sldId id="578" r:id="rId101"/>
    <p:sldId id="579" r:id="rId102"/>
    <p:sldId id="581" r:id="rId103"/>
    <p:sldId id="582" r:id="rId104"/>
    <p:sldId id="583" r:id="rId105"/>
    <p:sldId id="584" r:id="rId106"/>
    <p:sldId id="585" r:id="rId107"/>
    <p:sldId id="586" r:id="rId108"/>
    <p:sldId id="587" r:id="rId109"/>
    <p:sldId id="588" r:id="rId110"/>
    <p:sldId id="589" r:id="rId111"/>
    <p:sldId id="590" r:id="rId112"/>
    <p:sldId id="592" r:id="rId113"/>
    <p:sldId id="593" r:id="rId114"/>
    <p:sldId id="594" r:id="rId115"/>
    <p:sldId id="595" r:id="rId116"/>
    <p:sldId id="596" r:id="rId117"/>
    <p:sldId id="597" r:id="rId118"/>
    <p:sldId id="598" r:id="rId119"/>
    <p:sldId id="673" r:id="rId120"/>
    <p:sldId id="599" r:id="rId121"/>
    <p:sldId id="600" r:id="rId122"/>
    <p:sldId id="601" r:id="rId123"/>
    <p:sldId id="602" r:id="rId124"/>
    <p:sldId id="672" r:id="rId125"/>
    <p:sldId id="604" r:id="rId126"/>
    <p:sldId id="605" r:id="rId127"/>
    <p:sldId id="649" r:id="rId128"/>
    <p:sldId id="650" r:id="rId129"/>
    <p:sldId id="607" r:id="rId130"/>
    <p:sldId id="654" r:id="rId131"/>
    <p:sldId id="655" r:id="rId132"/>
    <p:sldId id="632" r:id="rId133"/>
    <p:sldId id="656" r:id="rId134"/>
    <p:sldId id="657" r:id="rId135"/>
    <p:sldId id="658" r:id="rId136"/>
    <p:sldId id="665" r:id="rId137"/>
    <p:sldId id="659" r:id="rId138"/>
    <p:sldId id="671" r:id="rId139"/>
    <p:sldId id="660" r:id="rId140"/>
    <p:sldId id="666" r:id="rId141"/>
    <p:sldId id="667" r:id="rId142"/>
    <p:sldId id="668" r:id="rId143"/>
    <p:sldId id="669" r:id="rId144"/>
    <p:sldId id="670" r:id="rId1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81" autoAdjust="0"/>
    <p:restoredTop sz="86327" autoAdjust="0"/>
  </p:normalViewPr>
  <p:slideViewPr>
    <p:cSldViewPr>
      <p:cViewPr varScale="1">
        <p:scale>
          <a:sx n="74" d="100"/>
          <a:sy n="74" d="100"/>
        </p:scale>
        <p:origin x="1704" y="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iagrams/_rels/data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image" Target="../media/image23.png"/></Relationships>
</file>

<file path=ppt/diagrams/_rels/drawing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image" Target="../media/image23.png"/></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1">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B5BA6BD-BC6B-40B9-97D3-617BCE5CDF63}" type="doc">
      <dgm:prSet loTypeId="urn:microsoft.com/office/officeart/2005/8/layout/process4" loCatId="list" qsTypeId="urn:microsoft.com/office/officeart/2005/8/quickstyle/simple1#1" qsCatId="simple" csTypeId="urn:microsoft.com/office/officeart/2005/8/colors/accent1_2#1" csCatId="accent1" phldr="1"/>
      <dgm:spPr/>
      <dgm:t>
        <a:bodyPr/>
        <a:lstStyle/>
        <a:p>
          <a:endParaRPr lang="zh-CN" altLang="en-US"/>
        </a:p>
      </dgm:t>
    </dgm:pt>
    <dgm:pt modelId="{0DE03DD6-184D-4EAF-833C-48BBBDD357D1}">
      <dgm:prSet phldrT="[文本]"/>
      <dgm:spPr/>
      <dgm:t>
        <a:bodyPr/>
        <a:lstStyle/>
        <a:p>
          <a:pPr algn="l"/>
          <a:r>
            <a:rPr lang="zh-CN" b="1" dirty="0">
              <a:latin typeface="微软雅黑" panose="020B0503020204020204" pitchFamily="34" charset="-122"/>
              <a:ea typeface="微软雅黑" panose="020B0503020204020204" pitchFamily="34" charset="-122"/>
            </a:rPr>
            <a:t>第一阶段：面向终端的第一代计算机网络</a:t>
          </a:r>
          <a:r>
            <a:rPr lang="en-US" altLang="zh-CN" b="1" dirty="0">
              <a:latin typeface="微软雅黑" panose="020B0503020204020204" pitchFamily="34" charset="-122"/>
              <a:ea typeface="微软雅黑" panose="020B0503020204020204" pitchFamily="34" charset="-122"/>
            </a:rPr>
            <a:t> 195X</a:t>
          </a:r>
          <a:endParaRPr lang="zh-CN" altLang="en-US" dirty="0">
            <a:latin typeface="微软雅黑" panose="020B0503020204020204" pitchFamily="34" charset="-122"/>
            <a:ea typeface="微软雅黑" panose="020B0503020204020204" pitchFamily="34" charset="-122"/>
          </a:endParaRPr>
        </a:p>
      </dgm:t>
    </dgm:pt>
    <dgm:pt modelId="{89512F24-B89D-4DEA-AB0C-D183D6D8591F}" type="parTrans" cxnId="{2CBF62B2-1FA3-403D-B0BB-D90196148EFA}">
      <dgm:prSet/>
      <dgm:spPr/>
      <dgm:t>
        <a:bodyPr/>
        <a:lstStyle/>
        <a:p>
          <a:endParaRPr lang="zh-CN" altLang="en-US">
            <a:latin typeface="微软雅黑" panose="020B0503020204020204" pitchFamily="34" charset="-122"/>
            <a:ea typeface="微软雅黑" panose="020B0503020204020204" pitchFamily="34" charset="-122"/>
          </a:endParaRPr>
        </a:p>
      </dgm:t>
    </dgm:pt>
    <dgm:pt modelId="{3D3A19DE-AE90-4FA0-9B22-C5328EC06A1C}" type="sibTrans" cxnId="{2CBF62B2-1FA3-403D-B0BB-D90196148EFA}">
      <dgm:prSet/>
      <dgm:spPr/>
      <dgm:t>
        <a:bodyPr/>
        <a:lstStyle/>
        <a:p>
          <a:endParaRPr lang="zh-CN" altLang="en-US">
            <a:latin typeface="微软雅黑" panose="020B0503020204020204" pitchFamily="34" charset="-122"/>
            <a:ea typeface="微软雅黑" panose="020B0503020204020204" pitchFamily="34" charset="-122"/>
          </a:endParaRPr>
        </a:p>
      </dgm:t>
    </dgm:pt>
    <dgm:pt modelId="{E55F0E24-DB97-496B-B36E-A6EB2F9184D0}">
      <dgm:prSet phldrT="[文本]"/>
      <dgm:spPr/>
      <dgm:t>
        <a:bodyPr/>
        <a:lstStyle/>
        <a:p>
          <a:r>
            <a:rPr lang="zh-CN" b="1" dirty="0">
              <a:latin typeface="微软雅黑" panose="020B0503020204020204" pitchFamily="34" charset="-122"/>
              <a:ea typeface="微软雅黑" panose="020B0503020204020204" pitchFamily="34" charset="-122"/>
            </a:rPr>
            <a:t>第二阶段：以分组交换网为中心的第二代计算机网络</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ARPNET</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1968</a:t>
          </a:r>
          <a:r>
            <a:rPr lang="zh-CN" altLang="en-US" b="1"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dgm:t>
    </dgm:pt>
    <dgm:pt modelId="{68EE5DBE-BA8E-41CA-88D3-558214296392}" type="parTrans" cxnId="{0C3C16AC-2A6B-4AF4-85CA-8859E538EB13}">
      <dgm:prSet/>
      <dgm:spPr/>
      <dgm:t>
        <a:bodyPr/>
        <a:lstStyle/>
        <a:p>
          <a:endParaRPr lang="zh-CN" altLang="en-US">
            <a:latin typeface="微软雅黑" panose="020B0503020204020204" pitchFamily="34" charset="-122"/>
            <a:ea typeface="微软雅黑" panose="020B0503020204020204" pitchFamily="34" charset="-122"/>
          </a:endParaRPr>
        </a:p>
      </dgm:t>
    </dgm:pt>
    <dgm:pt modelId="{8E53828D-D484-4A03-A479-C198B3833DDD}" type="sibTrans" cxnId="{0C3C16AC-2A6B-4AF4-85CA-8859E538EB13}">
      <dgm:prSet/>
      <dgm:spPr/>
      <dgm:t>
        <a:bodyPr/>
        <a:lstStyle/>
        <a:p>
          <a:endParaRPr lang="zh-CN" altLang="en-US">
            <a:latin typeface="微软雅黑" panose="020B0503020204020204" pitchFamily="34" charset="-122"/>
            <a:ea typeface="微软雅黑" panose="020B0503020204020204" pitchFamily="34" charset="-122"/>
          </a:endParaRPr>
        </a:p>
      </dgm:t>
    </dgm:pt>
    <dgm:pt modelId="{00B6BEAF-A2E0-48BB-832D-2487CF4C56B3}">
      <dgm:prSet phldrT="[文本]"/>
      <dgm:spPr/>
      <dgm:t>
        <a:bodyPr/>
        <a:lstStyle/>
        <a:p>
          <a:pPr algn="l"/>
          <a:r>
            <a:rPr lang="zh-CN" b="1" dirty="0">
              <a:latin typeface="微软雅黑" panose="020B0503020204020204" pitchFamily="34" charset="-122"/>
              <a:ea typeface="微软雅黑" panose="020B0503020204020204" pitchFamily="34" charset="-122"/>
            </a:rPr>
            <a:t>第三阶段：体系结构</a:t>
          </a:r>
          <a:r>
            <a:rPr lang="en-US" altLang="zh-CN" b="1" dirty="0">
              <a:latin typeface="微软雅黑" panose="020B0503020204020204" pitchFamily="34" charset="-122"/>
              <a:ea typeface="微软雅黑" panose="020B0503020204020204" pitchFamily="34" charset="-122"/>
            </a:rPr>
            <a:t>(197X)</a:t>
          </a:r>
          <a:r>
            <a:rPr lang="zh-CN" b="1" dirty="0">
              <a:latin typeface="微软雅黑" panose="020B0503020204020204" pitchFamily="34" charset="-122"/>
              <a:ea typeface="微软雅黑" panose="020B0503020204020204" pitchFamily="34" charset="-122"/>
            </a:rPr>
            <a:t>标准化</a:t>
          </a:r>
          <a:r>
            <a:rPr lang="en-US" altLang="zh-CN" b="1" dirty="0">
              <a:latin typeface="微软雅黑" panose="020B0503020204020204" pitchFamily="34" charset="-122"/>
              <a:ea typeface="微软雅黑" panose="020B0503020204020204" pitchFamily="34" charset="-122"/>
            </a:rPr>
            <a:t>(198X)</a:t>
          </a:r>
          <a:r>
            <a:rPr lang="zh-CN" b="1" dirty="0">
              <a:latin typeface="微软雅黑" panose="020B0503020204020204" pitchFamily="34" charset="-122"/>
              <a:ea typeface="微软雅黑" panose="020B0503020204020204" pitchFamily="34" charset="-122"/>
            </a:rPr>
            <a:t>的第三代计算机网络</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OSI/RM,</a:t>
          </a:r>
          <a:r>
            <a:rPr lang="zh-CN" altLang="en-US" b="1"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dgm:t>
    </dgm:pt>
    <dgm:pt modelId="{36D434E0-AD92-480D-89D2-C08C2DDA9B56}" type="parTrans" cxnId="{C23315FE-43D6-4802-BCC6-123187EA1C74}">
      <dgm:prSet/>
      <dgm:spPr/>
      <dgm:t>
        <a:bodyPr/>
        <a:lstStyle/>
        <a:p>
          <a:endParaRPr lang="zh-CN" altLang="en-US">
            <a:latin typeface="微软雅黑" panose="020B0503020204020204" pitchFamily="34" charset="-122"/>
            <a:ea typeface="微软雅黑" panose="020B0503020204020204" pitchFamily="34" charset="-122"/>
          </a:endParaRPr>
        </a:p>
      </dgm:t>
    </dgm:pt>
    <dgm:pt modelId="{F901D3F6-4F2D-454A-8ACD-0CB3182C1019}" type="sibTrans" cxnId="{C23315FE-43D6-4802-BCC6-123187EA1C74}">
      <dgm:prSet/>
      <dgm:spPr/>
      <dgm:t>
        <a:bodyPr/>
        <a:lstStyle/>
        <a:p>
          <a:endParaRPr lang="zh-CN" altLang="en-US">
            <a:latin typeface="微软雅黑" panose="020B0503020204020204" pitchFamily="34" charset="-122"/>
            <a:ea typeface="微软雅黑" panose="020B0503020204020204" pitchFamily="34" charset="-122"/>
          </a:endParaRPr>
        </a:p>
      </dgm:t>
    </dgm:pt>
    <dgm:pt modelId="{F4A84B7C-C854-47A1-99E8-6C94BF146910}">
      <dgm:prSet/>
      <dgm:spPr/>
      <dgm:t>
        <a:bodyPr/>
        <a:lstStyle/>
        <a:p>
          <a:r>
            <a:rPr lang="zh-CN" b="1" dirty="0">
              <a:latin typeface="微软雅黑" panose="020B0503020204020204" pitchFamily="34" charset="-122"/>
              <a:ea typeface="微软雅黑" panose="020B0503020204020204" pitchFamily="34" charset="-122"/>
            </a:rPr>
            <a:t>第四阶段：</a:t>
          </a:r>
          <a:r>
            <a:rPr lang="zh-CN" altLang="en-US" b="1" dirty="0">
              <a:latin typeface="微软雅黑" panose="020B0503020204020204" pitchFamily="34" charset="-122"/>
              <a:ea typeface="微软雅黑" panose="020B0503020204020204" pitchFamily="34" charset="-122"/>
            </a:rPr>
            <a:t>以</a:t>
          </a:r>
          <a:r>
            <a:rPr lang="zh-CN" b="1" dirty="0">
              <a:latin typeface="微软雅黑" panose="020B0503020204020204" pitchFamily="34" charset="-122"/>
              <a:ea typeface="微软雅黑" panose="020B0503020204020204" pitchFamily="34" charset="-122"/>
            </a:rPr>
            <a:t>网络互连为核心的第四代计算机网络</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Internet,199X</a:t>
          </a:r>
          <a:r>
            <a:rPr lang="zh-CN" altLang="en-US" b="1" dirty="0">
              <a:latin typeface="微软雅黑" panose="020B0503020204020204" pitchFamily="34" charset="-122"/>
              <a:ea typeface="微软雅黑" panose="020B0503020204020204" pitchFamily="34" charset="-122"/>
            </a:rPr>
            <a:t>）</a:t>
          </a:r>
          <a:endParaRPr lang="zh-CN" dirty="0">
            <a:latin typeface="微软雅黑" panose="020B0503020204020204" pitchFamily="34" charset="-122"/>
            <a:ea typeface="微软雅黑" panose="020B0503020204020204" pitchFamily="34" charset="-122"/>
          </a:endParaRPr>
        </a:p>
      </dgm:t>
    </dgm:pt>
    <dgm:pt modelId="{52CC7FDA-0BDA-41FD-A016-1B283F641CB7}" type="parTrans" cxnId="{F54F2FDC-0C27-4579-9AD6-148C5C712ACB}">
      <dgm:prSet/>
      <dgm:spPr/>
      <dgm:t>
        <a:bodyPr/>
        <a:lstStyle/>
        <a:p>
          <a:endParaRPr lang="zh-CN" altLang="en-US">
            <a:latin typeface="微软雅黑" panose="020B0503020204020204" pitchFamily="34" charset="-122"/>
            <a:ea typeface="微软雅黑" panose="020B0503020204020204" pitchFamily="34" charset="-122"/>
          </a:endParaRPr>
        </a:p>
      </dgm:t>
    </dgm:pt>
    <dgm:pt modelId="{39B35DA5-551B-4907-9AA1-15829F74C68F}" type="sibTrans" cxnId="{F54F2FDC-0C27-4579-9AD6-148C5C712ACB}">
      <dgm:prSet/>
      <dgm:spPr/>
      <dgm:t>
        <a:bodyPr/>
        <a:lstStyle/>
        <a:p>
          <a:endParaRPr lang="zh-CN" altLang="en-US">
            <a:latin typeface="微软雅黑" panose="020B0503020204020204" pitchFamily="34" charset="-122"/>
            <a:ea typeface="微软雅黑" panose="020B0503020204020204" pitchFamily="34" charset="-122"/>
          </a:endParaRPr>
        </a:p>
      </dgm:t>
    </dgm:pt>
    <dgm:pt modelId="{C1F6F56F-C7A5-4724-91AD-4A04C6FEA4C8}" type="pres">
      <dgm:prSet presAssocID="{8B5BA6BD-BC6B-40B9-97D3-617BCE5CDF63}" presName="Name0" presStyleCnt="0">
        <dgm:presLayoutVars>
          <dgm:dir/>
          <dgm:animLvl val="lvl"/>
          <dgm:resizeHandles val="exact"/>
        </dgm:presLayoutVars>
      </dgm:prSet>
      <dgm:spPr/>
    </dgm:pt>
    <dgm:pt modelId="{DBA83707-FF11-4A2D-A142-FFAEEA86488A}" type="pres">
      <dgm:prSet presAssocID="{F4A84B7C-C854-47A1-99E8-6C94BF146910}" presName="boxAndChildren" presStyleCnt="0"/>
      <dgm:spPr/>
    </dgm:pt>
    <dgm:pt modelId="{B1861388-8315-4029-8F09-035B3462E86E}" type="pres">
      <dgm:prSet presAssocID="{F4A84B7C-C854-47A1-99E8-6C94BF146910}" presName="parentTextBox" presStyleLbl="node1" presStyleIdx="0" presStyleCnt="4"/>
      <dgm:spPr/>
    </dgm:pt>
    <dgm:pt modelId="{F1EF1706-2411-4F3D-9D21-70BE7D5959A2}" type="pres">
      <dgm:prSet presAssocID="{F901D3F6-4F2D-454A-8ACD-0CB3182C1019}" presName="sp" presStyleCnt="0"/>
      <dgm:spPr/>
    </dgm:pt>
    <dgm:pt modelId="{8DB5DC3F-29BB-4A6A-A76D-4FA5A6193728}" type="pres">
      <dgm:prSet presAssocID="{00B6BEAF-A2E0-48BB-832D-2487CF4C56B3}" presName="arrowAndChildren" presStyleCnt="0"/>
      <dgm:spPr/>
    </dgm:pt>
    <dgm:pt modelId="{67A69FF2-03C6-4C6A-B023-BE9B5406887E}" type="pres">
      <dgm:prSet presAssocID="{00B6BEAF-A2E0-48BB-832D-2487CF4C56B3}" presName="parentTextArrow" presStyleLbl="node1" presStyleIdx="1" presStyleCnt="4"/>
      <dgm:spPr/>
    </dgm:pt>
    <dgm:pt modelId="{79673DA4-F51D-4BBF-A09E-2795F267ED0C}" type="pres">
      <dgm:prSet presAssocID="{8E53828D-D484-4A03-A479-C198B3833DDD}" presName="sp" presStyleCnt="0"/>
      <dgm:spPr/>
    </dgm:pt>
    <dgm:pt modelId="{D6B38AA8-448E-49BF-866D-C4B4CFF7DC0C}" type="pres">
      <dgm:prSet presAssocID="{E55F0E24-DB97-496B-B36E-A6EB2F9184D0}" presName="arrowAndChildren" presStyleCnt="0"/>
      <dgm:spPr/>
    </dgm:pt>
    <dgm:pt modelId="{B5D8A77C-8CE5-45B1-9C80-42F2D2123F35}" type="pres">
      <dgm:prSet presAssocID="{E55F0E24-DB97-496B-B36E-A6EB2F9184D0}" presName="parentTextArrow" presStyleLbl="node1" presStyleIdx="2" presStyleCnt="4"/>
      <dgm:spPr/>
    </dgm:pt>
    <dgm:pt modelId="{8290605B-DB51-4234-8394-9AE4EFAE1248}" type="pres">
      <dgm:prSet presAssocID="{3D3A19DE-AE90-4FA0-9B22-C5328EC06A1C}" presName="sp" presStyleCnt="0"/>
      <dgm:spPr/>
    </dgm:pt>
    <dgm:pt modelId="{1E925712-6641-4A56-B3B5-9A79D1FBB47C}" type="pres">
      <dgm:prSet presAssocID="{0DE03DD6-184D-4EAF-833C-48BBBDD357D1}" presName="arrowAndChildren" presStyleCnt="0"/>
      <dgm:spPr/>
    </dgm:pt>
    <dgm:pt modelId="{79804ED9-7348-4A70-A613-4370E13F9EA9}" type="pres">
      <dgm:prSet presAssocID="{0DE03DD6-184D-4EAF-833C-48BBBDD357D1}" presName="parentTextArrow" presStyleLbl="node1" presStyleIdx="3" presStyleCnt="4"/>
      <dgm:spPr/>
    </dgm:pt>
  </dgm:ptLst>
  <dgm:cxnLst>
    <dgm:cxn modelId="{A22E6622-1800-4C5D-AC8B-B7BBF00F06A6}" type="presOf" srcId="{8B5BA6BD-BC6B-40B9-97D3-617BCE5CDF63}" destId="{C1F6F56F-C7A5-4724-91AD-4A04C6FEA4C8}" srcOrd="0" destOrd="0" presId="urn:microsoft.com/office/officeart/2005/8/layout/process4"/>
    <dgm:cxn modelId="{03309B5B-7355-46A9-BEF2-3FC314A53710}" type="presOf" srcId="{0DE03DD6-184D-4EAF-833C-48BBBDD357D1}" destId="{79804ED9-7348-4A70-A613-4370E13F9EA9}" srcOrd="0" destOrd="0" presId="urn:microsoft.com/office/officeart/2005/8/layout/process4"/>
    <dgm:cxn modelId="{1140636C-B716-4108-82F2-E593A74F8710}" type="presOf" srcId="{E55F0E24-DB97-496B-B36E-A6EB2F9184D0}" destId="{B5D8A77C-8CE5-45B1-9C80-42F2D2123F35}" srcOrd="0" destOrd="0" presId="urn:microsoft.com/office/officeart/2005/8/layout/process4"/>
    <dgm:cxn modelId="{0C3C16AC-2A6B-4AF4-85CA-8859E538EB13}" srcId="{8B5BA6BD-BC6B-40B9-97D3-617BCE5CDF63}" destId="{E55F0E24-DB97-496B-B36E-A6EB2F9184D0}" srcOrd="1" destOrd="0" parTransId="{68EE5DBE-BA8E-41CA-88D3-558214296392}" sibTransId="{8E53828D-D484-4A03-A479-C198B3833DDD}"/>
    <dgm:cxn modelId="{2CBF62B2-1FA3-403D-B0BB-D90196148EFA}" srcId="{8B5BA6BD-BC6B-40B9-97D3-617BCE5CDF63}" destId="{0DE03DD6-184D-4EAF-833C-48BBBDD357D1}" srcOrd="0" destOrd="0" parTransId="{89512F24-B89D-4DEA-AB0C-D183D6D8591F}" sibTransId="{3D3A19DE-AE90-4FA0-9B22-C5328EC06A1C}"/>
    <dgm:cxn modelId="{F54F2FDC-0C27-4579-9AD6-148C5C712ACB}" srcId="{8B5BA6BD-BC6B-40B9-97D3-617BCE5CDF63}" destId="{F4A84B7C-C854-47A1-99E8-6C94BF146910}" srcOrd="3" destOrd="0" parTransId="{52CC7FDA-0BDA-41FD-A016-1B283F641CB7}" sibTransId="{39B35DA5-551B-4907-9AA1-15829F74C68F}"/>
    <dgm:cxn modelId="{EF3E18E7-94EB-41CA-86C8-75B074B49A66}" type="presOf" srcId="{00B6BEAF-A2E0-48BB-832D-2487CF4C56B3}" destId="{67A69FF2-03C6-4C6A-B023-BE9B5406887E}" srcOrd="0" destOrd="0" presId="urn:microsoft.com/office/officeart/2005/8/layout/process4"/>
    <dgm:cxn modelId="{264FE4F8-B0D8-4407-A5D9-279955230808}" type="presOf" srcId="{F4A84B7C-C854-47A1-99E8-6C94BF146910}" destId="{B1861388-8315-4029-8F09-035B3462E86E}" srcOrd="0" destOrd="0" presId="urn:microsoft.com/office/officeart/2005/8/layout/process4"/>
    <dgm:cxn modelId="{C23315FE-43D6-4802-BCC6-123187EA1C74}" srcId="{8B5BA6BD-BC6B-40B9-97D3-617BCE5CDF63}" destId="{00B6BEAF-A2E0-48BB-832D-2487CF4C56B3}" srcOrd="2" destOrd="0" parTransId="{36D434E0-AD92-480D-89D2-C08C2DDA9B56}" sibTransId="{F901D3F6-4F2D-454A-8ACD-0CB3182C1019}"/>
    <dgm:cxn modelId="{A26D407D-1209-4442-A8DE-C707F6F192A4}" type="presParOf" srcId="{C1F6F56F-C7A5-4724-91AD-4A04C6FEA4C8}" destId="{DBA83707-FF11-4A2D-A142-FFAEEA86488A}" srcOrd="0" destOrd="0" presId="urn:microsoft.com/office/officeart/2005/8/layout/process4"/>
    <dgm:cxn modelId="{A0FFD2B2-895C-4958-97E8-F163F71E553C}" type="presParOf" srcId="{DBA83707-FF11-4A2D-A142-FFAEEA86488A}" destId="{B1861388-8315-4029-8F09-035B3462E86E}" srcOrd="0" destOrd="0" presId="urn:microsoft.com/office/officeart/2005/8/layout/process4"/>
    <dgm:cxn modelId="{B8F9602D-4515-477D-86D5-4665BBE33EB1}" type="presParOf" srcId="{C1F6F56F-C7A5-4724-91AD-4A04C6FEA4C8}" destId="{F1EF1706-2411-4F3D-9D21-70BE7D5959A2}" srcOrd="1" destOrd="0" presId="urn:microsoft.com/office/officeart/2005/8/layout/process4"/>
    <dgm:cxn modelId="{FC3278D1-D5A2-483E-A0C7-CE70A87EA463}" type="presParOf" srcId="{C1F6F56F-C7A5-4724-91AD-4A04C6FEA4C8}" destId="{8DB5DC3F-29BB-4A6A-A76D-4FA5A6193728}" srcOrd="2" destOrd="0" presId="urn:microsoft.com/office/officeart/2005/8/layout/process4"/>
    <dgm:cxn modelId="{E2829EC0-08A3-4C85-A257-951BC06C6294}" type="presParOf" srcId="{8DB5DC3F-29BB-4A6A-A76D-4FA5A6193728}" destId="{67A69FF2-03C6-4C6A-B023-BE9B5406887E}" srcOrd="0" destOrd="0" presId="urn:microsoft.com/office/officeart/2005/8/layout/process4"/>
    <dgm:cxn modelId="{CFA9AF6F-01CD-499E-BD1C-430FB4E9E32D}" type="presParOf" srcId="{C1F6F56F-C7A5-4724-91AD-4A04C6FEA4C8}" destId="{79673DA4-F51D-4BBF-A09E-2795F267ED0C}" srcOrd="3" destOrd="0" presId="urn:microsoft.com/office/officeart/2005/8/layout/process4"/>
    <dgm:cxn modelId="{45F5ECAE-AA86-473C-A8EC-78EE53149E2E}" type="presParOf" srcId="{C1F6F56F-C7A5-4724-91AD-4A04C6FEA4C8}" destId="{D6B38AA8-448E-49BF-866D-C4B4CFF7DC0C}" srcOrd="4" destOrd="0" presId="urn:microsoft.com/office/officeart/2005/8/layout/process4"/>
    <dgm:cxn modelId="{4B39376D-328A-4060-B250-F979763ED870}" type="presParOf" srcId="{D6B38AA8-448E-49BF-866D-C4B4CFF7DC0C}" destId="{B5D8A77C-8CE5-45B1-9C80-42F2D2123F35}" srcOrd="0" destOrd="0" presId="urn:microsoft.com/office/officeart/2005/8/layout/process4"/>
    <dgm:cxn modelId="{FF57542C-C55C-4737-9E41-0D7A307C8221}" type="presParOf" srcId="{C1F6F56F-C7A5-4724-91AD-4A04C6FEA4C8}" destId="{8290605B-DB51-4234-8394-9AE4EFAE1248}" srcOrd="5" destOrd="0" presId="urn:microsoft.com/office/officeart/2005/8/layout/process4"/>
    <dgm:cxn modelId="{4C58B928-45BD-409E-A597-4666B19FE2D0}" type="presParOf" srcId="{C1F6F56F-C7A5-4724-91AD-4A04C6FEA4C8}" destId="{1E925712-6641-4A56-B3B5-9A79D1FBB47C}" srcOrd="6" destOrd="0" presId="urn:microsoft.com/office/officeart/2005/8/layout/process4"/>
    <dgm:cxn modelId="{B24B71C5-9322-4B70-9A3F-A7F8308F7D4E}" type="presParOf" srcId="{1E925712-6641-4A56-B3B5-9A79D1FBB47C}" destId="{79804ED9-7348-4A70-A613-4370E13F9EA9}"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910214-42A8-44C4-AB34-8A7B0ABA766F}" type="doc">
      <dgm:prSet loTypeId="urn:microsoft.com/office/officeart/2005/8/layout/vList6" loCatId="list" qsTypeId="urn:microsoft.com/office/officeart/2005/8/quickstyle/simple1#2" qsCatId="simple" csTypeId="urn:microsoft.com/office/officeart/2005/8/colors/accent1_2#2" csCatId="accent1" phldr="1"/>
      <dgm:spPr/>
      <dgm:t>
        <a:bodyPr/>
        <a:lstStyle/>
        <a:p>
          <a:endParaRPr lang="zh-CN" altLang="en-US"/>
        </a:p>
      </dgm:t>
    </dgm:pt>
    <dgm:pt modelId="{88F7688C-3B17-49B6-B77A-F328C9434319}">
      <dgm:prSet phldrT="[文本]" custT="1"/>
      <dgm:spPr/>
      <dgm:t>
        <a:bodyPr/>
        <a:lstStyle/>
        <a:p>
          <a:r>
            <a:rPr lang="zh-CN" altLang="en-US" sz="4400" dirty="0">
              <a:latin typeface="微软雅黑" panose="020B0503020204020204" pitchFamily="34" charset="-122"/>
              <a:ea typeface="微软雅黑" panose="020B0503020204020204" pitchFamily="34" charset="-122"/>
            </a:rPr>
            <a:t>硬件</a:t>
          </a:r>
        </a:p>
      </dgm:t>
    </dgm:pt>
    <dgm:pt modelId="{14057F50-A550-4A08-871F-532C864E50A0}" type="parTrans" cxnId="{4679FCB5-CD26-4E35-A30A-969DFE19E949}">
      <dgm:prSet/>
      <dgm:spPr/>
      <dgm:t>
        <a:bodyPr/>
        <a:lstStyle/>
        <a:p>
          <a:endParaRPr lang="zh-CN" altLang="en-US"/>
        </a:p>
      </dgm:t>
    </dgm:pt>
    <dgm:pt modelId="{5AEEF7BC-C279-4F25-ABBF-F2DAA3009323}" type="sibTrans" cxnId="{4679FCB5-CD26-4E35-A30A-969DFE19E949}">
      <dgm:prSet/>
      <dgm:spPr/>
      <dgm:t>
        <a:bodyPr/>
        <a:lstStyle/>
        <a:p>
          <a:endParaRPr lang="zh-CN" altLang="en-US"/>
        </a:p>
      </dgm:t>
    </dgm:pt>
    <dgm:pt modelId="{AC1509C6-BF62-44BB-A63A-CBD51E3E9E87}">
      <dgm:prSet phldrT="[文本]" custT="1"/>
      <dgm:spPr/>
      <dgm:t>
        <a:bodyPr/>
        <a:lstStyle/>
        <a:p>
          <a:r>
            <a:rPr lang="zh-CN" altLang="en-US" sz="2400" dirty="0">
              <a:latin typeface="微软雅黑" panose="020B0503020204020204" pitchFamily="34" charset="-122"/>
              <a:ea typeface="微软雅黑" panose="020B0503020204020204" pitchFamily="34" charset="-122"/>
            </a:rPr>
            <a:t>资源子网（计算机系统）</a:t>
          </a:r>
        </a:p>
      </dgm:t>
    </dgm:pt>
    <dgm:pt modelId="{253EE7D5-9DC4-4DF4-A121-F2CA2E148DC8}" type="parTrans" cxnId="{20534440-6C67-4D4B-9827-0A23FA55AFF0}">
      <dgm:prSet/>
      <dgm:spPr/>
      <dgm:t>
        <a:bodyPr/>
        <a:lstStyle/>
        <a:p>
          <a:endParaRPr lang="zh-CN" altLang="en-US"/>
        </a:p>
      </dgm:t>
    </dgm:pt>
    <dgm:pt modelId="{1FF3FBB8-BB4E-43DD-A32F-14EB8F6824AE}" type="sibTrans" cxnId="{20534440-6C67-4D4B-9827-0A23FA55AFF0}">
      <dgm:prSet/>
      <dgm:spPr/>
      <dgm:t>
        <a:bodyPr/>
        <a:lstStyle/>
        <a:p>
          <a:endParaRPr lang="zh-CN" altLang="en-US"/>
        </a:p>
      </dgm:t>
    </dgm:pt>
    <dgm:pt modelId="{2017C54A-1711-4C8F-A75E-5B809DC436DE}">
      <dgm:prSet phldrT="[文本]" custT="1"/>
      <dgm:spPr/>
      <dgm:t>
        <a:bodyPr/>
        <a:lstStyle/>
        <a:p>
          <a:r>
            <a:rPr lang="zh-CN" altLang="en-US" sz="2400" dirty="0">
              <a:latin typeface="微软雅黑" panose="020B0503020204020204" pitchFamily="34" charset="-122"/>
              <a:ea typeface="微软雅黑" panose="020B0503020204020204" pitchFamily="34" charset="-122"/>
            </a:rPr>
            <a:t>通信子网（数据通信系统）</a:t>
          </a:r>
        </a:p>
      </dgm:t>
    </dgm:pt>
    <dgm:pt modelId="{63EF0A1E-B02C-4FD7-B348-B4CC9E94F903}" type="parTrans" cxnId="{34FB19D7-6094-4D5E-B96B-CFCB3424FE54}">
      <dgm:prSet/>
      <dgm:spPr/>
      <dgm:t>
        <a:bodyPr/>
        <a:lstStyle/>
        <a:p>
          <a:endParaRPr lang="zh-CN" altLang="en-US"/>
        </a:p>
      </dgm:t>
    </dgm:pt>
    <dgm:pt modelId="{C9E828D8-AD4E-4BDE-9AA5-2102911870A0}" type="sibTrans" cxnId="{34FB19D7-6094-4D5E-B96B-CFCB3424FE54}">
      <dgm:prSet/>
      <dgm:spPr/>
      <dgm:t>
        <a:bodyPr/>
        <a:lstStyle/>
        <a:p>
          <a:endParaRPr lang="zh-CN" altLang="en-US"/>
        </a:p>
      </dgm:t>
    </dgm:pt>
    <dgm:pt modelId="{7CB0E138-4374-4BF0-958C-A87F234F2EFC}">
      <dgm:prSet phldrT="[文本]" custT="1"/>
      <dgm:spPr/>
      <dgm:t>
        <a:bodyPr/>
        <a:lstStyle/>
        <a:p>
          <a:r>
            <a:rPr lang="zh-CN" altLang="en-US" sz="4400" dirty="0">
              <a:latin typeface="微软雅黑" panose="020B0503020204020204" pitchFamily="34" charset="-122"/>
              <a:ea typeface="微软雅黑" panose="020B0503020204020204" pitchFamily="34" charset="-122"/>
            </a:rPr>
            <a:t>软件</a:t>
          </a:r>
        </a:p>
      </dgm:t>
    </dgm:pt>
    <dgm:pt modelId="{0CC7F896-E338-447F-8AF9-E96F9B07E412}" type="parTrans" cxnId="{E519817C-1F0E-47C3-A3E1-0A2DAC16034D}">
      <dgm:prSet/>
      <dgm:spPr/>
      <dgm:t>
        <a:bodyPr/>
        <a:lstStyle/>
        <a:p>
          <a:endParaRPr lang="zh-CN" altLang="en-US"/>
        </a:p>
      </dgm:t>
    </dgm:pt>
    <dgm:pt modelId="{E8412B6C-F324-49D1-9227-BD4B418B2353}" type="sibTrans" cxnId="{E519817C-1F0E-47C3-A3E1-0A2DAC16034D}">
      <dgm:prSet/>
      <dgm:spPr/>
      <dgm:t>
        <a:bodyPr/>
        <a:lstStyle/>
        <a:p>
          <a:endParaRPr lang="zh-CN" altLang="en-US"/>
        </a:p>
      </dgm:t>
    </dgm:pt>
    <dgm:pt modelId="{4F919F49-5EFB-4C77-A521-13B30062B67D}">
      <dgm:prSet phldrT="[文本]" custT="1"/>
      <dgm:spPr/>
      <dgm:t>
        <a:bodyPr/>
        <a:lstStyle/>
        <a:p>
          <a:r>
            <a:rPr lang="zh-CN" altLang="en-US" sz="2400" dirty="0">
              <a:latin typeface="微软雅黑" panose="020B0503020204020204" pitchFamily="34" charset="-122"/>
              <a:ea typeface="微软雅黑" panose="020B0503020204020204" pitchFamily="34" charset="-122"/>
            </a:rPr>
            <a:t>网络操作系统</a:t>
          </a:r>
        </a:p>
      </dgm:t>
    </dgm:pt>
    <dgm:pt modelId="{448B5C6A-5B2E-47A4-A8E6-5F2D5A27A97D}" type="parTrans" cxnId="{89931F46-D5E8-4B3D-B113-E547AF2E6A31}">
      <dgm:prSet/>
      <dgm:spPr/>
      <dgm:t>
        <a:bodyPr/>
        <a:lstStyle/>
        <a:p>
          <a:endParaRPr lang="zh-CN" altLang="en-US"/>
        </a:p>
      </dgm:t>
    </dgm:pt>
    <dgm:pt modelId="{996938AA-9364-4117-B90F-A6302C1839EA}" type="sibTrans" cxnId="{89931F46-D5E8-4B3D-B113-E547AF2E6A31}">
      <dgm:prSet/>
      <dgm:spPr/>
      <dgm:t>
        <a:bodyPr/>
        <a:lstStyle/>
        <a:p>
          <a:endParaRPr lang="zh-CN" altLang="en-US"/>
        </a:p>
      </dgm:t>
    </dgm:pt>
    <dgm:pt modelId="{AEE80E86-46E0-464A-8408-960D576CA92E}">
      <dgm:prSet phldrT="[文本]" custT="1"/>
      <dgm:spPr/>
      <dgm:t>
        <a:bodyPr/>
        <a:lstStyle/>
        <a:p>
          <a:r>
            <a:rPr lang="zh-CN" altLang="en-US" sz="2400" dirty="0">
              <a:latin typeface="微软雅黑" panose="020B0503020204020204" pitchFamily="34" charset="-122"/>
              <a:ea typeface="微软雅黑" panose="020B0503020204020204" pitchFamily="34" charset="-122"/>
            </a:rPr>
            <a:t>计算机网络的通信协议</a:t>
          </a:r>
        </a:p>
      </dgm:t>
    </dgm:pt>
    <dgm:pt modelId="{6CBF516E-DC0C-488A-820A-0E108C05A4FA}" type="parTrans" cxnId="{07430C04-44BE-4604-B328-26D80894A60F}">
      <dgm:prSet/>
      <dgm:spPr/>
      <dgm:t>
        <a:bodyPr/>
        <a:lstStyle/>
        <a:p>
          <a:endParaRPr lang="zh-CN" altLang="en-US"/>
        </a:p>
      </dgm:t>
    </dgm:pt>
    <dgm:pt modelId="{4B6AA046-CEC5-4382-B510-EF7D8A61B88C}" type="sibTrans" cxnId="{07430C04-44BE-4604-B328-26D80894A60F}">
      <dgm:prSet/>
      <dgm:spPr/>
      <dgm:t>
        <a:bodyPr/>
        <a:lstStyle/>
        <a:p>
          <a:endParaRPr lang="zh-CN" altLang="en-US"/>
        </a:p>
      </dgm:t>
    </dgm:pt>
    <dgm:pt modelId="{DBCF0FB1-BD64-444C-9217-BB36E5BEF922}" type="pres">
      <dgm:prSet presAssocID="{32910214-42A8-44C4-AB34-8A7B0ABA766F}" presName="Name0" presStyleCnt="0">
        <dgm:presLayoutVars>
          <dgm:dir/>
          <dgm:animLvl val="lvl"/>
          <dgm:resizeHandles/>
        </dgm:presLayoutVars>
      </dgm:prSet>
      <dgm:spPr/>
    </dgm:pt>
    <dgm:pt modelId="{DE0424CC-4DCC-4EB4-A87D-F5456377968C}" type="pres">
      <dgm:prSet presAssocID="{88F7688C-3B17-49B6-B77A-F328C9434319}" presName="linNode" presStyleCnt="0"/>
      <dgm:spPr/>
    </dgm:pt>
    <dgm:pt modelId="{BC9D74C4-A4CD-4F70-8566-98C7354970DF}" type="pres">
      <dgm:prSet presAssocID="{88F7688C-3B17-49B6-B77A-F328C9434319}" presName="parentShp" presStyleLbl="node1" presStyleIdx="0" presStyleCnt="2">
        <dgm:presLayoutVars>
          <dgm:bulletEnabled val="1"/>
        </dgm:presLayoutVars>
      </dgm:prSet>
      <dgm:spPr/>
    </dgm:pt>
    <dgm:pt modelId="{45F85554-DA89-4687-92EC-7B23EC79DE40}" type="pres">
      <dgm:prSet presAssocID="{88F7688C-3B17-49B6-B77A-F328C9434319}" presName="childShp" presStyleLbl="bgAccFollowNode1" presStyleIdx="0" presStyleCnt="2">
        <dgm:presLayoutVars>
          <dgm:bulletEnabled val="1"/>
        </dgm:presLayoutVars>
      </dgm:prSet>
      <dgm:spPr/>
    </dgm:pt>
    <dgm:pt modelId="{5C21F032-9DAE-4EBD-A870-4C4FAB737675}" type="pres">
      <dgm:prSet presAssocID="{5AEEF7BC-C279-4F25-ABBF-F2DAA3009323}" presName="spacing" presStyleCnt="0"/>
      <dgm:spPr/>
    </dgm:pt>
    <dgm:pt modelId="{BF5B5315-DEBC-4F15-AD82-5B18AC27CEEC}" type="pres">
      <dgm:prSet presAssocID="{7CB0E138-4374-4BF0-958C-A87F234F2EFC}" presName="linNode" presStyleCnt="0"/>
      <dgm:spPr/>
    </dgm:pt>
    <dgm:pt modelId="{34EE42F7-8599-4701-A842-E5DDBA76E4E0}" type="pres">
      <dgm:prSet presAssocID="{7CB0E138-4374-4BF0-958C-A87F234F2EFC}" presName="parentShp" presStyleLbl="node1" presStyleIdx="1" presStyleCnt="2">
        <dgm:presLayoutVars>
          <dgm:bulletEnabled val="1"/>
        </dgm:presLayoutVars>
      </dgm:prSet>
      <dgm:spPr/>
    </dgm:pt>
    <dgm:pt modelId="{D52DF9D8-DFD3-418D-8727-37ADC7B15873}" type="pres">
      <dgm:prSet presAssocID="{7CB0E138-4374-4BF0-958C-A87F234F2EFC}" presName="childShp" presStyleLbl="bgAccFollowNode1" presStyleIdx="1" presStyleCnt="2">
        <dgm:presLayoutVars>
          <dgm:bulletEnabled val="1"/>
        </dgm:presLayoutVars>
      </dgm:prSet>
      <dgm:spPr/>
    </dgm:pt>
  </dgm:ptLst>
  <dgm:cxnLst>
    <dgm:cxn modelId="{07430C04-44BE-4604-B328-26D80894A60F}" srcId="{7CB0E138-4374-4BF0-958C-A87F234F2EFC}" destId="{AEE80E86-46E0-464A-8408-960D576CA92E}" srcOrd="1" destOrd="0" parTransId="{6CBF516E-DC0C-488A-820A-0E108C05A4FA}" sibTransId="{4B6AA046-CEC5-4382-B510-EF7D8A61B88C}"/>
    <dgm:cxn modelId="{2D605F35-CC02-42D6-8C9B-D03286DC4F4C}" type="presOf" srcId="{88F7688C-3B17-49B6-B77A-F328C9434319}" destId="{BC9D74C4-A4CD-4F70-8566-98C7354970DF}" srcOrd="0" destOrd="0" presId="urn:microsoft.com/office/officeart/2005/8/layout/vList6"/>
    <dgm:cxn modelId="{AE236935-4511-4EE8-BB31-A407A1D4A9CD}" type="presOf" srcId="{AC1509C6-BF62-44BB-A63A-CBD51E3E9E87}" destId="{45F85554-DA89-4687-92EC-7B23EC79DE40}" srcOrd="0" destOrd="0" presId="urn:microsoft.com/office/officeart/2005/8/layout/vList6"/>
    <dgm:cxn modelId="{2421D93B-E076-4FF2-800F-5BF60E22D228}" type="presOf" srcId="{4F919F49-5EFB-4C77-A521-13B30062B67D}" destId="{D52DF9D8-DFD3-418D-8727-37ADC7B15873}" srcOrd="0" destOrd="0" presId="urn:microsoft.com/office/officeart/2005/8/layout/vList6"/>
    <dgm:cxn modelId="{20534440-6C67-4D4B-9827-0A23FA55AFF0}" srcId="{88F7688C-3B17-49B6-B77A-F328C9434319}" destId="{AC1509C6-BF62-44BB-A63A-CBD51E3E9E87}" srcOrd="0" destOrd="0" parTransId="{253EE7D5-9DC4-4DF4-A121-F2CA2E148DC8}" sibTransId="{1FF3FBB8-BB4E-43DD-A32F-14EB8F6824AE}"/>
    <dgm:cxn modelId="{89931F46-D5E8-4B3D-B113-E547AF2E6A31}" srcId="{7CB0E138-4374-4BF0-958C-A87F234F2EFC}" destId="{4F919F49-5EFB-4C77-A521-13B30062B67D}" srcOrd="0" destOrd="0" parTransId="{448B5C6A-5B2E-47A4-A8E6-5F2D5A27A97D}" sibTransId="{996938AA-9364-4117-B90F-A6302C1839EA}"/>
    <dgm:cxn modelId="{E519817C-1F0E-47C3-A3E1-0A2DAC16034D}" srcId="{32910214-42A8-44C4-AB34-8A7B0ABA766F}" destId="{7CB0E138-4374-4BF0-958C-A87F234F2EFC}" srcOrd="1" destOrd="0" parTransId="{0CC7F896-E338-447F-8AF9-E96F9B07E412}" sibTransId="{E8412B6C-F324-49D1-9227-BD4B418B2353}"/>
    <dgm:cxn modelId="{B5526386-D829-40F5-A652-85D719DEEC77}" type="presOf" srcId="{2017C54A-1711-4C8F-A75E-5B809DC436DE}" destId="{45F85554-DA89-4687-92EC-7B23EC79DE40}" srcOrd="0" destOrd="1" presId="urn:microsoft.com/office/officeart/2005/8/layout/vList6"/>
    <dgm:cxn modelId="{994017A8-E9C6-4951-8972-C1FE8604F0CC}" type="presOf" srcId="{AEE80E86-46E0-464A-8408-960D576CA92E}" destId="{D52DF9D8-DFD3-418D-8727-37ADC7B15873}" srcOrd="0" destOrd="1" presId="urn:microsoft.com/office/officeart/2005/8/layout/vList6"/>
    <dgm:cxn modelId="{4679FCB5-CD26-4E35-A30A-969DFE19E949}" srcId="{32910214-42A8-44C4-AB34-8A7B0ABA766F}" destId="{88F7688C-3B17-49B6-B77A-F328C9434319}" srcOrd="0" destOrd="0" parTransId="{14057F50-A550-4A08-871F-532C864E50A0}" sibTransId="{5AEEF7BC-C279-4F25-ABBF-F2DAA3009323}"/>
    <dgm:cxn modelId="{34FB19D7-6094-4D5E-B96B-CFCB3424FE54}" srcId="{88F7688C-3B17-49B6-B77A-F328C9434319}" destId="{2017C54A-1711-4C8F-A75E-5B809DC436DE}" srcOrd="1" destOrd="0" parTransId="{63EF0A1E-B02C-4FD7-B348-B4CC9E94F903}" sibTransId="{C9E828D8-AD4E-4BDE-9AA5-2102911870A0}"/>
    <dgm:cxn modelId="{A2C8DCE2-B4F6-4455-AC44-D3FB87112B15}" type="presOf" srcId="{7CB0E138-4374-4BF0-958C-A87F234F2EFC}" destId="{34EE42F7-8599-4701-A842-E5DDBA76E4E0}" srcOrd="0" destOrd="0" presId="urn:microsoft.com/office/officeart/2005/8/layout/vList6"/>
    <dgm:cxn modelId="{442B43FA-E24C-4BAE-BF21-7CB1CE345940}" type="presOf" srcId="{32910214-42A8-44C4-AB34-8A7B0ABA766F}" destId="{DBCF0FB1-BD64-444C-9217-BB36E5BEF922}" srcOrd="0" destOrd="0" presId="urn:microsoft.com/office/officeart/2005/8/layout/vList6"/>
    <dgm:cxn modelId="{B341EC79-1102-44F6-849A-8F2DA22E3DCE}" type="presParOf" srcId="{DBCF0FB1-BD64-444C-9217-BB36E5BEF922}" destId="{DE0424CC-4DCC-4EB4-A87D-F5456377968C}" srcOrd="0" destOrd="0" presId="urn:microsoft.com/office/officeart/2005/8/layout/vList6"/>
    <dgm:cxn modelId="{0F49DC93-DAAC-4D9E-8097-5F8D21F4350B}" type="presParOf" srcId="{DE0424CC-4DCC-4EB4-A87D-F5456377968C}" destId="{BC9D74C4-A4CD-4F70-8566-98C7354970DF}" srcOrd="0" destOrd="0" presId="urn:microsoft.com/office/officeart/2005/8/layout/vList6"/>
    <dgm:cxn modelId="{BCF5EA91-5920-478D-9511-EFE8092FF9A9}" type="presParOf" srcId="{DE0424CC-4DCC-4EB4-A87D-F5456377968C}" destId="{45F85554-DA89-4687-92EC-7B23EC79DE40}" srcOrd="1" destOrd="0" presId="urn:microsoft.com/office/officeart/2005/8/layout/vList6"/>
    <dgm:cxn modelId="{4C3CBB42-CCA8-48AF-B3A7-4490118F06E0}" type="presParOf" srcId="{DBCF0FB1-BD64-444C-9217-BB36E5BEF922}" destId="{5C21F032-9DAE-4EBD-A870-4C4FAB737675}" srcOrd="1" destOrd="0" presId="urn:microsoft.com/office/officeart/2005/8/layout/vList6"/>
    <dgm:cxn modelId="{7B9F82A2-A45C-4834-86F6-B32B95E6B132}" type="presParOf" srcId="{DBCF0FB1-BD64-444C-9217-BB36E5BEF922}" destId="{BF5B5315-DEBC-4F15-AD82-5B18AC27CEEC}" srcOrd="2" destOrd="0" presId="urn:microsoft.com/office/officeart/2005/8/layout/vList6"/>
    <dgm:cxn modelId="{A9E41533-E1BD-45FE-A94E-844F8E10FC2A}" type="presParOf" srcId="{BF5B5315-DEBC-4F15-AD82-5B18AC27CEEC}" destId="{34EE42F7-8599-4701-A842-E5DDBA76E4E0}" srcOrd="0" destOrd="0" presId="urn:microsoft.com/office/officeart/2005/8/layout/vList6"/>
    <dgm:cxn modelId="{23E3F887-E40F-4751-A531-E55FEABC3656}" type="presParOf" srcId="{BF5B5315-DEBC-4F15-AD82-5B18AC27CEEC}" destId="{D52DF9D8-DFD3-418D-8727-37ADC7B15873}"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4AA6A3C-A2B5-4332-9609-A2BD8CCB6409}" type="doc">
      <dgm:prSet loTypeId="urn:microsoft.com/office/officeart/2005/8/layout/hList3" loCatId="list" qsTypeId="urn:microsoft.com/office/officeart/2005/8/quickstyle/simple1#3" qsCatId="simple" csTypeId="urn:microsoft.com/office/officeart/2005/8/colors/accent1_2#3" csCatId="accent1" phldr="1"/>
      <dgm:spPr/>
      <dgm:t>
        <a:bodyPr/>
        <a:lstStyle/>
        <a:p>
          <a:endParaRPr lang="zh-CN" altLang="en-US"/>
        </a:p>
      </dgm:t>
    </dgm:pt>
    <dgm:pt modelId="{D4A71254-946A-47BA-ABEC-4D523FC793E0}">
      <dgm:prSet phldrT="[文本]"/>
      <dgm:spPr/>
      <dgm:t>
        <a:bodyPr/>
        <a:lstStyle/>
        <a:p>
          <a:r>
            <a:rPr lang="zh-CN" b="1" dirty="0">
              <a:latin typeface="微软雅黑" panose="020B0503020204020204" pitchFamily="34" charset="-122"/>
              <a:ea typeface="微软雅黑" panose="020B0503020204020204" pitchFamily="34" charset="-122"/>
            </a:rPr>
            <a:t>资源共享</a:t>
          </a:r>
          <a:endParaRPr lang="zh-CN" altLang="en-US" dirty="0">
            <a:latin typeface="微软雅黑" panose="020B0503020204020204" pitchFamily="34" charset="-122"/>
            <a:ea typeface="微软雅黑" panose="020B0503020204020204" pitchFamily="34" charset="-122"/>
          </a:endParaRPr>
        </a:p>
      </dgm:t>
    </dgm:pt>
    <dgm:pt modelId="{8EA9A75B-DD96-4633-8D18-B79432991F8F}" type="parTrans" cxnId="{3F92C7DF-AF7D-4BAD-B07D-B3406FF1CA3C}">
      <dgm:prSet/>
      <dgm:spPr/>
      <dgm:t>
        <a:bodyPr/>
        <a:lstStyle/>
        <a:p>
          <a:endParaRPr lang="zh-CN" altLang="en-US"/>
        </a:p>
      </dgm:t>
    </dgm:pt>
    <dgm:pt modelId="{065792E7-B8C0-4185-B42F-C7E213E5086C}" type="sibTrans" cxnId="{3F92C7DF-AF7D-4BAD-B07D-B3406FF1CA3C}">
      <dgm:prSet/>
      <dgm:spPr/>
      <dgm:t>
        <a:bodyPr/>
        <a:lstStyle/>
        <a:p>
          <a:endParaRPr lang="zh-CN" altLang="en-US"/>
        </a:p>
      </dgm:t>
    </dgm:pt>
    <dgm:pt modelId="{59E943F1-EEAB-420C-BC93-45D58333348B}">
      <dgm:prSet phldrT="[文本]"/>
      <dgm:spPr/>
      <dgm:t>
        <a:bodyPr/>
        <a:lstStyle/>
        <a:p>
          <a:r>
            <a:rPr lang="zh-CN" b="1" dirty="0">
              <a:latin typeface="微软雅黑" panose="020B0503020204020204" pitchFamily="34" charset="-122"/>
              <a:ea typeface="微软雅黑" panose="020B0503020204020204" pitchFamily="34" charset="-122"/>
            </a:rPr>
            <a:t>均衡负载及分布处理</a:t>
          </a:r>
          <a:endParaRPr lang="zh-CN" altLang="en-US" dirty="0">
            <a:latin typeface="微软雅黑" panose="020B0503020204020204" pitchFamily="34" charset="-122"/>
            <a:ea typeface="微软雅黑" panose="020B0503020204020204" pitchFamily="34" charset="-122"/>
          </a:endParaRPr>
        </a:p>
      </dgm:t>
    </dgm:pt>
    <dgm:pt modelId="{54B4A0F5-B4C0-4057-A075-69CAC2684E48}" type="parTrans" cxnId="{9E293811-66DF-458C-B69F-0E739C3588AC}">
      <dgm:prSet/>
      <dgm:spPr/>
      <dgm:t>
        <a:bodyPr/>
        <a:lstStyle/>
        <a:p>
          <a:endParaRPr lang="zh-CN" altLang="en-US"/>
        </a:p>
      </dgm:t>
    </dgm:pt>
    <dgm:pt modelId="{98372664-E0AF-4573-ABD8-A233298FCA89}" type="sibTrans" cxnId="{9E293811-66DF-458C-B69F-0E739C3588AC}">
      <dgm:prSet/>
      <dgm:spPr/>
      <dgm:t>
        <a:bodyPr/>
        <a:lstStyle/>
        <a:p>
          <a:endParaRPr lang="zh-CN" altLang="en-US"/>
        </a:p>
      </dgm:t>
    </dgm:pt>
    <dgm:pt modelId="{937E2261-7061-4DE5-9F4D-92D3F6CC2EBD}">
      <dgm:prSet phldrT="[文本]"/>
      <dgm:spPr/>
      <dgm:t>
        <a:bodyPr/>
        <a:lstStyle/>
        <a:p>
          <a:r>
            <a:rPr lang="zh-CN" b="1" dirty="0">
              <a:latin typeface="微软雅黑" panose="020B0503020204020204" pitchFamily="34" charset="-122"/>
              <a:ea typeface="微软雅黑" panose="020B0503020204020204" pitchFamily="34" charset="-122"/>
            </a:rPr>
            <a:t>信息快速传递和集中处理</a:t>
          </a:r>
          <a:endParaRPr lang="zh-CN" altLang="en-US" dirty="0">
            <a:latin typeface="微软雅黑" panose="020B0503020204020204" pitchFamily="34" charset="-122"/>
            <a:ea typeface="微软雅黑" panose="020B0503020204020204" pitchFamily="34" charset="-122"/>
          </a:endParaRPr>
        </a:p>
      </dgm:t>
    </dgm:pt>
    <dgm:pt modelId="{DADC7DBE-6D29-44E2-9D9E-12EA81D33C93}" type="parTrans" cxnId="{94B80DE7-25DF-4ADE-9E65-AB9229883BEE}">
      <dgm:prSet/>
      <dgm:spPr/>
      <dgm:t>
        <a:bodyPr/>
        <a:lstStyle/>
        <a:p>
          <a:endParaRPr lang="zh-CN" altLang="en-US"/>
        </a:p>
      </dgm:t>
    </dgm:pt>
    <dgm:pt modelId="{B71EF50E-C042-443D-A4D1-EF7265063B70}" type="sibTrans" cxnId="{94B80DE7-25DF-4ADE-9E65-AB9229883BEE}">
      <dgm:prSet/>
      <dgm:spPr/>
      <dgm:t>
        <a:bodyPr/>
        <a:lstStyle/>
        <a:p>
          <a:endParaRPr lang="zh-CN" altLang="en-US"/>
        </a:p>
      </dgm:t>
    </dgm:pt>
    <dgm:pt modelId="{859A9B65-8D45-43E2-9144-999CC9144F1E}">
      <dgm:prSet/>
      <dgm:spPr/>
      <dgm:t>
        <a:bodyPr/>
        <a:lstStyle/>
        <a:p>
          <a:pPr marL="0" marR="0" indent="0" defTabSz="914400" eaLnBrk="1" fontAlgn="auto" latinLnBrk="0" hangingPunct="1">
            <a:lnSpc>
              <a:spcPct val="100000"/>
            </a:lnSpc>
            <a:spcBef>
              <a:spcPts val="0"/>
            </a:spcBef>
            <a:spcAft>
              <a:spcPts val="0"/>
            </a:spcAft>
            <a:buClrTx/>
            <a:buSzTx/>
            <a:buFontTx/>
            <a:buNone/>
          </a:pPr>
          <a:r>
            <a:rPr lang="zh-CN" altLang="zh-CN" b="1" dirty="0">
              <a:latin typeface="微软雅黑" panose="020B0503020204020204" pitchFamily="34" charset="-122"/>
              <a:ea typeface="微软雅黑" panose="020B0503020204020204" pitchFamily="34" charset="-122"/>
            </a:rPr>
            <a:t>综合信息服务</a:t>
          </a:r>
          <a:endParaRPr lang="zh-CN" altLang="en-US" dirty="0">
            <a:latin typeface="微软雅黑" panose="020B0503020204020204" pitchFamily="34" charset="-122"/>
            <a:ea typeface="微软雅黑" panose="020B0503020204020204" pitchFamily="34" charset="-122"/>
          </a:endParaRPr>
        </a:p>
        <a:p>
          <a:pPr defTabSz="1377950">
            <a:lnSpc>
              <a:spcPct val="90000"/>
            </a:lnSpc>
            <a:spcBef>
              <a:spcPct val="0"/>
            </a:spcBef>
            <a:spcAft>
              <a:spcPct val="35000"/>
            </a:spcAft>
          </a:pPr>
          <a:endParaRPr lang="zh-CN" altLang="en-US" dirty="0">
            <a:latin typeface="微软雅黑" panose="020B0503020204020204" pitchFamily="34" charset="-122"/>
            <a:ea typeface="微软雅黑" panose="020B0503020204020204" pitchFamily="34" charset="-122"/>
          </a:endParaRPr>
        </a:p>
      </dgm:t>
    </dgm:pt>
    <dgm:pt modelId="{4E28ED03-840F-4DF1-8027-BBFFE5BAF8DA}" type="parTrans" cxnId="{8A8C0CCD-7A6F-478F-8879-F8E028096FE5}">
      <dgm:prSet/>
      <dgm:spPr/>
      <dgm:t>
        <a:bodyPr/>
        <a:lstStyle/>
        <a:p>
          <a:endParaRPr lang="zh-CN" altLang="en-US"/>
        </a:p>
      </dgm:t>
    </dgm:pt>
    <dgm:pt modelId="{40FA7D77-0C47-4980-8CD2-1EA5944F9386}" type="sibTrans" cxnId="{8A8C0CCD-7A6F-478F-8879-F8E028096FE5}">
      <dgm:prSet/>
      <dgm:spPr/>
      <dgm:t>
        <a:bodyPr/>
        <a:lstStyle/>
        <a:p>
          <a:endParaRPr lang="zh-CN" altLang="en-US"/>
        </a:p>
      </dgm:t>
    </dgm:pt>
    <dgm:pt modelId="{F1520886-A80D-40EC-B4BD-841B47C31D98}">
      <dgm:prSet/>
      <dgm:spPr/>
      <dgm:t>
        <a:bodyPr/>
        <a:lstStyle/>
        <a:p>
          <a:r>
            <a:rPr lang="zh-CN" b="1" dirty="0">
              <a:latin typeface="微软雅黑" panose="020B0503020204020204" pitchFamily="34" charset="-122"/>
              <a:ea typeface="微软雅黑" panose="020B0503020204020204" pitchFamily="34" charset="-122"/>
            </a:rPr>
            <a:t>提高系统的性能价格比，维护方便，扩展灵活</a:t>
          </a:r>
          <a:endParaRPr lang="zh-CN" altLang="en-US" dirty="0">
            <a:latin typeface="微软雅黑" panose="020B0503020204020204" pitchFamily="34" charset="-122"/>
            <a:ea typeface="微软雅黑" panose="020B0503020204020204" pitchFamily="34" charset="-122"/>
          </a:endParaRPr>
        </a:p>
      </dgm:t>
    </dgm:pt>
    <dgm:pt modelId="{CE91BC57-164F-471E-A0B2-2BD881B1850A}" type="parTrans" cxnId="{330E8986-324F-49B1-844B-FB2BFAAC7565}">
      <dgm:prSet/>
      <dgm:spPr/>
      <dgm:t>
        <a:bodyPr/>
        <a:lstStyle/>
        <a:p>
          <a:endParaRPr lang="zh-CN" altLang="en-US"/>
        </a:p>
      </dgm:t>
    </dgm:pt>
    <dgm:pt modelId="{7864F9A3-8386-4E71-93C5-519CA4A6D2E1}" type="sibTrans" cxnId="{330E8986-324F-49B1-844B-FB2BFAAC7565}">
      <dgm:prSet/>
      <dgm:spPr/>
      <dgm:t>
        <a:bodyPr/>
        <a:lstStyle/>
        <a:p>
          <a:endParaRPr lang="zh-CN" altLang="en-US"/>
        </a:p>
      </dgm:t>
    </dgm:pt>
    <dgm:pt modelId="{5B2AC1BA-8685-4B4D-98EB-57D4F9CC62B5}">
      <dgm:prSet phldrT="[文本]"/>
      <dgm:spPr/>
      <dgm:t>
        <a:bodyPr/>
        <a:lstStyle/>
        <a:p>
          <a:endParaRPr lang="zh-CN" altLang="en-US" dirty="0">
            <a:latin typeface="微软雅黑" panose="020B0503020204020204" pitchFamily="34" charset="-122"/>
            <a:ea typeface="微软雅黑" panose="020B0503020204020204" pitchFamily="34" charset="-122"/>
          </a:endParaRPr>
        </a:p>
      </dgm:t>
    </dgm:pt>
    <dgm:pt modelId="{25F1252A-0730-438B-8F84-38120F19426C}" type="sibTrans" cxnId="{8B4E446B-23CF-4AE0-84B4-9A8250EFB6C9}">
      <dgm:prSet/>
      <dgm:spPr/>
      <dgm:t>
        <a:bodyPr/>
        <a:lstStyle/>
        <a:p>
          <a:endParaRPr lang="zh-CN" altLang="en-US"/>
        </a:p>
      </dgm:t>
    </dgm:pt>
    <dgm:pt modelId="{64940E80-4FE1-49D3-9F7A-FA77D89275BA}" type="parTrans" cxnId="{8B4E446B-23CF-4AE0-84B4-9A8250EFB6C9}">
      <dgm:prSet/>
      <dgm:spPr/>
      <dgm:t>
        <a:bodyPr/>
        <a:lstStyle/>
        <a:p>
          <a:endParaRPr lang="zh-CN" altLang="en-US"/>
        </a:p>
      </dgm:t>
    </dgm:pt>
    <dgm:pt modelId="{09205574-52AF-4D51-8154-2FCC13E8BFD7}" type="pres">
      <dgm:prSet presAssocID="{94AA6A3C-A2B5-4332-9609-A2BD8CCB6409}" presName="composite" presStyleCnt="0">
        <dgm:presLayoutVars>
          <dgm:chMax val="1"/>
          <dgm:dir/>
          <dgm:resizeHandles val="exact"/>
        </dgm:presLayoutVars>
      </dgm:prSet>
      <dgm:spPr/>
    </dgm:pt>
    <dgm:pt modelId="{94419721-D555-451D-97C1-BAE65243E087}" type="pres">
      <dgm:prSet presAssocID="{5B2AC1BA-8685-4B4D-98EB-57D4F9CC62B5}" presName="roof" presStyleLbl="dkBgShp" presStyleIdx="0" presStyleCnt="2"/>
      <dgm:spPr/>
    </dgm:pt>
    <dgm:pt modelId="{99FADAA2-729D-4BA1-A20A-BCBBAAC4D3E4}" type="pres">
      <dgm:prSet presAssocID="{5B2AC1BA-8685-4B4D-98EB-57D4F9CC62B5}" presName="pillars" presStyleCnt="0"/>
      <dgm:spPr/>
    </dgm:pt>
    <dgm:pt modelId="{252013CF-4981-4A13-B80C-2A099C8DF5AD}" type="pres">
      <dgm:prSet presAssocID="{5B2AC1BA-8685-4B4D-98EB-57D4F9CC62B5}" presName="pillar1" presStyleLbl="node1" presStyleIdx="0" presStyleCnt="5">
        <dgm:presLayoutVars>
          <dgm:bulletEnabled val="1"/>
        </dgm:presLayoutVars>
      </dgm:prSet>
      <dgm:spPr/>
    </dgm:pt>
    <dgm:pt modelId="{60349472-D735-4ABE-8BE9-C5F66749ECB7}" type="pres">
      <dgm:prSet presAssocID="{59E943F1-EEAB-420C-BC93-45D58333348B}" presName="pillarX" presStyleLbl="node1" presStyleIdx="1" presStyleCnt="5">
        <dgm:presLayoutVars>
          <dgm:bulletEnabled val="1"/>
        </dgm:presLayoutVars>
      </dgm:prSet>
      <dgm:spPr/>
    </dgm:pt>
    <dgm:pt modelId="{C094FDC9-4BA1-4588-8FF5-AD3979B90F2A}" type="pres">
      <dgm:prSet presAssocID="{937E2261-7061-4DE5-9F4D-92D3F6CC2EBD}" presName="pillarX" presStyleLbl="node1" presStyleIdx="2" presStyleCnt="5">
        <dgm:presLayoutVars>
          <dgm:bulletEnabled val="1"/>
        </dgm:presLayoutVars>
      </dgm:prSet>
      <dgm:spPr/>
    </dgm:pt>
    <dgm:pt modelId="{FBD4EC91-88A3-41B7-B0C7-6CEF1813822E}" type="pres">
      <dgm:prSet presAssocID="{859A9B65-8D45-43E2-9144-999CC9144F1E}" presName="pillarX" presStyleLbl="node1" presStyleIdx="3" presStyleCnt="5">
        <dgm:presLayoutVars>
          <dgm:bulletEnabled val="1"/>
        </dgm:presLayoutVars>
      </dgm:prSet>
      <dgm:spPr/>
    </dgm:pt>
    <dgm:pt modelId="{21A171C6-588D-4A22-8F43-CD05D3FC073D}" type="pres">
      <dgm:prSet presAssocID="{F1520886-A80D-40EC-B4BD-841B47C31D98}" presName="pillarX" presStyleLbl="node1" presStyleIdx="4" presStyleCnt="5">
        <dgm:presLayoutVars>
          <dgm:bulletEnabled val="1"/>
        </dgm:presLayoutVars>
      </dgm:prSet>
      <dgm:spPr/>
    </dgm:pt>
    <dgm:pt modelId="{26D4E772-6727-49A6-82C5-95AD34567DDC}" type="pres">
      <dgm:prSet presAssocID="{5B2AC1BA-8685-4B4D-98EB-57D4F9CC62B5}" presName="base" presStyleLbl="dkBgShp" presStyleIdx="1" presStyleCnt="2"/>
      <dgm:spPr/>
    </dgm:pt>
  </dgm:ptLst>
  <dgm:cxnLst>
    <dgm:cxn modelId="{9E293811-66DF-458C-B69F-0E739C3588AC}" srcId="{5B2AC1BA-8685-4B4D-98EB-57D4F9CC62B5}" destId="{59E943F1-EEAB-420C-BC93-45D58333348B}" srcOrd="1" destOrd="0" parTransId="{54B4A0F5-B4C0-4057-A075-69CAC2684E48}" sibTransId="{98372664-E0AF-4573-ABD8-A233298FCA89}"/>
    <dgm:cxn modelId="{2A30671E-5F6B-4714-82C9-4831615679AF}" type="presOf" srcId="{5B2AC1BA-8685-4B4D-98EB-57D4F9CC62B5}" destId="{94419721-D555-451D-97C1-BAE65243E087}" srcOrd="0" destOrd="0" presId="urn:microsoft.com/office/officeart/2005/8/layout/hList3"/>
    <dgm:cxn modelId="{8B4E446B-23CF-4AE0-84B4-9A8250EFB6C9}" srcId="{94AA6A3C-A2B5-4332-9609-A2BD8CCB6409}" destId="{5B2AC1BA-8685-4B4D-98EB-57D4F9CC62B5}" srcOrd="0" destOrd="0" parTransId="{64940E80-4FE1-49D3-9F7A-FA77D89275BA}" sibTransId="{25F1252A-0730-438B-8F84-38120F19426C}"/>
    <dgm:cxn modelId="{E3B62470-3FC9-46A7-BE2B-42C35B0E5C4C}" type="presOf" srcId="{859A9B65-8D45-43E2-9144-999CC9144F1E}" destId="{FBD4EC91-88A3-41B7-B0C7-6CEF1813822E}" srcOrd="0" destOrd="0" presId="urn:microsoft.com/office/officeart/2005/8/layout/hList3"/>
    <dgm:cxn modelId="{330E8986-324F-49B1-844B-FB2BFAAC7565}" srcId="{5B2AC1BA-8685-4B4D-98EB-57D4F9CC62B5}" destId="{F1520886-A80D-40EC-B4BD-841B47C31D98}" srcOrd="4" destOrd="0" parTransId="{CE91BC57-164F-471E-A0B2-2BD881B1850A}" sibTransId="{7864F9A3-8386-4E71-93C5-519CA4A6D2E1}"/>
    <dgm:cxn modelId="{23857D94-C965-44F0-A06A-A6F3AAF6968D}" type="presOf" srcId="{59E943F1-EEAB-420C-BC93-45D58333348B}" destId="{60349472-D735-4ABE-8BE9-C5F66749ECB7}" srcOrd="0" destOrd="0" presId="urn:microsoft.com/office/officeart/2005/8/layout/hList3"/>
    <dgm:cxn modelId="{A29BEFA4-77C4-4572-8E6E-815BCC17BEDD}" type="presOf" srcId="{94AA6A3C-A2B5-4332-9609-A2BD8CCB6409}" destId="{09205574-52AF-4D51-8154-2FCC13E8BFD7}" srcOrd="0" destOrd="0" presId="urn:microsoft.com/office/officeart/2005/8/layout/hList3"/>
    <dgm:cxn modelId="{EDBC18B6-AB20-4325-A039-70C775263719}" type="presOf" srcId="{F1520886-A80D-40EC-B4BD-841B47C31D98}" destId="{21A171C6-588D-4A22-8F43-CD05D3FC073D}" srcOrd="0" destOrd="0" presId="urn:microsoft.com/office/officeart/2005/8/layout/hList3"/>
    <dgm:cxn modelId="{8A8C0CCD-7A6F-478F-8879-F8E028096FE5}" srcId="{5B2AC1BA-8685-4B4D-98EB-57D4F9CC62B5}" destId="{859A9B65-8D45-43E2-9144-999CC9144F1E}" srcOrd="3" destOrd="0" parTransId="{4E28ED03-840F-4DF1-8027-BBFFE5BAF8DA}" sibTransId="{40FA7D77-0C47-4980-8CD2-1EA5944F9386}"/>
    <dgm:cxn modelId="{3F92C7DF-AF7D-4BAD-B07D-B3406FF1CA3C}" srcId="{5B2AC1BA-8685-4B4D-98EB-57D4F9CC62B5}" destId="{D4A71254-946A-47BA-ABEC-4D523FC793E0}" srcOrd="0" destOrd="0" parTransId="{8EA9A75B-DD96-4633-8D18-B79432991F8F}" sibTransId="{065792E7-B8C0-4185-B42F-C7E213E5086C}"/>
    <dgm:cxn modelId="{10ADE4E4-CE85-48FA-ABDC-C85685A5D166}" type="presOf" srcId="{D4A71254-946A-47BA-ABEC-4D523FC793E0}" destId="{252013CF-4981-4A13-B80C-2A099C8DF5AD}" srcOrd="0" destOrd="0" presId="urn:microsoft.com/office/officeart/2005/8/layout/hList3"/>
    <dgm:cxn modelId="{94B80DE7-25DF-4ADE-9E65-AB9229883BEE}" srcId="{5B2AC1BA-8685-4B4D-98EB-57D4F9CC62B5}" destId="{937E2261-7061-4DE5-9F4D-92D3F6CC2EBD}" srcOrd="2" destOrd="0" parTransId="{DADC7DBE-6D29-44E2-9D9E-12EA81D33C93}" sibTransId="{B71EF50E-C042-443D-A4D1-EF7265063B70}"/>
    <dgm:cxn modelId="{5A7F3AF6-70AD-44A9-A794-E741E0057912}" type="presOf" srcId="{937E2261-7061-4DE5-9F4D-92D3F6CC2EBD}" destId="{C094FDC9-4BA1-4588-8FF5-AD3979B90F2A}" srcOrd="0" destOrd="0" presId="urn:microsoft.com/office/officeart/2005/8/layout/hList3"/>
    <dgm:cxn modelId="{B503EE63-6B39-4FE7-A8CB-F63C7D79DD19}" type="presParOf" srcId="{09205574-52AF-4D51-8154-2FCC13E8BFD7}" destId="{94419721-D555-451D-97C1-BAE65243E087}" srcOrd="0" destOrd="0" presId="urn:microsoft.com/office/officeart/2005/8/layout/hList3"/>
    <dgm:cxn modelId="{CE46A539-1643-4113-AE8E-56C5CE34DCFB}" type="presParOf" srcId="{09205574-52AF-4D51-8154-2FCC13E8BFD7}" destId="{99FADAA2-729D-4BA1-A20A-BCBBAAC4D3E4}" srcOrd="1" destOrd="0" presId="urn:microsoft.com/office/officeart/2005/8/layout/hList3"/>
    <dgm:cxn modelId="{F119D290-5135-4D05-9AAE-C21B300494FC}" type="presParOf" srcId="{99FADAA2-729D-4BA1-A20A-BCBBAAC4D3E4}" destId="{252013CF-4981-4A13-B80C-2A099C8DF5AD}" srcOrd="0" destOrd="0" presId="urn:microsoft.com/office/officeart/2005/8/layout/hList3"/>
    <dgm:cxn modelId="{BB9BE895-A283-45B2-A044-F675F213F592}" type="presParOf" srcId="{99FADAA2-729D-4BA1-A20A-BCBBAAC4D3E4}" destId="{60349472-D735-4ABE-8BE9-C5F66749ECB7}" srcOrd="1" destOrd="0" presId="urn:microsoft.com/office/officeart/2005/8/layout/hList3"/>
    <dgm:cxn modelId="{E8CC92B0-9C08-420F-A80E-9A283CBFA1DF}" type="presParOf" srcId="{99FADAA2-729D-4BA1-A20A-BCBBAAC4D3E4}" destId="{C094FDC9-4BA1-4588-8FF5-AD3979B90F2A}" srcOrd="2" destOrd="0" presId="urn:microsoft.com/office/officeart/2005/8/layout/hList3"/>
    <dgm:cxn modelId="{A8F256A1-1A4A-4D0D-8856-5AE84447D424}" type="presParOf" srcId="{99FADAA2-729D-4BA1-A20A-BCBBAAC4D3E4}" destId="{FBD4EC91-88A3-41B7-B0C7-6CEF1813822E}" srcOrd="3" destOrd="0" presId="urn:microsoft.com/office/officeart/2005/8/layout/hList3"/>
    <dgm:cxn modelId="{E9BF816F-CF78-48D0-9001-E93FB4700391}" type="presParOf" srcId="{99FADAA2-729D-4BA1-A20A-BCBBAAC4D3E4}" destId="{21A171C6-588D-4A22-8F43-CD05D3FC073D}" srcOrd="4" destOrd="0" presId="urn:microsoft.com/office/officeart/2005/8/layout/hList3"/>
    <dgm:cxn modelId="{AC61636C-04E0-4B48-95FE-2D0B870AB413}" type="presParOf" srcId="{09205574-52AF-4D51-8154-2FCC13E8BFD7}" destId="{26D4E772-6727-49A6-82C5-95AD34567DDC}" srcOrd="2" destOrd="0" presId="urn:microsoft.com/office/officeart/2005/8/layout/h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5E727F0-8B90-47AB-A161-CB82440AAA65}" type="doc">
      <dgm:prSet loTypeId="urn:microsoft.com/office/officeart/2005/8/layout/vList3#1" loCatId="list" qsTypeId="urn:microsoft.com/office/officeart/2005/8/quickstyle/simple1#4" qsCatId="simple" csTypeId="urn:microsoft.com/office/officeart/2005/8/colors/accent1_2#4" csCatId="accent1" phldr="1"/>
      <dgm:spPr/>
    </dgm:pt>
    <dgm:pt modelId="{81EE0B85-0608-4BAD-A7A0-740A02D6024A}">
      <dgm:prSet phldrT="[文本]"/>
      <dgm:spPr/>
      <dgm:t>
        <a:bodyPr/>
        <a:lstStyle/>
        <a:p>
          <a:r>
            <a:rPr lang="zh-CN" altLang="en-US" dirty="0">
              <a:latin typeface="微软雅黑" panose="020B0503020204020204" pitchFamily="34" charset="-122"/>
              <a:ea typeface="微软雅黑" panose="020B0503020204020204" pitchFamily="34" charset="-122"/>
            </a:rPr>
            <a:t>红灯亮时表示正在发送或接收数据</a:t>
          </a:r>
        </a:p>
      </dgm:t>
    </dgm:pt>
    <dgm:pt modelId="{27C27D89-AC94-4A72-8B6E-0ECE7B44DCAA}" type="parTrans" cxnId="{200030E1-7DF8-4674-B4D8-20AD36AB44E7}">
      <dgm:prSet/>
      <dgm:spPr/>
      <dgm:t>
        <a:bodyPr/>
        <a:lstStyle/>
        <a:p>
          <a:endParaRPr lang="zh-CN" altLang="en-US"/>
        </a:p>
      </dgm:t>
    </dgm:pt>
    <dgm:pt modelId="{4D3282E7-417C-469C-ADE5-67DEE3076977}" type="sibTrans" cxnId="{200030E1-7DF8-4674-B4D8-20AD36AB44E7}">
      <dgm:prSet/>
      <dgm:spPr/>
      <dgm:t>
        <a:bodyPr/>
        <a:lstStyle/>
        <a:p>
          <a:endParaRPr lang="zh-CN" altLang="en-US"/>
        </a:p>
      </dgm:t>
    </dgm:pt>
    <dgm:pt modelId="{067760D8-B42D-40E9-AB0E-082C566EF3A7}">
      <dgm:prSet phldrT="[文本]"/>
      <dgm:spPr/>
      <dgm:t>
        <a:bodyPr/>
        <a:lstStyle/>
        <a:p>
          <a:r>
            <a:rPr lang="zh-CN" altLang="en-US" dirty="0">
              <a:latin typeface="微软雅黑" panose="020B0503020204020204" pitchFamily="34" charset="-122"/>
              <a:ea typeface="微软雅黑" panose="020B0503020204020204" pitchFamily="34" charset="-122"/>
            </a:rPr>
            <a:t>绿灯亮则表示网络连接正常，否则就不正常</a:t>
          </a:r>
        </a:p>
      </dgm:t>
    </dgm:pt>
    <dgm:pt modelId="{1B8AAF5E-EEB8-48D0-9EA3-128AB659B3DA}" type="parTrans" cxnId="{F01C2733-374A-457A-A868-90C30ED6D8CD}">
      <dgm:prSet/>
      <dgm:spPr/>
      <dgm:t>
        <a:bodyPr/>
        <a:lstStyle/>
        <a:p>
          <a:endParaRPr lang="zh-CN" altLang="en-US"/>
        </a:p>
      </dgm:t>
    </dgm:pt>
    <dgm:pt modelId="{1F62824F-C995-4ED5-81BB-E3547252D2C8}" type="sibTrans" cxnId="{F01C2733-374A-457A-A868-90C30ED6D8CD}">
      <dgm:prSet/>
      <dgm:spPr/>
      <dgm:t>
        <a:bodyPr/>
        <a:lstStyle/>
        <a:p>
          <a:endParaRPr lang="zh-CN" altLang="en-US"/>
        </a:p>
      </dgm:t>
    </dgm:pt>
    <dgm:pt modelId="{DEAAEF2E-BBEC-4296-AEA1-D911EADA197B}" type="pres">
      <dgm:prSet presAssocID="{F5E727F0-8B90-47AB-A161-CB82440AAA65}" presName="linearFlow" presStyleCnt="0">
        <dgm:presLayoutVars>
          <dgm:dir/>
          <dgm:resizeHandles val="exact"/>
        </dgm:presLayoutVars>
      </dgm:prSet>
      <dgm:spPr/>
    </dgm:pt>
    <dgm:pt modelId="{076315D0-2D6E-43EA-A046-E43D4A6AEF76}" type="pres">
      <dgm:prSet presAssocID="{81EE0B85-0608-4BAD-A7A0-740A02D6024A}" presName="composite" presStyleCnt="0"/>
      <dgm:spPr/>
    </dgm:pt>
    <dgm:pt modelId="{41CE16C6-2299-4F06-9765-D719FBD6D109}" type="pres">
      <dgm:prSet presAssocID="{81EE0B85-0608-4BAD-A7A0-740A02D6024A}" presName="imgShp" presStyleLbl="fgImgPlace1" presStyleIdx="0" presStyleCnt="2"/>
      <dgm:spPr>
        <a:blipFill rotWithShape="0">
          <a:blip xmlns:r="http://schemas.openxmlformats.org/officeDocument/2006/relationships" r:embed="rId1"/>
          <a:stretch>
            <a:fillRect/>
          </a:stretch>
        </a:blipFill>
      </dgm:spPr>
    </dgm:pt>
    <dgm:pt modelId="{8778A3B3-DAE6-49BE-AD5B-E6071980D9B5}" type="pres">
      <dgm:prSet presAssocID="{81EE0B85-0608-4BAD-A7A0-740A02D6024A}" presName="txShp" presStyleLbl="node1" presStyleIdx="0" presStyleCnt="2">
        <dgm:presLayoutVars>
          <dgm:bulletEnabled val="1"/>
        </dgm:presLayoutVars>
      </dgm:prSet>
      <dgm:spPr/>
    </dgm:pt>
    <dgm:pt modelId="{154127BA-8758-46C1-8521-5611F46BBB17}" type="pres">
      <dgm:prSet presAssocID="{4D3282E7-417C-469C-ADE5-67DEE3076977}" presName="spacing" presStyleCnt="0"/>
      <dgm:spPr/>
    </dgm:pt>
    <dgm:pt modelId="{C89CCFD3-2B6E-44A9-A3E2-0A13860F5A2F}" type="pres">
      <dgm:prSet presAssocID="{067760D8-B42D-40E9-AB0E-082C566EF3A7}" presName="composite" presStyleCnt="0"/>
      <dgm:spPr/>
    </dgm:pt>
    <dgm:pt modelId="{31D23F43-CAD7-4F56-924F-6A6A727DCC79}" type="pres">
      <dgm:prSet presAssocID="{067760D8-B42D-40E9-AB0E-082C566EF3A7}" presName="imgShp" presStyleLbl="fgImgPlace1" presStyleIdx="1" presStyleCnt="2"/>
      <dgm:spPr>
        <a:blipFill rotWithShape="0">
          <a:blip xmlns:r="http://schemas.openxmlformats.org/officeDocument/2006/relationships" r:embed="rId2"/>
          <a:stretch>
            <a:fillRect/>
          </a:stretch>
        </a:blipFill>
      </dgm:spPr>
    </dgm:pt>
    <dgm:pt modelId="{545A7BE6-1284-4E11-A1F2-A16B9AAFD6EE}" type="pres">
      <dgm:prSet presAssocID="{067760D8-B42D-40E9-AB0E-082C566EF3A7}" presName="txShp" presStyleLbl="node1" presStyleIdx="1" presStyleCnt="2" custScaleX="112137" custLinFactNeighborX="77" custLinFactNeighborY="83">
        <dgm:presLayoutVars>
          <dgm:bulletEnabled val="1"/>
        </dgm:presLayoutVars>
      </dgm:prSet>
      <dgm:spPr/>
    </dgm:pt>
  </dgm:ptLst>
  <dgm:cxnLst>
    <dgm:cxn modelId="{F01C2733-374A-457A-A868-90C30ED6D8CD}" srcId="{F5E727F0-8B90-47AB-A161-CB82440AAA65}" destId="{067760D8-B42D-40E9-AB0E-082C566EF3A7}" srcOrd="1" destOrd="0" parTransId="{1B8AAF5E-EEB8-48D0-9EA3-128AB659B3DA}" sibTransId="{1F62824F-C995-4ED5-81BB-E3547252D2C8}"/>
    <dgm:cxn modelId="{F7D6376A-08A6-490F-8939-B83A670077E7}" type="presOf" srcId="{F5E727F0-8B90-47AB-A161-CB82440AAA65}" destId="{DEAAEF2E-BBEC-4296-AEA1-D911EADA197B}" srcOrd="0" destOrd="0" presId="urn:microsoft.com/office/officeart/2005/8/layout/vList3#1"/>
    <dgm:cxn modelId="{35BF2B98-0135-4B00-A56A-B9189DC0128F}" type="presOf" srcId="{81EE0B85-0608-4BAD-A7A0-740A02D6024A}" destId="{8778A3B3-DAE6-49BE-AD5B-E6071980D9B5}" srcOrd="0" destOrd="0" presId="urn:microsoft.com/office/officeart/2005/8/layout/vList3#1"/>
    <dgm:cxn modelId="{DB9FB7B0-A362-499D-97A6-1DC10CD2AD42}" type="presOf" srcId="{067760D8-B42D-40E9-AB0E-082C566EF3A7}" destId="{545A7BE6-1284-4E11-A1F2-A16B9AAFD6EE}" srcOrd="0" destOrd="0" presId="urn:microsoft.com/office/officeart/2005/8/layout/vList3#1"/>
    <dgm:cxn modelId="{200030E1-7DF8-4674-B4D8-20AD36AB44E7}" srcId="{F5E727F0-8B90-47AB-A161-CB82440AAA65}" destId="{81EE0B85-0608-4BAD-A7A0-740A02D6024A}" srcOrd="0" destOrd="0" parTransId="{27C27D89-AC94-4A72-8B6E-0ECE7B44DCAA}" sibTransId="{4D3282E7-417C-469C-ADE5-67DEE3076977}"/>
    <dgm:cxn modelId="{825332FB-2AB2-40AE-A45F-7A4CE1E5F3EF}" type="presParOf" srcId="{DEAAEF2E-BBEC-4296-AEA1-D911EADA197B}" destId="{076315D0-2D6E-43EA-A046-E43D4A6AEF76}" srcOrd="0" destOrd="0" presId="urn:microsoft.com/office/officeart/2005/8/layout/vList3#1"/>
    <dgm:cxn modelId="{FAF44068-0BCF-4EF5-A674-34D3DBF3798F}" type="presParOf" srcId="{076315D0-2D6E-43EA-A046-E43D4A6AEF76}" destId="{41CE16C6-2299-4F06-9765-D719FBD6D109}" srcOrd="0" destOrd="0" presId="urn:microsoft.com/office/officeart/2005/8/layout/vList3#1"/>
    <dgm:cxn modelId="{9B80E1D7-852B-480B-9184-9B62D713F074}" type="presParOf" srcId="{076315D0-2D6E-43EA-A046-E43D4A6AEF76}" destId="{8778A3B3-DAE6-49BE-AD5B-E6071980D9B5}" srcOrd="1" destOrd="0" presId="urn:microsoft.com/office/officeart/2005/8/layout/vList3#1"/>
    <dgm:cxn modelId="{5F63645D-DF61-4DE9-8EFC-1932DD4852FD}" type="presParOf" srcId="{DEAAEF2E-BBEC-4296-AEA1-D911EADA197B}" destId="{154127BA-8758-46C1-8521-5611F46BBB17}" srcOrd="1" destOrd="0" presId="urn:microsoft.com/office/officeart/2005/8/layout/vList3#1"/>
    <dgm:cxn modelId="{AA831637-9AA6-4B22-BF45-E5FA63CFFA79}" type="presParOf" srcId="{DEAAEF2E-BBEC-4296-AEA1-D911EADA197B}" destId="{C89CCFD3-2B6E-44A9-A3E2-0A13860F5A2F}" srcOrd="2" destOrd="0" presId="urn:microsoft.com/office/officeart/2005/8/layout/vList3#1"/>
    <dgm:cxn modelId="{58356037-EE85-4DE2-9A93-F866A9A420E0}" type="presParOf" srcId="{C89CCFD3-2B6E-44A9-A3E2-0A13860F5A2F}" destId="{31D23F43-CAD7-4F56-924F-6A6A727DCC79}" srcOrd="0" destOrd="0" presId="urn:microsoft.com/office/officeart/2005/8/layout/vList3#1"/>
    <dgm:cxn modelId="{C6C657D7-7AF2-4ABD-832D-A7FDAFBB36AC}" type="presParOf" srcId="{C89CCFD3-2B6E-44A9-A3E2-0A13860F5A2F}" destId="{545A7BE6-1284-4E11-A1F2-A16B9AAFD6EE}" srcOrd="1" destOrd="0" presId="urn:microsoft.com/office/officeart/2005/8/layout/vList3#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4FECE03-29C4-4DA5-A240-E25E69339CC0}" type="doc">
      <dgm:prSet loTypeId="urn:microsoft.com/office/officeart/2005/8/layout/hList6" loCatId="list" qsTypeId="urn:microsoft.com/office/officeart/2005/8/quickstyle/simple1#5" qsCatId="simple" csTypeId="urn:microsoft.com/office/officeart/2005/8/colors/accent1_2#5" csCatId="accent1" phldr="1"/>
      <dgm:spPr/>
      <dgm:t>
        <a:bodyPr/>
        <a:lstStyle/>
        <a:p>
          <a:endParaRPr lang="zh-CN" altLang="en-US"/>
        </a:p>
      </dgm:t>
    </dgm:pt>
    <dgm:pt modelId="{D4BC7638-CF5D-4E5C-A339-6A6DC7FC25FF}">
      <dgm:prSet phldrT="[文本]" custT="1"/>
      <dgm:spPr/>
      <dgm:t>
        <a:bodyPr/>
        <a:lstStyle/>
        <a:p>
          <a:r>
            <a:rPr lang="zh-CN" altLang="en-US" sz="1800" dirty="0"/>
            <a:t>按照网络的规模及覆盖范围来分</a:t>
          </a:r>
        </a:p>
      </dgm:t>
    </dgm:pt>
    <dgm:pt modelId="{73555910-6158-4F4C-B442-7004A3416FE8}" type="parTrans" cxnId="{FDE3275F-2437-4653-8A59-B210C86EB0A2}">
      <dgm:prSet/>
      <dgm:spPr/>
      <dgm:t>
        <a:bodyPr/>
        <a:lstStyle/>
        <a:p>
          <a:endParaRPr lang="zh-CN" altLang="en-US"/>
        </a:p>
      </dgm:t>
    </dgm:pt>
    <dgm:pt modelId="{E7E4E13F-FA5E-4654-BBC7-DC5BD30034CC}" type="sibTrans" cxnId="{FDE3275F-2437-4653-8A59-B210C86EB0A2}">
      <dgm:prSet/>
      <dgm:spPr/>
      <dgm:t>
        <a:bodyPr/>
        <a:lstStyle/>
        <a:p>
          <a:endParaRPr lang="zh-CN" altLang="en-US"/>
        </a:p>
      </dgm:t>
    </dgm:pt>
    <dgm:pt modelId="{33909FAD-F9C7-4B33-9741-61900AC0B5BE}">
      <dgm:prSet phldrT="[文本]" custT="1"/>
      <dgm:spPr/>
      <dgm:t>
        <a:bodyPr/>
        <a:lstStyle/>
        <a:p>
          <a:r>
            <a:rPr lang="zh-CN" sz="1800" dirty="0">
              <a:solidFill>
                <a:srgbClr val="FF9900"/>
              </a:solidFill>
            </a:rPr>
            <a:t>局域网</a:t>
          </a:r>
          <a:r>
            <a:rPr lang="en-US" sz="1800" dirty="0">
              <a:solidFill>
                <a:srgbClr val="FF9900"/>
              </a:solidFill>
            </a:rPr>
            <a:t>LAN</a:t>
          </a:r>
          <a:r>
            <a:rPr lang="zh-CN" altLang="en-US" sz="1800" dirty="0">
              <a:solidFill>
                <a:srgbClr val="EAEAEA"/>
              </a:solidFill>
            </a:rPr>
            <a:t>（</a:t>
          </a:r>
          <a:r>
            <a:rPr lang="en-US" altLang="zh-CN" sz="1800" dirty="0">
              <a:solidFill>
                <a:srgbClr val="EAEAEA"/>
              </a:solidFill>
            </a:rPr>
            <a:t>km</a:t>
          </a:r>
          <a:r>
            <a:rPr lang="zh-CN" altLang="en-US" sz="1800" dirty="0">
              <a:solidFill>
                <a:srgbClr val="EAEAEA"/>
              </a:solidFill>
            </a:rPr>
            <a:t>）</a:t>
          </a:r>
        </a:p>
      </dgm:t>
    </dgm:pt>
    <dgm:pt modelId="{DE56867E-00E1-4512-ACE5-934F1E41A12C}" type="parTrans" cxnId="{58F08E65-5935-474C-B501-EFC66EEF9EA4}">
      <dgm:prSet/>
      <dgm:spPr/>
      <dgm:t>
        <a:bodyPr/>
        <a:lstStyle/>
        <a:p>
          <a:endParaRPr lang="zh-CN" altLang="en-US"/>
        </a:p>
      </dgm:t>
    </dgm:pt>
    <dgm:pt modelId="{366D066E-BDD5-4B37-8AE7-584D1726CBB7}" type="sibTrans" cxnId="{58F08E65-5935-474C-B501-EFC66EEF9EA4}">
      <dgm:prSet/>
      <dgm:spPr/>
      <dgm:t>
        <a:bodyPr/>
        <a:lstStyle/>
        <a:p>
          <a:endParaRPr lang="zh-CN" altLang="en-US"/>
        </a:p>
      </dgm:t>
    </dgm:pt>
    <dgm:pt modelId="{8A2F6B5F-7690-40F1-AD13-56E0053FED11}">
      <dgm:prSet phldrT="[文本]" custT="1"/>
      <dgm:spPr/>
      <dgm:t>
        <a:bodyPr/>
        <a:lstStyle/>
        <a:p>
          <a:r>
            <a:rPr lang="zh-CN" altLang="en-US" sz="2000" dirty="0"/>
            <a:t>从通信技术的角度来分</a:t>
          </a:r>
        </a:p>
      </dgm:t>
    </dgm:pt>
    <dgm:pt modelId="{2EA05B50-1D60-4C1B-833B-3464F3EA4AAF}" type="parTrans" cxnId="{F716071F-5E07-4727-A8CD-6CC8BDEBB61A}">
      <dgm:prSet/>
      <dgm:spPr/>
      <dgm:t>
        <a:bodyPr/>
        <a:lstStyle/>
        <a:p>
          <a:endParaRPr lang="zh-CN" altLang="en-US"/>
        </a:p>
      </dgm:t>
    </dgm:pt>
    <dgm:pt modelId="{3B4C2DDB-245C-4295-9B7F-F9C076AE8A13}" type="sibTrans" cxnId="{F716071F-5E07-4727-A8CD-6CC8BDEBB61A}">
      <dgm:prSet/>
      <dgm:spPr/>
      <dgm:t>
        <a:bodyPr/>
        <a:lstStyle/>
        <a:p>
          <a:endParaRPr lang="zh-CN" altLang="en-US"/>
        </a:p>
      </dgm:t>
    </dgm:pt>
    <dgm:pt modelId="{BC8B76CF-85C3-4029-8C84-A6176A0CFCB9}">
      <dgm:prSet phldrT="[文本]" custT="1"/>
      <dgm:spPr/>
      <dgm:t>
        <a:bodyPr/>
        <a:lstStyle/>
        <a:p>
          <a:r>
            <a:rPr lang="zh-CN" altLang="en-US" sz="1800" dirty="0"/>
            <a:t>广播型网络</a:t>
          </a:r>
        </a:p>
      </dgm:t>
    </dgm:pt>
    <dgm:pt modelId="{B7DD66E0-940B-46D9-A084-B76D0FCAF1A2}" type="parTrans" cxnId="{AB29B091-89EB-4296-AE83-6A308ECF3134}">
      <dgm:prSet/>
      <dgm:spPr/>
      <dgm:t>
        <a:bodyPr/>
        <a:lstStyle/>
        <a:p>
          <a:endParaRPr lang="zh-CN" altLang="en-US"/>
        </a:p>
      </dgm:t>
    </dgm:pt>
    <dgm:pt modelId="{2FA423B9-7D01-4299-96D3-4FD3CC752D10}" type="sibTrans" cxnId="{AB29B091-89EB-4296-AE83-6A308ECF3134}">
      <dgm:prSet/>
      <dgm:spPr/>
      <dgm:t>
        <a:bodyPr/>
        <a:lstStyle/>
        <a:p>
          <a:endParaRPr lang="zh-CN" altLang="en-US"/>
        </a:p>
      </dgm:t>
    </dgm:pt>
    <dgm:pt modelId="{4BB7D6C5-1F60-4DB3-9A4E-F064F6CA97EF}">
      <dgm:prSet phldrT="[文本]" custT="1"/>
      <dgm:spPr/>
      <dgm:t>
        <a:bodyPr/>
        <a:lstStyle/>
        <a:p>
          <a:r>
            <a:rPr lang="zh-CN" altLang="en-US" sz="2400" dirty="0"/>
            <a:t>从网络的交换方式来分</a:t>
          </a:r>
        </a:p>
      </dgm:t>
    </dgm:pt>
    <dgm:pt modelId="{115299CB-F807-4FCA-9B42-9C8BBCB5982C}" type="parTrans" cxnId="{DA984CD6-E7F2-4295-A37F-7465E868654A}">
      <dgm:prSet/>
      <dgm:spPr/>
      <dgm:t>
        <a:bodyPr/>
        <a:lstStyle/>
        <a:p>
          <a:endParaRPr lang="zh-CN" altLang="en-US"/>
        </a:p>
      </dgm:t>
    </dgm:pt>
    <dgm:pt modelId="{EC240E4F-B157-4949-8A1D-3FE87F085DB9}" type="sibTrans" cxnId="{DA984CD6-E7F2-4295-A37F-7465E868654A}">
      <dgm:prSet/>
      <dgm:spPr/>
      <dgm:t>
        <a:bodyPr/>
        <a:lstStyle/>
        <a:p>
          <a:endParaRPr lang="zh-CN" altLang="en-US"/>
        </a:p>
      </dgm:t>
    </dgm:pt>
    <dgm:pt modelId="{2CF8217F-B872-4555-BA32-2EC7CCB7D364}">
      <dgm:prSet phldrT="[文本]" custT="1"/>
      <dgm:spPr/>
      <dgm:t>
        <a:bodyPr/>
        <a:lstStyle/>
        <a:p>
          <a:r>
            <a:rPr lang="zh-CN" altLang="en-US" sz="2000" dirty="0"/>
            <a:t>电路交换网</a:t>
          </a:r>
        </a:p>
      </dgm:t>
    </dgm:pt>
    <dgm:pt modelId="{CDD1DED6-30CA-46B0-99D1-ED8FAEB3A504}" type="parTrans" cxnId="{D88A3C38-9BE8-46AC-99C0-6011ADB04063}">
      <dgm:prSet/>
      <dgm:spPr/>
      <dgm:t>
        <a:bodyPr/>
        <a:lstStyle/>
        <a:p>
          <a:endParaRPr lang="zh-CN" altLang="en-US"/>
        </a:p>
      </dgm:t>
    </dgm:pt>
    <dgm:pt modelId="{C08C269F-2986-4E16-A566-1AF422D867C7}" type="sibTrans" cxnId="{D88A3C38-9BE8-46AC-99C0-6011ADB04063}">
      <dgm:prSet/>
      <dgm:spPr/>
      <dgm:t>
        <a:bodyPr/>
        <a:lstStyle/>
        <a:p>
          <a:endParaRPr lang="zh-CN" altLang="en-US"/>
        </a:p>
      </dgm:t>
    </dgm:pt>
    <dgm:pt modelId="{897C21FA-353E-4110-A7C1-D2F044C4ADF8}">
      <dgm:prSet custT="1"/>
      <dgm:spPr/>
      <dgm:t>
        <a:bodyPr/>
        <a:lstStyle/>
        <a:p>
          <a:r>
            <a:rPr lang="zh-CN" sz="1800" dirty="0">
              <a:solidFill>
                <a:srgbClr val="FF9900"/>
              </a:solidFill>
            </a:rPr>
            <a:t>城域网</a:t>
          </a:r>
          <a:r>
            <a:rPr lang="en-US" sz="1800" dirty="0">
              <a:solidFill>
                <a:srgbClr val="FF9900"/>
              </a:solidFill>
            </a:rPr>
            <a:t>MAN</a:t>
          </a:r>
          <a:r>
            <a:rPr lang="zh-CN" altLang="en-US" sz="1800" dirty="0">
              <a:solidFill>
                <a:srgbClr val="EAEAEA"/>
              </a:solidFill>
            </a:rPr>
            <a:t>（</a:t>
          </a:r>
          <a:r>
            <a:rPr lang="en-US" altLang="zh-CN" sz="1800" dirty="0">
              <a:solidFill>
                <a:srgbClr val="EAEAEA"/>
              </a:solidFill>
            </a:rPr>
            <a:t>10~100km</a:t>
          </a:r>
          <a:r>
            <a:rPr lang="zh-CN" altLang="en-US" sz="1800" dirty="0">
              <a:solidFill>
                <a:srgbClr val="EAEAEA"/>
              </a:solidFill>
            </a:rPr>
            <a:t>）</a:t>
          </a:r>
        </a:p>
      </dgm:t>
    </dgm:pt>
    <dgm:pt modelId="{39310807-1EC7-404D-8A24-FED6E23F6128}" type="parTrans" cxnId="{D1E85F63-17B5-4231-9F40-E5E7A823BB09}">
      <dgm:prSet/>
      <dgm:spPr/>
      <dgm:t>
        <a:bodyPr/>
        <a:lstStyle/>
        <a:p>
          <a:endParaRPr lang="zh-CN" altLang="en-US"/>
        </a:p>
      </dgm:t>
    </dgm:pt>
    <dgm:pt modelId="{39C3F9FD-8001-4C04-A6F7-273384C1F1F4}" type="sibTrans" cxnId="{D1E85F63-17B5-4231-9F40-E5E7A823BB09}">
      <dgm:prSet/>
      <dgm:spPr/>
      <dgm:t>
        <a:bodyPr/>
        <a:lstStyle/>
        <a:p>
          <a:endParaRPr lang="zh-CN" altLang="en-US"/>
        </a:p>
      </dgm:t>
    </dgm:pt>
    <dgm:pt modelId="{00B9C104-85F5-4F51-8D0A-CF9E21EDE192}">
      <dgm:prSet custT="1"/>
      <dgm:spPr/>
      <dgm:t>
        <a:bodyPr/>
        <a:lstStyle/>
        <a:p>
          <a:r>
            <a:rPr lang="zh-CN" sz="1800" dirty="0">
              <a:solidFill>
                <a:srgbClr val="FF9900"/>
              </a:solidFill>
            </a:rPr>
            <a:t>广域网</a:t>
          </a:r>
          <a:r>
            <a:rPr lang="en-US" sz="1800" dirty="0">
              <a:solidFill>
                <a:srgbClr val="FF9900"/>
              </a:solidFill>
            </a:rPr>
            <a:t>WAN</a:t>
          </a:r>
          <a:r>
            <a:rPr lang="zh-CN" altLang="en-US" sz="1800" dirty="0">
              <a:solidFill>
                <a:schemeClr val="bg1"/>
              </a:solidFill>
            </a:rPr>
            <a:t>（更大）</a:t>
          </a:r>
        </a:p>
      </dgm:t>
    </dgm:pt>
    <dgm:pt modelId="{1573A045-E431-401A-9941-B8B3F5177E7D}" type="parTrans" cxnId="{80184A45-2C00-4D0C-8810-6B52DA55B98D}">
      <dgm:prSet/>
      <dgm:spPr/>
      <dgm:t>
        <a:bodyPr/>
        <a:lstStyle/>
        <a:p>
          <a:endParaRPr lang="zh-CN" altLang="en-US"/>
        </a:p>
      </dgm:t>
    </dgm:pt>
    <dgm:pt modelId="{0EFE63F8-E37C-465C-93DB-0134C3AD4A04}" type="sibTrans" cxnId="{80184A45-2C00-4D0C-8810-6B52DA55B98D}">
      <dgm:prSet/>
      <dgm:spPr/>
      <dgm:t>
        <a:bodyPr/>
        <a:lstStyle/>
        <a:p>
          <a:endParaRPr lang="zh-CN" altLang="en-US"/>
        </a:p>
      </dgm:t>
    </dgm:pt>
    <dgm:pt modelId="{BCF3B590-9893-4BD8-8439-6EB5AEEF880C}">
      <dgm:prSet custT="1"/>
      <dgm:spPr/>
      <dgm:t>
        <a:bodyPr/>
        <a:lstStyle/>
        <a:p>
          <a:r>
            <a:rPr lang="zh-CN" altLang="en-US" sz="1800" dirty="0"/>
            <a:t>点到点型网络</a:t>
          </a:r>
        </a:p>
      </dgm:t>
    </dgm:pt>
    <dgm:pt modelId="{B005ACA6-3CA3-4E56-9208-0CBBCF67810F}" type="parTrans" cxnId="{B780E625-680E-4AC9-9E75-921EB3B70456}">
      <dgm:prSet/>
      <dgm:spPr/>
      <dgm:t>
        <a:bodyPr/>
        <a:lstStyle/>
        <a:p>
          <a:endParaRPr lang="zh-CN" altLang="en-US"/>
        </a:p>
      </dgm:t>
    </dgm:pt>
    <dgm:pt modelId="{F8E3FB5E-6566-4CC2-860C-B6A491F247DF}" type="sibTrans" cxnId="{B780E625-680E-4AC9-9E75-921EB3B70456}">
      <dgm:prSet/>
      <dgm:spPr/>
      <dgm:t>
        <a:bodyPr/>
        <a:lstStyle/>
        <a:p>
          <a:endParaRPr lang="zh-CN" altLang="en-US"/>
        </a:p>
      </dgm:t>
    </dgm:pt>
    <dgm:pt modelId="{CCFF483C-54CF-4EE2-A1C0-98BB7ED690A6}">
      <dgm:prSet custT="1"/>
      <dgm:spPr/>
      <dgm:t>
        <a:bodyPr/>
        <a:lstStyle/>
        <a:p>
          <a:r>
            <a:rPr lang="zh-CN" altLang="en-US" sz="2000" dirty="0"/>
            <a:t>报文交换网</a:t>
          </a:r>
        </a:p>
      </dgm:t>
    </dgm:pt>
    <dgm:pt modelId="{3B08B3CE-A5DB-4FC6-9F2D-E0E96DAC1661}" type="parTrans" cxnId="{D27EAFE4-06DC-4D1A-BB5F-42328437C48E}">
      <dgm:prSet/>
      <dgm:spPr/>
      <dgm:t>
        <a:bodyPr/>
        <a:lstStyle/>
        <a:p>
          <a:endParaRPr lang="zh-CN" altLang="en-US"/>
        </a:p>
      </dgm:t>
    </dgm:pt>
    <dgm:pt modelId="{C6D81B24-728B-4D01-9B97-10A1EE556BA8}" type="sibTrans" cxnId="{D27EAFE4-06DC-4D1A-BB5F-42328437C48E}">
      <dgm:prSet/>
      <dgm:spPr/>
      <dgm:t>
        <a:bodyPr/>
        <a:lstStyle/>
        <a:p>
          <a:endParaRPr lang="zh-CN" altLang="en-US"/>
        </a:p>
      </dgm:t>
    </dgm:pt>
    <dgm:pt modelId="{2F7A9C55-FA27-4ECE-BFE0-DDE7429121EE}">
      <dgm:prSet custT="1"/>
      <dgm:spPr/>
      <dgm:t>
        <a:bodyPr/>
        <a:lstStyle/>
        <a:p>
          <a:r>
            <a:rPr lang="zh-CN" altLang="en-US" sz="2000" dirty="0">
              <a:solidFill>
                <a:schemeClr val="bg1"/>
              </a:solidFill>
            </a:rPr>
            <a:t>分组交换</a:t>
          </a:r>
          <a:r>
            <a:rPr lang="zh-CN" altLang="en-US" sz="2000" dirty="0"/>
            <a:t>网</a:t>
          </a:r>
        </a:p>
      </dgm:t>
    </dgm:pt>
    <dgm:pt modelId="{AAA0CED2-3A6F-4DC1-832C-7068E668746E}" type="parTrans" cxnId="{659C6E3F-43DA-4F3D-8601-CFBC9CD2AA81}">
      <dgm:prSet/>
      <dgm:spPr/>
      <dgm:t>
        <a:bodyPr/>
        <a:lstStyle/>
        <a:p>
          <a:endParaRPr lang="zh-CN" altLang="en-US"/>
        </a:p>
      </dgm:t>
    </dgm:pt>
    <dgm:pt modelId="{CB732128-0B39-42DE-B55A-94DFC82B4366}" type="sibTrans" cxnId="{659C6E3F-43DA-4F3D-8601-CFBC9CD2AA81}">
      <dgm:prSet/>
      <dgm:spPr/>
      <dgm:t>
        <a:bodyPr/>
        <a:lstStyle/>
        <a:p>
          <a:endParaRPr lang="zh-CN" altLang="en-US"/>
        </a:p>
      </dgm:t>
    </dgm:pt>
    <dgm:pt modelId="{41035782-BF7C-4954-91B5-4CAE4AA39DD4}">
      <dgm:prSet custT="1"/>
      <dgm:spPr/>
      <dgm:t>
        <a:bodyPr/>
        <a:lstStyle/>
        <a:p>
          <a:r>
            <a:rPr lang="zh-CN" altLang="en-US" sz="2400" dirty="0"/>
            <a:t>按照网络的服务对象来分</a:t>
          </a:r>
        </a:p>
      </dgm:t>
    </dgm:pt>
    <dgm:pt modelId="{DD743FA8-1698-471B-9C76-58776709675C}" type="parTrans" cxnId="{C882ED32-5F86-4B12-96E0-3A14632E95DE}">
      <dgm:prSet/>
      <dgm:spPr/>
      <dgm:t>
        <a:bodyPr/>
        <a:lstStyle/>
        <a:p>
          <a:endParaRPr lang="zh-CN" altLang="en-US"/>
        </a:p>
      </dgm:t>
    </dgm:pt>
    <dgm:pt modelId="{49DC4592-4F64-4AD7-BA0D-34DD65784A32}" type="sibTrans" cxnId="{C882ED32-5F86-4B12-96E0-3A14632E95DE}">
      <dgm:prSet/>
      <dgm:spPr/>
      <dgm:t>
        <a:bodyPr/>
        <a:lstStyle/>
        <a:p>
          <a:endParaRPr lang="zh-CN" altLang="en-US"/>
        </a:p>
      </dgm:t>
    </dgm:pt>
    <dgm:pt modelId="{A290D86C-483A-4382-8AD0-244281B90596}">
      <dgm:prSet custT="1"/>
      <dgm:spPr/>
      <dgm:t>
        <a:bodyPr/>
        <a:lstStyle/>
        <a:p>
          <a:r>
            <a:rPr lang="zh-CN" altLang="en-US" sz="2000" dirty="0"/>
            <a:t>公用网</a:t>
          </a:r>
        </a:p>
      </dgm:t>
    </dgm:pt>
    <dgm:pt modelId="{4E1E6326-2B59-439F-AFD3-87216A9BEB4A}" type="parTrans" cxnId="{EE080198-51E4-4DA8-BD5E-6DC3D657B35F}">
      <dgm:prSet/>
      <dgm:spPr/>
      <dgm:t>
        <a:bodyPr/>
        <a:lstStyle/>
        <a:p>
          <a:endParaRPr lang="zh-CN" altLang="en-US"/>
        </a:p>
      </dgm:t>
    </dgm:pt>
    <dgm:pt modelId="{E7C9DA30-236B-46F2-AE17-C76E32BA5206}" type="sibTrans" cxnId="{EE080198-51E4-4DA8-BD5E-6DC3D657B35F}">
      <dgm:prSet/>
      <dgm:spPr/>
      <dgm:t>
        <a:bodyPr/>
        <a:lstStyle/>
        <a:p>
          <a:endParaRPr lang="zh-CN" altLang="en-US"/>
        </a:p>
      </dgm:t>
    </dgm:pt>
    <dgm:pt modelId="{E9B7751D-B4D0-4D66-A08A-0EA11C901E7B}">
      <dgm:prSet custT="1"/>
      <dgm:spPr/>
      <dgm:t>
        <a:bodyPr/>
        <a:lstStyle/>
        <a:p>
          <a:r>
            <a:rPr lang="zh-CN" altLang="en-US" sz="2000" dirty="0"/>
            <a:t>专用网</a:t>
          </a:r>
        </a:p>
      </dgm:t>
    </dgm:pt>
    <dgm:pt modelId="{2E599DE5-58DA-4010-BE07-C7D39C9A4F0D}" type="parTrans" cxnId="{7227B278-908A-4667-8727-E67AEA6C0A26}">
      <dgm:prSet/>
      <dgm:spPr/>
      <dgm:t>
        <a:bodyPr/>
        <a:lstStyle/>
        <a:p>
          <a:endParaRPr lang="zh-CN" altLang="en-US"/>
        </a:p>
      </dgm:t>
    </dgm:pt>
    <dgm:pt modelId="{3A463A00-1FEB-48A8-A980-7FB409F4E09B}" type="sibTrans" cxnId="{7227B278-908A-4667-8727-E67AEA6C0A26}">
      <dgm:prSet/>
      <dgm:spPr/>
      <dgm:t>
        <a:bodyPr/>
        <a:lstStyle/>
        <a:p>
          <a:endParaRPr lang="zh-CN" altLang="en-US"/>
        </a:p>
      </dgm:t>
    </dgm:pt>
    <dgm:pt modelId="{B8EC0DDA-5342-43C5-A49F-493C6D255A06}">
      <dgm:prSet phldrT="[文本]" custT="1"/>
      <dgm:spPr/>
      <dgm:t>
        <a:bodyPr/>
        <a:lstStyle/>
        <a:p>
          <a:r>
            <a:rPr lang="zh-CN" altLang="en-US" sz="1800" dirty="0">
              <a:solidFill>
                <a:srgbClr val="EAEAEA"/>
              </a:solidFill>
            </a:rPr>
            <a:t>个人区域为</a:t>
          </a:r>
          <a:r>
            <a:rPr lang="en-US" altLang="zh-CN" sz="1800" dirty="0">
              <a:solidFill>
                <a:srgbClr val="EAEAEA"/>
              </a:solidFill>
            </a:rPr>
            <a:t>PAN</a:t>
          </a:r>
          <a:endParaRPr lang="zh-CN" altLang="en-US" sz="1800" dirty="0">
            <a:solidFill>
              <a:srgbClr val="EAEAEA"/>
            </a:solidFill>
          </a:endParaRPr>
        </a:p>
      </dgm:t>
    </dgm:pt>
    <dgm:pt modelId="{1D9AA276-B4CB-4C35-95A9-4FA93DD8E10F}" type="parTrans" cxnId="{64EC5473-8F74-4F71-98D8-26EFDFFE292A}">
      <dgm:prSet/>
      <dgm:spPr/>
      <dgm:t>
        <a:bodyPr/>
        <a:lstStyle/>
        <a:p>
          <a:endParaRPr lang="zh-CN" altLang="en-US"/>
        </a:p>
      </dgm:t>
    </dgm:pt>
    <dgm:pt modelId="{81AE88CA-E1B6-424D-B1A1-2A665D861334}" type="sibTrans" cxnId="{64EC5473-8F74-4F71-98D8-26EFDFFE292A}">
      <dgm:prSet/>
      <dgm:spPr/>
      <dgm:t>
        <a:bodyPr/>
        <a:lstStyle/>
        <a:p>
          <a:endParaRPr lang="zh-CN" altLang="en-US"/>
        </a:p>
      </dgm:t>
    </dgm:pt>
    <dgm:pt modelId="{9963B423-7C92-4D2A-AF3A-31C7D716A25F}" type="pres">
      <dgm:prSet presAssocID="{24FECE03-29C4-4DA5-A240-E25E69339CC0}" presName="Name0" presStyleCnt="0">
        <dgm:presLayoutVars>
          <dgm:dir/>
          <dgm:resizeHandles val="exact"/>
        </dgm:presLayoutVars>
      </dgm:prSet>
      <dgm:spPr/>
    </dgm:pt>
    <dgm:pt modelId="{7AB393D1-F6FA-49B9-B2E7-7A3BF97AAFF1}" type="pres">
      <dgm:prSet presAssocID="{D4BC7638-CF5D-4E5C-A339-6A6DC7FC25FF}" presName="node" presStyleLbl="node1" presStyleIdx="0" presStyleCnt="4" custScaleX="125977" custLinFactX="212963" custLinFactNeighborX="300000" custLinFactNeighborY="-687">
        <dgm:presLayoutVars>
          <dgm:bulletEnabled val="1"/>
        </dgm:presLayoutVars>
      </dgm:prSet>
      <dgm:spPr/>
    </dgm:pt>
    <dgm:pt modelId="{85DC1C6C-8517-4BB3-AF55-D7B68E6A32AC}" type="pres">
      <dgm:prSet presAssocID="{E7E4E13F-FA5E-4654-BBC7-DC5BD30034CC}" presName="sibTrans" presStyleCnt="0"/>
      <dgm:spPr/>
    </dgm:pt>
    <dgm:pt modelId="{2A762E7A-2847-4760-AADF-151110CD13DB}" type="pres">
      <dgm:prSet presAssocID="{8A2F6B5F-7690-40F1-AD13-56E0053FED11}" presName="node" presStyleLbl="node1" presStyleIdx="1" presStyleCnt="4" custScaleX="120575" custLinFactX="-17387" custLinFactNeighborX="-100000" custLinFactNeighborY="-687">
        <dgm:presLayoutVars>
          <dgm:bulletEnabled val="1"/>
        </dgm:presLayoutVars>
      </dgm:prSet>
      <dgm:spPr/>
    </dgm:pt>
    <dgm:pt modelId="{5191AA1D-225B-4A54-AF97-59644BCA8AE6}" type="pres">
      <dgm:prSet presAssocID="{3B4C2DDB-245C-4295-9B7F-F9C076AE8A13}" presName="sibTrans" presStyleCnt="0"/>
      <dgm:spPr/>
    </dgm:pt>
    <dgm:pt modelId="{7BF5379B-494E-45AA-ADFF-F9888BD4BB7C}" type="pres">
      <dgm:prSet presAssocID="{4BB7D6C5-1F60-4DB3-9A4E-F064F6CA97EF}" presName="node" presStyleLbl="node1" presStyleIdx="2" presStyleCnt="4" custScaleX="119998" custLinFactX="100000" custLinFactNeighborX="102113" custLinFactNeighborY="1049">
        <dgm:presLayoutVars>
          <dgm:bulletEnabled val="1"/>
        </dgm:presLayoutVars>
      </dgm:prSet>
      <dgm:spPr/>
    </dgm:pt>
    <dgm:pt modelId="{D0D1A76C-4643-40A7-A26F-495081939B9C}" type="pres">
      <dgm:prSet presAssocID="{EC240E4F-B157-4949-8A1D-3FE87F085DB9}" presName="sibTrans" presStyleCnt="0"/>
      <dgm:spPr/>
    </dgm:pt>
    <dgm:pt modelId="{CB01AC2D-A7B9-4A3C-BC02-BB92B4DEE980}" type="pres">
      <dgm:prSet presAssocID="{41035782-BF7C-4954-91B5-4CAE4AA39DD4}" presName="node" presStyleLbl="node1" presStyleIdx="3" presStyleCnt="4" custLinFactX="-354040" custLinFactNeighborX="-400000" custLinFactNeighborY="-687">
        <dgm:presLayoutVars>
          <dgm:bulletEnabled val="1"/>
        </dgm:presLayoutVars>
      </dgm:prSet>
      <dgm:spPr/>
    </dgm:pt>
  </dgm:ptLst>
  <dgm:cxnLst>
    <dgm:cxn modelId="{F732C10E-B70C-41F9-9E2D-D92301C2195F}" type="presOf" srcId="{00B9C104-85F5-4F51-8D0A-CF9E21EDE192}" destId="{7AB393D1-F6FA-49B9-B2E7-7A3BF97AAFF1}" srcOrd="0" destOrd="4" presId="urn:microsoft.com/office/officeart/2005/8/layout/hList6"/>
    <dgm:cxn modelId="{9B63DA0F-2949-4C91-8302-4DF4FD2DD4B4}" type="presOf" srcId="{4BB7D6C5-1F60-4DB3-9A4E-F064F6CA97EF}" destId="{7BF5379B-494E-45AA-ADFF-F9888BD4BB7C}" srcOrd="0" destOrd="0" presId="urn:microsoft.com/office/officeart/2005/8/layout/hList6"/>
    <dgm:cxn modelId="{F716071F-5E07-4727-A8CD-6CC8BDEBB61A}" srcId="{24FECE03-29C4-4DA5-A240-E25E69339CC0}" destId="{8A2F6B5F-7690-40F1-AD13-56E0053FED11}" srcOrd="1" destOrd="0" parTransId="{2EA05B50-1D60-4C1B-833B-3464F3EA4AAF}" sibTransId="{3B4C2DDB-245C-4295-9B7F-F9C076AE8A13}"/>
    <dgm:cxn modelId="{B780E625-680E-4AC9-9E75-921EB3B70456}" srcId="{8A2F6B5F-7690-40F1-AD13-56E0053FED11}" destId="{BCF3B590-9893-4BD8-8439-6EB5AEEF880C}" srcOrd="1" destOrd="0" parTransId="{B005ACA6-3CA3-4E56-9208-0CBBCF67810F}" sibTransId="{F8E3FB5E-6566-4CC2-860C-B6A491F247DF}"/>
    <dgm:cxn modelId="{C882ED32-5F86-4B12-96E0-3A14632E95DE}" srcId="{24FECE03-29C4-4DA5-A240-E25E69339CC0}" destId="{41035782-BF7C-4954-91B5-4CAE4AA39DD4}" srcOrd="3" destOrd="0" parTransId="{DD743FA8-1698-471B-9C76-58776709675C}" sibTransId="{49DC4592-4F64-4AD7-BA0D-34DD65784A32}"/>
    <dgm:cxn modelId="{D88A3C38-9BE8-46AC-99C0-6011ADB04063}" srcId="{4BB7D6C5-1F60-4DB3-9A4E-F064F6CA97EF}" destId="{2CF8217F-B872-4555-BA32-2EC7CCB7D364}" srcOrd="0" destOrd="0" parTransId="{CDD1DED6-30CA-46B0-99D1-ED8FAEB3A504}" sibTransId="{C08C269F-2986-4E16-A566-1AF422D867C7}"/>
    <dgm:cxn modelId="{659C6E3F-43DA-4F3D-8601-CFBC9CD2AA81}" srcId="{4BB7D6C5-1F60-4DB3-9A4E-F064F6CA97EF}" destId="{2F7A9C55-FA27-4ECE-BFE0-DDE7429121EE}" srcOrd="2" destOrd="0" parTransId="{AAA0CED2-3A6F-4DC1-832C-7068E668746E}" sibTransId="{CB732128-0B39-42DE-B55A-94DFC82B4366}"/>
    <dgm:cxn modelId="{FDE3275F-2437-4653-8A59-B210C86EB0A2}" srcId="{24FECE03-29C4-4DA5-A240-E25E69339CC0}" destId="{D4BC7638-CF5D-4E5C-A339-6A6DC7FC25FF}" srcOrd="0" destOrd="0" parTransId="{73555910-6158-4F4C-B442-7004A3416FE8}" sibTransId="{E7E4E13F-FA5E-4654-BBC7-DC5BD30034CC}"/>
    <dgm:cxn modelId="{D1E85F63-17B5-4231-9F40-E5E7A823BB09}" srcId="{D4BC7638-CF5D-4E5C-A339-6A6DC7FC25FF}" destId="{897C21FA-353E-4110-A7C1-D2F044C4ADF8}" srcOrd="2" destOrd="0" parTransId="{39310807-1EC7-404D-8A24-FED6E23F6128}" sibTransId="{39C3F9FD-8001-4C04-A6F7-273384C1F1F4}"/>
    <dgm:cxn modelId="{80184A45-2C00-4D0C-8810-6B52DA55B98D}" srcId="{D4BC7638-CF5D-4E5C-A339-6A6DC7FC25FF}" destId="{00B9C104-85F5-4F51-8D0A-CF9E21EDE192}" srcOrd="3" destOrd="0" parTransId="{1573A045-E431-401A-9941-B8B3F5177E7D}" sibTransId="{0EFE63F8-E37C-465C-93DB-0134C3AD4A04}"/>
    <dgm:cxn modelId="{58F08E65-5935-474C-B501-EFC66EEF9EA4}" srcId="{D4BC7638-CF5D-4E5C-A339-6A6DC7FC25FF}" destId="{33909FAD-F9C7-4B33-9741-61900AC0B5BE}" srcOrd="1" destOrd="0" parTransId="{DE56867E-00E1-4512-ACE5-934F1E41A12C}" sibTransId="{366D066E-BDD5-4B37-8AE7-584D1726CBB7}"/>
    <dgm:cxn modelId="{64EC5473-8F74-4F71-98D8-26EFDFFE292A}" srcId="{D4BC7638-CF5D-4E5C-A339-6A6DC7FC25FF}" destId="{B8EC0DDA-5342-43C5-A49F-493C6D255A06}" srcOrd="0" destOrd="0" parTransId="{1D9AA276-B4CB-4C35-95A9-4FA93DD8E10F}" sibTransId="{81AE88CA-E1B6-424D-B1A1-2A665D861334}"/>
    <dgm:cxn modelId="{73AB8058-3C0E-4EEA-A18A-E3F70387A9BE}" type="presOf" srcId="{D4BC7638-CF5D-4E5C-A339-6A6DC7FC25FF}" destId="{7AB393D1-F6FA-49B9-B2E7-7A3BF97AAFF1}" srcOrd="0" destOrd="0" presId="urn:microsoft.com/office/officeart/2005/8/layout/hList6"/>
    <dgm:cxn modelId="{7227B278-908A-4667-8727-E67AEA6C0A26}" srcId="{41035782-BF7C-4954-91B5-4CAE4AA39DD4}" destId="{E9B7751D-B4D0-4D66-A08A-0EA11C901E7B}" srcOrd="1" destOrd="0" parTransId="{2E599DE5-58DA-4010-BE07-C7D39C9A4F0D}" sibTransId="{3A463A00-1FEB-48A8-A980-7FB409F4E09B}"/>
    <dgm:cxn modelId="{23CE7087-E50D-4853-B1F4-EB24249E33B2}" type="presOf" srcId="{BC8B76CF-85C3-4029-8C84-A6176A0CFCB9}" destId="{2A762E7A-2847-4760-AADF-151110CD13DB}" srcOrd="0" destOrd="1" presId="urn:microsoft.com/office/officeart/2005/8/layout/hList6"/>
    <dgm:cxn modelId="{3A967F8B-7C14-488C-A3FF-0268F7C6B4AB}" type="presOf" srcId="{2CF8217F-B872-4555-BA32-2EC7CCB7D364}" destId="{7BF5379B-494E-45AA-ADFF-F9888BD4BB7C}" srcOrd="0" destOrd="1" presId="urn:microsoft.com/office/officeart/2005/8/layout/hList6"/>
    <dgm:cxn modelId="{AB29B091-89EB-4296-AE83-6A308ECF3134}" srcId="{8A2F6B5F-7690-40F1-AD13-56E0053FED11}" destId="{BC8B76CF-85C3-4029-8C84-A6176A0CFCB9}" srcOrd="0" destOrd="0" parTransId="{B7DD66E0-940B-46D9-A084-B76D0FCAF1A2}" sibTransId="{2FA423B9-7D01-4299-96D3-4FD3CC752D10}"/>
    <dgm:cxn modelId="{E92C8792-0614-440D-8623-004F0F47E6D4}" type="presOf" srcId="{E9B7751D-B4D0-4D66-A08A-0EA11C901E7B}" destId="{CB01AC2D-A7B9-4A3C-BC02-BB92B4DEE980}" srcOrd="0" destOrd="2" presId="urn:microsoft.com/office/officeart/2005/8/layout/hList6"/>
    <dgm:cxn modelId="{EE080198-51E4-4DA8-BD5E-6DC3D657B35F}" srcId="{41035782-BF7C-4954-91B5-4CAE4AA39DD4}" destId="{A290D86C-483A-4382-8AD0-244281B90596}" srcOrd="0" destOrd="0" parTransId="{4E1E6326-2B59-439F-AFD3-87216A9BEB4A}" sibTransId="{E7C9DA30-236B-46F2-AE17-C76E32BA5206}"/>
    <dgm:cxn modelId="{FA5FE0AE-C316-4B7E-9CAE-E9A7132AD30F}" type="presOf" srcId="{BCF3B590-9893-4BD8-8439-6EB5AEEF880C}" destId="{2A762E7A-2847-4760-AADF-151110CD13DB}" srcOrd="0" destOrd="2" presId="urn:microsoft.com/office/officeart/2005/8/layout/hList6"/>
    <dgm:cxn modelId="{2069F6B6-DAFF-45CE-9070-0A3ACDB7C19D}" type="presOf" srcId="{24FECE03-29C4-4DA5-A240-E25E69339CC0}" destId="{9963B423-7C92-4D2A-AF3A-31C7D716A25F}" srcOrd="0" destOrd="0" presId="urn:microsoft.com/office/officeart/2005/8/layout/hList6"/>
    <dgm:cxn modelId="{893C28C2-06C9-4730-8015-00E030F3422B}" type="presOf" srcId="{897C21FA-353E-4110-A7C1-D2F044C4ADF8}" destId="{7AB393D1-F6FA-49B9-B2E7-7A3BF97AAFF1}" srcOrd="0" destOrd="3" presId="urn:microsoft.com/office/officeart/2005/8/layout/hList6"/>
    <dgm:cxn modelId="{FC4DAED0-70B2-4709-BAD1-C2756D1CA285}" type="presOf" srcId="{CCFF483C-54CF-4EE2-A1C0-98BB7ED690A6}" destId="{7BF5379B-494E-45AA-ADFF-F9888BD4BB7C}" srcOrd="0" destOrd="2" presId="urn:microsoft.com/office/officeart/2005/8/layout/hList6"/>
    <dgm:cxn modelId="{DA984CD6-E7F2-4295-A37F-7465E868654A}" srcId="{24FECE03-29C4-4DA5-A240-E25E69339CC0}" destId="{4BB7D6C5-1F60-4DB3-9A4E-F064F6CA97EF}" srcOrd="2" destOrd="0" parTransId="{115299CB-F807-4FCA-9B42-9C8BBCB5982C}" sibTransId="{EC240E4F-B157-4949-8A1D-3FE87F085DB9}"/>
    <dgm:cxn modelId="{80A9E9D9-2FFF-48F8-8956-087E77183065}" type="presOf" srcId="{41035782-BF7C-4954-91B5-4CAE4AA39DD4}" destId="{CB01AC2D-A7B9-4A3C-BC02-BB92B4DEE980}" srcOrd="0" destOrd="0" presId="urn:microsoft.com/office/officeart/2005/8/layout/hList6"/>
    <dgm:cxn modelId="{F4D03EDB-AD16-4688-9E19-6D2BA089ABDD}" type="presOf" srcId="{33909FAD-F9C7-4B33-9741-61900AC0B5BE}" destId="{7AB393D1-F6FA-49B9-B2E7-7A3BF97AAFF1}" srcOrd="0" destOrd="2" presId="urn:microsoft.com/office/officeart/2005/8/layout/hList6"/>
    <dgm:cxn modelId="{77DA00E4-4748-4C80-963C-3D7E919CF095}" type="presOf" srcId="{A290D86C-483A-4382-8AD0-244281B90596}" destId="{CB01AC2D-A7B9-4A3C-BC02-BB92B4DEE980}" srcOrd="0" destOrd="1" presId="urn:microsoft.com/office/officeart/2005/8/layout/hList6"/>
    <dgm:cxn modelId="{D27EAFE4-06DC-4D1A-BB5F-42328437C48E}" srcId="{4BB7D6C5-1F60-4DB3-9A4E-F064F6CA97EF}" destId="{CCFF483C-54CF-4EE2-A1C0-98BB7ED690A6}" srcOrd="1" destOrd="0" parTransId="{3B08B3CE-A5DB-4FC6-9F2D-E0E96DAC1661}" sibTransId="{C6D81B24-728B-4D01-9B97-10A1EE556BA8}"/>
    <dgm:cxn modelId="{3385A6E7-F23A-4C61-8D0D-314849D1C19E}" type="presOf" srcId="{B8EC0DDA-5342-43C5-A49F-493C6D255A06}" destId="{7AB393D1-F6FA-49B9-B2E7-7A3BF97AAFF1}" srcOrd="0" destOrd="1" presId="urn:microsoft.com/office/officeart/2005/8/layout/hList6"/>
    <dgm:cxn modelId="{4B242AF7-E0BA-40BD-9440-460186B13F7F}" type="presOf" srcId="{2F7A9C55-FA27-4ECE-BFE0-DDE7429121EE}" destId="{7BF5379B-494E-45AA-ADFF-F9888BD4BB7C}" srcOrd="0" destOrd="3" presId="urn:microsoft.com/office/officeart/2005/8/layout/hList6"/>
    <dgm:cxn modelId="{7CC2CFFA-2E4F-41DB-A6A2-5A8F1CFACF00}" type="presOf" srcId="{8A2F6B5F-7690-40F1-AD13-56E0053FED11}" destId="{2A762E7A-2847-4760-AADF-151110CD13DB}" srcOrd="0" destOrd="0" presId="urn:microsoft.com/office/officeart/2005/8/layout/hList6"/>
    <dgm:cxn modelId="{533881E9-EBEA-4376-9A9E-F433A30B7413}" type="presParOf" srcId="{9963B423-7C92-4D2A-AF3A-31C7D716A25F}" destId="{7AB393D1-F6FA-49B9-B2E7-7A3BF97AAFF1}" srcOrd="0" destOrd="0" presId="urn:microsoft.com/office/officeart/2005/8/layout/hList6"/>
    <dgm:cxn modelId="{1426A386-4B40-4C87-BC6D-42E44CCC2076}" type="presParOf" srcId="{9963B423-7C92-4D2A-AF3A-31C7D716A25F}" destId="{85DC1C6C-8517-4BB3-AF55-D7B68E6A32AC}" srcOrd="1" destOrd="0" presId="urn:microsoft.com/office/officeart/2005/8/layout/hList6"/>
    <dgm:cxn modelId="{37786762-5D0B-4E51-97C4-C86D290247E7}" type="presParOf" srcId="{9963B423-7C92-4D2A-AF3A-31C7D716A25F}" destId="{2A762E7A-2847-4760-AADF-151110CD13DB}" srcOrd="2" destOrd="0" presId="urn:microsoft.com/office/officeart/2005/8/layout/hList6"/>
    <dgm:cxn modelId="{4805DBE9-B183-4ACC-8BB1-04F72DC54346}" type="presParOf" srcId="{9963B423-7C92-4D2A-AF3A-31C7D716A25F}" destId="{5191AA1D-225B-4A54-AF97-59644BCA8AE6}" srcOrd="3" destOrd="0" presId="urn:microsoft.com/office/officeart/2005/8/layout/hList6"/>
    <dgm:cxn modelId="{865709D4-21A7-4789-B9E8-15A66B835035}" type="presParOf" srcId="{9963B423-7C92-4D2A-AF3A-31C7D716A25F}" destId="{7BF5379B-494E-45AA-ADFF-F9888BD4BB7C}" srcOrd="4" destOrd="0" presId="urn:microsoft.com/office/officeart/2005/8/layout/hList6"/>
    <dgm:cxn modelId="{619271CE-576A-41C1-A2B9-DEA60D0750F4}" type="presParOf" srcId="{9963B423-7C92-4D2A-AF3A-31C7D716A25F}" destId="{D0D1A76C-4643-40A7-A26F-495081939B9C}" srcOrd="5" destOrd="0" presId="urn:microsoft.com/office/officeart/2005/8/layout/hList6"/>
    <dgm:cxn modelId="{F7909993-0369-48E7-A9D4-D058485E6A77}" type="presParOf" srcId="{9963B423-7C92-4D2A-AF3A-31C7D716A25F}" destId="{CB01AC2D-A7B9-4A3C-BC02-BB92B4DEE980}"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C612F3A-AAA0-470C-9932-63CB9D32D43A}" type="doc">
      <dgm:prSet loTypeId="urn:microsoft.com/office/officeart/2005/8/layout/process4" loCatId="list" qsTypeId="urn:microsoft.com/office/officeart/2005/8/quickstyle/3d1#1" qsCatId="3D" csTypeId="urn:microsoft.com/office/officeart/2005/8/colors/accent1_2#6" csCatId="accent1" phldr="1"/>
      <dgm:spPr/>
      <dgm:t>
        <a:bodyPr/>
        <a:lstStyle/>
        <a:p>
          <a:endParaRPr lang="zh-CN" altLang="en-US"/>
        </a:p>
      </dgm:t>
    </dgm:pt>
    <dgm:pt modelId="{71C7C388-2F3D-4C00-B3B3-A716F1949D61}">
      <dgm:prSet phldrT="[文本]" custT="1"/>
      <dgm:spPr/>
      <dgm:t>
        <a:bodyPr/>
        <a:lstStyle/>
        <a:p>
          <a:r>
            <a:rPr lang="zh-CN" altLang="en-US" sz="2000" dirty="0"/>
            <a:t>应用层</a:t>
          </a:r>
        </a:p>
      </dgm:t>
    </dgm:pt>
    <dgm:pt modelId="{BBFA23E4-921B-48CE-9520-B1556412D038}" type="parTrans" cxnId="{2FFF4441-6F8F-47A3-AA4D-6827BEB9CCA4}">
      <dgm:prSet/>
      <dgm:spPr/>
      <dgm:t>
        <a:bodyPr/>
        <a:lstStyle/>
        <a:p>
          <a:endParaRPr lang="zh-CN" altLang="en-US" sz="2000"/>
        </a:p>
      </dgm:t>
    </dgm:pt>
    <dgm:pt modelId="{236000F3-5716-46A0-9401-67903F00D84D}" type="sibTrans" cxnId="{2FFF4441-6F8F-47A3-AA4D-6827BEB9CCA4}">
      <dgm:prSet/>
      <dgm:spPr/>
      <dgm:t>
        <a:bodyPr/>
        <a:lstStyle/>
        <a:p>
          <a:endParaRPr lang="zh-CN" altLang="en-US" sz="2000"/>
        </a:p>
      </dgm:t>
    </dgm:pt>
    <dgm:pt modelId="{A02CD444-995B-43A9-9835-8CB34E0A677A}">
      <dgm:prSet phldrT="[文本]" custT="1"/>
      <dgm:spPr/>
      <dgm:t>
        <a:bodyPr/>
        <a:lstStyle/>
        <a:p>
          <a:r>
            <a:rPr lang="zh-CN" altLang="en-US" sz="2000" dirty="0"/>
            <a:t>表示层</a:t>
          </a:r>
        </a:p>
      </dgm:t>
    </dgm:pt>
    <dgm:pt modelId="{DC55FA0D-96CB-40AC-9158-7EEE19A6843A}" type="parTrans" cxnId="{1956C4F4-046E-4E6C-B7A1-9B719392AF36}">
      <dgm:prSet/>
      <dgm:spPr/>
      <dgm:t>
        <a:bodyPr/>
        <a:lstStyle/>
        <a:p>
          <a:endParaRPr lang="zh-CN" altLang="en-US" sz="2000"/>
        </a:p>
      </dgm:t>
    </dgm:pt>
    <dgm:pt modelId="{383AAF4B-B3EE-4F87-B956-D58827427282}" type="sibTrans" cxnId="{1956C4F4-046E-4E6C-B7A1-9B719392AF36}">
      <dgm:prSet/>
      <dgm:spPr/>
      <dgm:t>
        <a:bodyPr/>
        <a:lstStyle/>
        <a:p>
          <a:endParaRPr lang="zh-CN" altLang="en-US" sz="2000"/>
        </a:p>
      </dgm:t>
    </dgm:pt>
    <dgm:pt modelId="{047B9C18-5A3E-41B4-AC56-21663A31F635}">
      <dgm:prSet phldrT="[文本]" custT="1"/>
      <dgm:spPr/>
      <dgm:t>
        <a:bodyPr/>
        <a:lstStyle/>
        <a:p>
          <a:r>
            <a:rPr lang="zh-CN" altLang="en-US" sz="2000" dirty="0"/>
            <a:t>会话层</a:t>
          </a:r>
        </a:p>
      </dgm:t>
    </dgm:pt>
    <dgm:pt modelId="{2B6965D3-9B9B-4AD8-9EEB-E8CDE6CAEDD6}" type="parTrans" cxnId="{A7E4A4FB-C094-4B1F-9F8C-AAFD5AB51A20}">
      <dgm:prSet/>
      <dgm:spPr/>
      <dgm:t>
        <a:bodyPr/>
        <a:lstStyle/>
        <a:p>
          <a:endParaRPr lang="zh-CN" altLang="en-US" sz="2000"/>
        </a:p>
      </dgm:t>
    </dgm:pt>
    <dgm:pt modelId="{A8FA5D36-B6B7-49E1-B291-F9D80A612539}" type="sibTrans" cxnId="{A7E4A4FB-C094-4B1F-9F8C-AAFD5AB51A20}">
      <dgm:prSet/>
      <dgm:spPr/>
      <dgm:t>
        <a:bodyPr/>
        <a:lstStyle/>
        <a:p>
          <a:endParaRPr lang="zh-CN" altLang="en-US" sz="2000"/>
        </a:p>
      </dgm:t>
    </dgm:pt>
    <dgm:pt modelId="{2A67391D-D5D8-4F01-9DB5-649B7E585B79}">
      <dgm:prSet phldrT="[文本]" custT="1"/>
      <dgm:spPr/>
      <dgm:t>
        <a:bodyPr/>
        <a:lstStyle/>
        <a:p>
          <a:r>
            <a:rPr lang="zh-CN" altLang="en-US" sz="2000" dirty="0"/>
            <a:t>传输层</a:t>
          </a:r>
        </a:p>
      </dgm:t>
    </dgm:pt>
    <dgm:pt modelId="{13B4F432-3FFD-4923-AAF2-3073D8D37F7F}" type="parTrans" cxnId="{4EA2993A-5104-4FCC-BCA2-2616741B0586}">
      <dgm:prSet/>
      <dgm:spPr/>
      <dgm:t>
        <a:bodyPr/>
        <a:lstStyle/>
        <a:p>
          <a:endParaRPr lang="zh-CN" altLang="en-US" sz="2000"/>
        </a:p>
      </dgm:t>
    </dgm:pt>
    <dgm:pt modelId="{703BCA37-73DA-4B64-A630-274766436DEC}" type="sibTrans" cxnId="{4EA2993A-5104-4FCC-BCA2-2616741B0586}">
      <dgm:prSet/>
      <dgm:spPr/>
      <dgm:t>
        <a:bodyPr/>
        <a:lstStyle/>
        <a:p>
          <a:endParaRPr lang="zh-CN" altLang="en-US" sz="2000"/>
        </a:p>
      </dgm:t>
    </dgm:pt>
    <dgm:pt modelId="{08BCF6B7-E6DE-45A5-A7D7-02925AAC4FCE}">
      <dgm:prSet phldrT="[文本]" custT="1"/>
      <dgm:spPr/>
      <dgm:t>
        <a:bodyPr/>
        <a:lstStyle/>
        <a:p>
          <a:r>
            <a:rPr lang="zh-CN" altLang="en-US" sz="2000" dirty="0"/>
            <a:t>网络层</a:t>
          </a:r>
        </a:p>
      </dgm:t>
    </dgm:pt>
    <dgm:pt modelId="{E50EE020-86DC-4A5C-A6EE-3E243B9B54CD}" type="parTrans" cxnId="{17A5B7B2-CA17-4D84-B30C-688794ED5D78}">
      <dgm:prSet/>
      <dgm:spPr/>
      <dgm:t>
        <a:bodyPr/>
        <a:lstStyle/>
        <a:p>
          <a:endParaRPr lang="zh-CN" altLang="en-US" sz="2000"/>
        </a:p>
      </dgm:t>
    </dgm:pt>
    <dgm:pt modelId="{281831A0-D2C1-4A05-A2DE-7A0F0B02E3E5}" type="sibTrans" cxnId="{17A5B7B2-CA17-4D84-B30C-688794ED5D78}">
      <dgm:prSet/>
      <dgm:spPr/>
      <dgm:t>
        <a:bodyPr/>
        <a:lstStyle/>
        <a:p>
          <a:endParaRPr lang="zh-CN" altLang="en-US" sz="2000"/>
        </a:p>
      </dgm:t>
    </dgm:pt>
    <dgm:pt modelId="{F29430DB-9003-4E58-BD12-86CE8B6E6472}">
      <dgm:prSet phldrT="[文本]" custT="1"/>
      <dgm:spPr/>
      <dgm:t>
        <a:bodyPr/>
        <a:lstStyle/>
        <a:p>
          <a:r>
            <a:rPr lang="zh-CN" altLang="en-US" sz="2000" dirty="0"/>
            <a:t>数据链路层</a:t>
          </a:r>
        </a:p>
      </dgm:t>
    </dgm:pt>
    <dgm:pt modelId="{152BB647-FC1F-4B9E-83A4-E420DBF43A5E}" type="parTrans" cxnId="{DA0E9373-C142-4EA3-9256-95D7E55A5386}">
      <dgm:prSet/>
      <dgm:spPr/>
      <dgm:t>
        <a:bodyPr/>
        <a:lstStyle/>
        <a:p>
          <a:endParaRPr lang="zh-CN" altLang="en-US" sz="2000"/>
        </a:p>
      </dgm:t>
    </dgm:pt>
    <dgm:pt modelId="{F2245A22-EB30-4229-9200-61CADE4E23BF}" type="sibTrans" cxnId="{DA0E9373-C142-4EA3-9256-95D7E55A5386}">
      <dgm:prSet/>
      <dgm:spPr/>
      <dgm:t>
        <a:bodyPr/>
        <a:lstStyle/>
        <a:p>
          <a:endParaRPr lang="zh-CN" altLang="en-US" sz="2000"/>
        </a:p>
      </dgm:t>
    </dgm:pt>
    <dgm:pt modelId="{BB3BF1CD-2BE2-439E-9E15-11AE56D6DC85}">
      <dgm:prSet phldrT="[文本]" custT="1"/>
      <dgm:spPr/>
      <dgm:t>
        <a:bodyPr/>
        <a:lstStyle/>
        <a:p>
          <a:r>
            <a:rPr lang="zh-CN" altLang="en-US" sz="2000" dirty="0"/>
            <a:t>物理层</a:t>
          </a:r>
        </a:p>
      </dgm:t>
    </dgm:pt>
    <dgm:pt modelId="{CB045B2C-9DB2-4535-BA66-5D0279727E19}" type="parTrans" cxnId="{428B913A-1513-405E-A73C-B4B382983D1B}">
      <dgm:prSet/>
      <dgm:spPr/>
      <dgm:t>
        <a:bodyPr/>
        <a:lstStyle/>
        <a:p>
          <a:endParaRPr lang="zh-CN" altLang="en-US" sz="2000"/>
        </a:p>
      </dgm:t>
    </dgm:pt>
    <dgm:pt modelId="{C639301E-EF47-4333-B532-F5B277C510FF}" type="sibTrans" cxnId="{428B913A-1513-405E-A73C-B4B382983D1B}">
      <dgm:prSet/>
      <dgm:spPr/>
      <dgm:t>
        <a:bodyPr/>
        <a:lstStyle/>
        <a:p>
          <a:endParaRPr lang="zh-CN" altLang="en-US" sz="2000"/>
        </a:p>
      </dgm:t>
    </dgm:pt>
    <dgm:pt modelId="{655B4B4F-B210-4420-910A-B3820F145BB6}" type="pres">
      <dgm:prSet presAssocID="{7C612F3A-AAA0-470C-9932-63CB9D32D43A}" presName="Name0" presStyleCnt="0">
        <dgm:presLayoutVars>
          <dgm:dir/>
          <dgm:animLvl val="lvl"/>
          <dgm:resizeHandles val="exact"/>
        </dgm:presLayoutVars>
      </dgm:prSet>
      <dgm:spPr/>
    </dgm:pt>
    <dgm:pt modelId="{FFF0CEA0-3B04-4D4C-8D97-6F94A50671E6}" type="pres">
      <dgm:prSet presAssocID="{BB3BF1CD-2BE2-439E-9E15-11AE56D6DC85}" presName="boxAndChildren" presStyleCnt="0"/>
      <dgm:spPr/>
    </dgm:pt>
    <dgm:pt modelId="{7B60F2EA-DBB0-4B17-B522-694C8C679E92}" type="pres">
      <dgm:prSet presAssocID="{BB3BF1CD-2BE2-439E-9E15-11AE56D6DC85}" presName="parentTextBox" presStyleLbl="node1" presStyleIdx="0" presStyleCnt="7"/>
      <dgm:spPr/>
    </dgm:pt>
    <dgm:pt modelId="{3A84A322-EB5F-4DD7-AC71-E42C8E36119E}" type="pres">
      <dgm:prSet presAssocID="{F2245A22-EB30-4229-9200-61CADE4E23BF}" presName="sp" presStyleCnt="0"/>
      <dgm:spPr/>
    </dgm:pt>
    <dgm:pt modelId="{9C701C1B-23E4-4ECF-8736-02528A7C7DCF}" type="pres">
      <dgm:prSet presAssocID="{F29430DB-9003-4E58-BD12-86CE8B6E6472}" presName="arrowAndChildren" presStyleCnt="0"/>
      <dgm:spPr/>
    </dgm:pt>
    <dgm:pt modelId="{ACC64A1C-C786-4096-BD39-BF0664808C7A}" type="pres">
      <dgm:prSet presAssocID="{F29430DB-9003-4E58-BD12-86CE8B6E6472}" presName="parentTextArrow" presStyleLbl="node1" presStyleIdx="1" presStyleCnt="7"/>
      <dgm:spPr/>
    </dgm:pt>
    <dgm:pt modelId="{ED797CA1-ACA5-484B-B80E-632D734DC978}" type="pres">
      <dgm:prSet presAssocID="{281831A0-D2C1-4A05-A2DE-7A0F0B02E3E5}" presName="sp" presStyleCnt="0"/>
      <dgm:spPr/>
    </dgm:pt>
    <dgm:pt modelId="{0C0AD8F2-37F6-48D9-994E-7AD0F3386894}" type="pres">
      <dgm:prSet presAssocID="{08BCF6B7-E6DE-45A5-A7D7-02925AAC4FCE}" presName="arrowAndChildren" presStyleCnt="0"/>
      <dgm:spPr/>
    </dgm:pt>
    <dgm:pt modelId="{1B07A7AC-DED4-4490-85DB-B7A160F242A3}" type="pres">
      <dgm:prSet presAssocID="{08BCF6B7-E6DE-45A5-A7D7-02925AAC4FCE}" presName="parentTextArrow" presStyleLbl="node1" presStyleIdx="2" presStyleCnt="7"/>
      <dgm:spPr/>
    </dgm:pt>
    <dgm:pt modelId="{D540334D-3FD1-49C4-845D-EB0B10B37214}" type="pres">
      <dgm:prSet presAssocID="{703BCA37-73DA-4B64-A630-274766436DEC}" presName="sp" presStyleCnt="0"/>
      <dgm:spPr/>
    </dgm:pt>
    <dgm:pt modelId="{31D6C97F-B3BA-4D18-9241-303008D71A55}" type="pres">
      <dgm:prSet presAssocID="{2A67391D-D5D8-4F01-9DB5-649B7E585B79}" presName="arrowAndChildren" presStyleCnt="0"/>
      <dgm:spPr/>
    </dgm:pt>
    <dgm:pt modelId="{15CF9BDA-E8F9-458A-99A5-28D3D43E647A}" type="pres">
      <dgm:prSet presAssocID="{2A67391D-D5D8-4F01-9DB5-649B7E585B79}" presName="parentTextArrow" presStyleLbl="node1" presStyleIdx="3" presStyleCnt="7"/>
      <dgm:spPr/>
    </dgm:pt>
    <dgm:pt modelId="{E308BA39-579A-43E3-AF4D-7DF5BDF02C90}" type="pres">
      <dgm:prSet presAssocID="{A8FA5D36-B6B7-49E1-B291-F9D80A612539}" presName="sp" presStyleCnt="0"/>
      <dgm:spPr/>
    </dgm:pt>
    <dgm:pt modelId="{FAEEE5BD-1A5F-4303-AFBD-BFB297BD0182}" type="pres">
      <dgm:prSet presAssocID="{047B9C18-5A3E-41B4-AC56-21663A31F635}" presName="arrowAndChildren" presStyleCnt="0"/>
      <dgm:spPr/>
    </dgm:pt>
    <dgm:pt modelId="{5E35F2B2-0609-4550-BF35-FB4C10FEA270}" type="pres">
      <dgm:prSet presAssocID="{047B9C18-5A3E-41B4-AC56-21663A31F635}" presName="parentTextArrow" presStyleLbl="node1" presStyleIdx="4" presStyleCnt="7"/>
      <dgm:spPr/>
    </dgm:pt>
    <dgm:pt modelId="{A9CDF1B3-B651-4D14-B5FF-7EB8DEE74A2F}" type="pres">
      <dgm:prSet presAssocID="{383AAF4B-B3EE-4F87-B956-D58827427282}" presName="sp" presStyleCnt="0"/>
      <dgm:spPr/>
    </dgm:pt>
    <dgm:pt modelId="{FAABAF3C-B804-48E3-AC72-82419ACCB395}" type="pres">
      <dgm:prSet presAssocID="{A02CD444-995B-43A9-9835-8CB34E0A677A}" presName="arrowAndChildren" presStyleCnt="0"/>
      <dgm:spPr/>
    </dgm:pt>
    <dgm:pt modelId="{56EABB78-9890-4258-9824-DE4D977A5E2A}" type="pres">
      <dgm:prSet presAssocID="{A02CD444-995B-43A9-9835-8CB34E0A677A}" presName="parentTextArrow" presStyleLbl="node1" presStyleIdx="5" presStyleCnt="7"/>
      <dgm:spPr/>
    </dgm:pt>
    <dgm:pt modelId="{60BAE9CE-E785-4099-96F9-2DE40401BE55}" type="pres">
      <dgm:prSet presAssocID="{236000F3-5716-46A0-9401-67903F00D84D}" presName="sp" presStyleCnt="0"/>
      <dgm:spPr/>
    </dgm:pt>
    <dgm:pt modelId="{E6E12867-A7F7-4D13-855D-7ED73B84990B}" type="pres">
      <dgm:prSet presAssocID="{71C7C388-2F3D-4C00-B3B3-A716F1949D61}" presName="arrowAndChildren" presStyleCnt="0"/>
      <dgm:spPr/>
    </dgm:pt>
    <dgm:pt modelId="{931C26BA-5CB5-412C-9FE1-C3F673628447}" type="pres">
      <dgm:prSet presAssocID="{71C7C388-2F3D-4C00-B3B3-A716F1949D61}" presName="parentTextArrow" presStyleLbl="node1" presStyleIdx="6" presStyleCnt="7"/>
      <dgm:spPr/>
    </dgm:pt>
  </dgm:ptLst>
  <dgm:cxnLst>
    <dgm:cxn modelId="{A3A4592A-E844-42FB-956A-43962F667D61}" type="presOf" srcId="{A02CD444-995B-43A9-9835-8CB34E0A677A}" destId="{56EABB78-9890-4258-9824-DE4D977A5E2A}" srcOrd="0" destOrd="0" presId="urn:microsoft.com/office/officeart/2005/8/layout/process4"/>
    <dgm:cxn modelId="{428B913A-1513-405E-A73C-B4B382983D1B}" srcId="{7C612F3A-AAA0-470C-9932-63CB9D32D43A}" destId="{BB3BF1CD-2BE2-439E-9E15-11AE56D6DC85}" srcOrd="6" destOrd="0" parTransId="{CB045B2C-9DB2-4535-BA66-5D0279727E19}" sibTransId="{C639301E-EF47-4333-B532-F5B277C510FF}"/>
    <dgm:cxn modelId="{4EA2993A-5104-4FCC-BCA2-2616741B0586}" srcId="{7C612F3A-AAA0-470C-9932-63CB9D32D43A}" destId="{2A67391D-D5D8-4F01-9DB5-649B7E585B79}" srcOrd="3" destOrd="0" parTransId="{13B4F432-3FFD-4923-AAF2-3073D8D37F7F}" sibTransId="{703BCA37-73DA-4B64-A630-274766436DEC}"/>
    <dgm:cxn modelId="{2FFF4441-6F8F-47A3-AA4D-6827BEB9CCA4}" srcId="{7C612F3A-AAA0-470C-9932-63CB9D32D43A}" destId="{71C7C388-2F3D-4C00-B3B3-A716F1949D61}" srcOrd="0" destOrd="0" parTransId="{BBFA23E4-921B-48CE-9520-B1556412D038}" sibTransId="{236000F3-5716-46A0-9401-67903F00D84D}"/>
    <dgm:cxn modelId="{9CC2586A-9FC7-403E-82E1-AB6B1AE2BBC8}" type="presOf" srcId="{BB3BF1CD-2BE2-439E-9E15-11AE56D6DC85}" destId="{7B60F2EA-DBB0-4B17-B522-694C8C679E92}" srcOrd="0" destOrd="0" presId="urn:microsoft.com/office/officeart/2005/8/layout/process4"/>
    <dgm:cxn modelId="{DA0E9373-C142-4EA3-9256-95D7E55A5386}" srcId="{7C612F3A-AAA0-470C-9932-63CB9D32D43A}" destId="{F29430DB-9003-4E58-BD12-86CE8B6E6472}" srcOrd="5" destOrd="0" parTransId="{152BB647-FC1F-4B9E-83A4-E420DBF43A5E}" sibTransId="{F2245A22-EB30-4229-9200-61CADE4E23BF}"/>
    <dgm:cxn modelId="{4D84F258-E7D4-4D18-BEA2-697193139252}" type="presOf" srcId="{71C7C388-2F3D-4C00-B3B3-A716F1949D61}" destId="{931C26BA-5CB5-412C-9FE1-C3F673628447}" srcOrd="0" destOrd="0" presId="urn:microsoft.com/office/officeart/2005/8/layout/process4"/>
    <dgm:cxn modelId="{8B8EF97D-9472-427F-9284-5FCDE5E9A8A4}" type="presOf" srcId="{047B9C18-5A3E-41B4-AC56-21663A31F635}" destId="{5E35F2B2-0609-4550-BF35-FB4C10FEA270}" srcOrd="0" destOrd="0" presId="urn:microsoft.com/office/officeart/2005/8/layout/process4"/>
    <dgm:cxn modelId="{C8D0B483-DFCA-457F-80A5-BFD03DD456BF}" type="presOf" srcId="{F29430DB-9003-4E58-BD12-86CE8B6E6472}" destId="{ACC64A1C-C786-4096-BD39-BF0664808C7A}" srcOrd="0" destOrd="0" presId="urn:microsoft.com/office/officeart/2005/8/layout/process4"/>
    <dgm:cxn modelId="{17A5B7B2-CA17-4D84-B30C-688794ED5D78}" srcId="{7C612F3A-AAA0-470C-9932-63CB9D32D43A}" destId="{08BCF6B7-E6DE-45A5-A7D7-02925AAC4FCE}" srcOrd="4" destOrd="0" parTransId="{E50EE020-86DC-4A5C-A6EE-3E243B9B54CD}" sibTransId="{281831A0-D2C1-4A05-A2DE-7A0F0B02E3E5}"/>
    <dgm:cxn modelId="{2F21CCBF-C32E-402F-BC44-1F381B436B0A}" type="presOf" srcId="{2A67391D-D5D8-4F01-9DB5-649B7E585B79}" destId="{15CF9BDA-E8F9-458A-99A5-28D3D43E647A}" srcOrd="0" destOrd="0" presId="urn:microsoft.com/office/officeart/2005/8/layout/process4"/>
    <dgm:cxn modelId="{4B8C27C8-5968-4712-9C7F-29307ED8A4F2}" type="presOf" srcId="{08BCF6B7-E6DE-45A5-A7D7-02925AAC4FCE}" destId="{1B07A7AC-DED4-4490-85DB-B7A160F242A3}" srcOrd="0" destOrd="0" presId="urn:microsoft.com/office/officeart/2005/8/layout/process4"/>
    <dgm:cxn modelId="{1956C4F4-046E-4E6C-B7A1-9B719392AF36}" srcId="{7C612F3A-AAA0-470C-9932-63CB9D32D43A}" destId="{A02CD444-995B-43A9-9835-8CB34E0A677A}" srcOrd="1" destOrd="0" parTransId="{DC55FA0D-96CB-40AC-9158-7EEE19A6843A}" sibTransId="{383AAF4B-B3EE-4F87-B956-D58827427282}"/>
    <dgm:cxn modelId="{CFF381FA-A58E-4525-AFF9-88ED0BFEE391}" type="presOf" srcId="{7C612F3A-AAA0-470C-9932-63CB9D32D43A}" destId="{655B4B4F-B210-4420-910A-B3820F145BB6}" srcOrd="0" destOrd="0" presId="urn:microsoft.com/office/officeart/2005/8/layout/process4"/>
    <dgm:cxn modelId="{A7E4A4FB-C094-4B1F-9F8C-AAFD5AB51A20}" srcId="{7C612F3A-AAA0-470C-9932-63CB9D32D43A}" destId="{047B9C18-5A3E-41B4-AC56-21663A31F635}" srcOrd="2" destOrd="0" parTransId="{2B6965D3-9B9B-4AD8-9EEB-E8CDE6CAEDD6}" sibTransId="{A8FA5D36-B6B7-49E1-B291-F9D80A612539}"/>
    <dgm:cxn modelId="{47F3F885-0CA5-482F-98F4-648CA494B6F3}" type="presParOf" srcId="{655B4B4F-B210-4420-910A-B3820F145BB6}" destId="{FFF0CEA0-3B04-4D4C-8D97-6F94A50671E6}" srcOrd="0" destOrd="0" presId="urn:microsoft.com/office/officeart/2005/8/layout/process4"/>
    <dgm:cxn modelId="{BB7440DC-33A5-4E2A-8103-037B32E87FB3}" type="presParOf" srcId="{FFF0CEA0-3B04-4D4C-8D97-6F94A50671E6}" destId="{7B60F2EA-DBB0-4B17-B522-694C8C679E92}" srcOrd="0" destOrd="0" presId="urn:microsoft.com/office/officeart/2005/8/layout/process4"/>
    <dgm:cxn modelId="{B78A630D-60AB-45DC-A607-ADACD9C55FDA}" type="presParOf" srcId="{655B4B4F-B210-4420-910A-B3820F145BB6}" destId="{3A84A322-EB5F-4DD7-AC71-E42C8E36119E}" srcOrd="1" destOrd="0" presId="urn:microsoft.com/office/officeart/2005/8/layout/process4"/>
    <dgm:cxn modelId="{A4EE8CC9-2EDA-4771-8B34-B7B0FC035E25}" type="presParOf" srcId="{655B4B4F-B210-4420-910A-B3820F145BB6}" destId="{9C701C1B-23E4-4ECF-8736-02528A7C7DCF}" srcOrd="2" destOrd="0" presId="urn:microsoft.com/office/officeart/2005/8/layout/process4"/>
    <dgm:cxn modelId="{58E4411E-F156-4981-B407-F7B8AB7A7A04}" type="presParOf" srcId="{9C701C1B-23E4-4ECF-8736-02528A7C7DCF}" destId="{ACC64A1C-C786-4096-BD39-BF0664808C7A}" srcOrd="0" destOrd="0" presId="urn:microsoft.com/office/officeart/2005/8/layout/process4"/>
    <dgm:cxn modelId="{534D0E91-C7C5-4A23-ACCD-5A7943751ABB}" type="presParOf" srcId="{655B4B4F-B210-4420-910A-B3820F145BB6}" destId="{ED797CA1-ACA5-484B-B80E-632D734DC978}" srcOrd="3" destOrd="0" presId="urn:microsoft.com/office/officeart/2005/8/layout/process4"/>
    <dgm:cxn modelId="{EA284F17-2645-48B9-9D38-F671129A4FDB}" type="presParOf" srcId="{655B4B4F-B210-4420-910A-B3820F145BB6}" destId="{0C0AD8F2-37F6-48D9-994E-7AD0F3386894}" srcOrd="4" destOrd="0" presId="urn:microsoft.com/office/officeart/2005/8/layout/process4"/>
    <dgm:cxn modelId="{4622756B-199F-46EE-9754-097F6748471B}" type="presParOf" srcId="{0C0AD8F2-37F6-48D9-994E-7AD0F3386894}" destId="{1B07A7AC-DED4-4490-85DB-B7A160F242A3}" srcOrd="0" destOrd="0" presId="urn:microsoft.com/office/officeart/2005/8/layout/process4"/>
    <dgm:cxn modelId="{C7017E66-0946-440D-971A-B0969FDCB0F1}" type="presParOf" srcId="{655B4B4F-B210-4420-910A-B3820F145BB6}" destId="{D540334D-3FD1-49C4-845D-EB0B10B37214}" srcOrd="5" destOrd="0" presId="urn:microsoft.com/office/officeart/2005/8/layout/process4"/>
    <dgm:cxn modelId="{368FCECD-918A-4820-B83F-98396DD0D145}" type="presParOf" srcId="{655B4B4F-B210-4420-910A-B3820F145BB6}" destId="{31D6C97F-B3BA-4D18-9241-303008D71A55}" srcOrd="6" destOrd="0" presId="urn:microsoft.com/office/officeart/2005/8/layout/process4"/>
    <dgm:cxn modelId="{0874E80C-BF97-4DD6-9EB3-3A2E4A0630E2}" type="presParOf" srcId="{31D6C97F-B3BA-4D18-9241-303008D71A55}" destId="{15CF9BDA-E8F9-458A-99A5-28D3D43E647A}" srcOrd="0" destOrd="0" presId="urn:microsoft.com/office/officeart/2005/8/layout/process4"/>
    <dgm:cxn modelId="{7E25DD8A-D0C4-438C-9D7D-C9725196B6E8}" type="presParOf" srcId="{655B4B4F-B210-4420-910A-B3820F145BB6}" destId="{E308BA39-579A-43E3-AF4D-7DF5BDF02C90}" srcOrd="7" destOrd="0" presId="urn:microsoft.com/office/officeart/2005/8/layout/process4"/>
    <dgm:cxn modelId="{E7E006B3-D7F3-43DB-B13C-34413AC03749}" type="presParOf" srcId="{655B4B4F-B210-4420-910A-B3820F145BB6}" destId="{FAEEE5BD-1A5F-4303-AFBD-BFB297BD0182}" srcOrd="8" destOrd="0" presId="urn:microsoft.com/office/officeart/2005/8/layout/process4"/>
    <dgm:cxn modelId="{CCCCD9C1-7F6C-48A6-904F-A2283C44BD20}" type="presParOf" srcId="{FAEEE5BD-1A5F-4303-AFBD-BFB297BD0182}" destId="{5E35F2B2-0609-4550-BF35-FB4C10FEA270}" srcOrd="0" destOrd="0" presId="urn:microsoft.com/office/officeart/2005/8/layout/process4"/>
    <dgm:cxn modelId="{EB58BCBB-783D-4BF0-BB08-74A8FF1A30E9}" type="presParOf" srcId="{655B4B4F-B210-4420-910A-B3820F145BB6}" destId="{A9CDF1B3-B651-4D14-B5FF-7EB8DEE74A2F}" srcOrd="9" destOrd="0" presId="urn:microsoft.com/office/officeart/2005/8/layout/process4"/>
    <dgm:cxn modelId="{83A05FF4-6005-4228-BC44-95F424263A99}" type="presParOf" srcId="{655B4B4F-B210-4420-910A-B3820F145BB6}" destId="{FAABAF3C-B804-48E3-AC72-82419ACCB395}" srcOrd="10" destOrd="0" presId="urn:microsoft.com/office/officeart/2005/8/layout/process4"/>
    <dgm:cxn modelId="{1FBB4CEE-0513-460F-ADDF-92DA06D31792}" type="presParOf" srcId="{FAABAF3C-B804-48E3-AC72-82419ACCB395}" destId="{56EABB78-9890-4258-9824-DE4D977A5E2A}" srcOrd="0" destOrd="0" presId="urn:microsoft.com/office/officeart/2005/8/layout/process4"/>
    <dgm:cxn modelId="{90AC955D-AD8C-463F-B62C-6BB03B84A212}" type="presParOf" srcId="{655B4B4F-B210-4420-910A-B3820F145BB6}" destId="{60BAE9CE-E785-4099-96F9-2DE40401BE55}" srcOrd="11" destOrd="0" presId="urn:microsoft.com/office/officeart/2005/8/layout/process4"/>
    <dgm:cxn modelId="{8DB0D433-F523-4364-9F2D-E9CCAD184F9E}" type="presParOf" srcId="{655B4B4F-B210-4420-910A-B3820F145BB6}" destId="{E6E12867-A7F7-4D13-855D-7ED73B84990B}" srcOrd="12" destOrd="0" presId="urn:microsoft.com/office/officeart/2005/8/layout/process4"/>
    <dgm:cxn modelId="{8943F62F-3C24-4AB1-987F-B57AFF052BED}" type="presParOf" srcId="{E6E12867-A7F7-4D13-855D-7ED73B84990B}" destId="{931C26BA-5CB5-412C-9FE1-C3F673628447}"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C612F3A-AAA0-470C-9932-63CB9D32D43A}" type="doc">
      <dgm:prSet loTypeId="urn:microsoft.com/office/officeart/2005/8/layout/process4" loCatId="list" qsTypeId="urn:microsoft.com/office/officeart/2005/8/quickstyle/3d1#2" qsCatId="3D" csTypeId="urn:microsoft.com/office/officeart/2005/8/colors/accent2_2#1" csCatId="accent2" phldr="1"/>
      <dgm:spPr/>
      <dgm:t>
        <a:bodyPr/>
        <a:lstStyle/>
        <a:p>
          <a:endParaRPr lang="zh-CN" altLang="en-US"/>
        </a:p>
      </dgm:t>
    </dgm:pt>
    <dgm:pt modelId="{71C7C388-2F3D-4C00-B3B3-A716F1949D61}">
      <dgm:prSet phldrT="[文本]" custT="1"/>
      <dgm:spPr/>
      <dgm:t>
        <a:bodyPr/>
        <a:lstStyle/>
        <a:p>
          <a:r>
            <a:rPr lang="zh-CN" altLang="en-US" sz="2000" dirty="0"/>
            <a:t>应用层</a:t>
          </a:r>
        </a:p>
      </dgm:t>
    </dgm:pt>
    <dgm:pt modelId="{BBFA23E4-921B-48CE-9520-B1556412D038}" type="parTrans" cxnId="{2FFF4441-6F8F-47A3-AA4D-6827BEB9CCA4}">
      <dgm:prSet/>
      <dgm:spPr/>
      <dgm:t>
        <a:bodyPr/>
        <a:lstStyle/>
        <a:p>
          <a:endParaRPr lang="zh-CN" altLang="en-US" sz="2000"/>
        </a:p>
      </dgm:t>
    </dgm:pt>
    <dgm:pt modelId="{236000F3-5716-46A0-9401-67903F00D84D}" type="sibTrans" cxnId="{2FFF4441-6F8F-47A3-AA4D-6827BEB9CCA4}">
      <dgm:prSet/>
      <dgm:spPr/>
      <dgm:t>
        <a:bodyPr/>
        <a:lstStyle/>
        <a:p>
          <a:endParaRPr lang="zh-CN" altLang="en-US" sz="2000"/>
        </a:p>
      </dgm:t>
    </dgm:pt>
    <dgm:pt modelId="{A02CD444-995B-43A9-9835-8CB34E0A677A}">
      <dgm:prSet phldrT="[文本]" custT="1"/>
      <dgm:spPr/>
      <dgm:t>
        <a:bodyPr/>
        <a:lstStyle/>
        <a:p>
          <a:r>
            <a:rPr lang="zh-CN" altLang="en-US" sz="2000" dirty="0"/>
            <a:t>表示层</a:t>
          </a:r>
        </a:p>
      </dgm:t>
    </dgm:pt>
    <dgm:pt modelId="{DC55FA0D-96CB-40AC-9158-7EEE19A6843A}" type="parTrans" cxnId="{1956C4F4-046E-4E6C-B7A1-9B719392AF36}">
      <dgm:prSet/>
      <dgm:spPr/>
      <dgm:t>
        <a:bodyPr/>
        <a:lstStyle/>
        <a:p>
          <a:endParaRPr lang="zh-CN" altLang="en-US" sz="2000"/>
        </a:p>
      </dgm:t>
    </dgm:pt>
    <dgm:pt modelId="{383AAF4B-B3EE-4F87-B956-D58827427282}" type="sibTrans" cxnId="{1956C4F4-046E-4E6C-B7A1-9B719392AF36}">
      <dgm:prSet/>
      <dgm:spPr/>
      <dgm:t>
        <a:bodyPr/>
        <a:lstStyle/>
        <a:p>
          <a:endParaRPr lang="zh-CN" altLang="en-US" sz="2000"/>
        </a:p>
      </dgm:t>
    </dgm:pt>
    <dgm:pt modelId="{047B9C18-5A3E-41B4-AC56-21663A31F635}">
      <dgm:prSet phldrT="[文本]" custT="1"/>
      <dgm:spPr/>
      <dgm:t>
        <a:bodyPr/>
        <a:lstStyle/>
        <a:p>
          <a:r>
            <a:rPr lang="zh-CN" altLang="en-US" sz="2000" dirty="0"/>
            <a:t>会话层</a:t>
          </a:r>
        </a:p>
      </dgm:t>
    </dgm:pt>
    <dgm:pt modelId="{2B6965D3-9B9B-4AD8-9EEB-E8CDE6CAEDD6}" type="parTrans" cxnId="{A7E4A4FB-C094-4B1F-9F8C-AAFD5AB51A20}">
      <dgm:prSet/>
      <dgm:spPr/>
      <dgm:t>
        <a:bodyPr/>
        <a:lstStyle/>
        <a:p>
          <a:endParaRPr lang="zh-CN" altLang="en-US" sz="2000"/>
        </a:p>
      </dgm:t>
    </dgm:pt>
    <dgm:pt modelId="{A8FA5D36-B6B7-49E1-B291-F9D80A612539}" type="sibTrans" cxnId="{A7E4A4FB-C094-4B1F-9F8C-AAFD5AB51A20}">
      <dgm:prSet/>
      <dgm:spPr/>
      <dgm:t>
        <a:bodyPr/>
        <a:lstStyle/>
        <a:p>
          <a:endParaRPr lang="zh-CN" altLang="en-US" sz="2000"/>
        </a:p>
      </dgm:t>
    </dgm:pt>
    <dgm:pt modelId="{2A67391D-D5D8-4F01-9DB5-649B7E585B79}">
      <dgm:prSet phldrT="[文本]" custT="1"/>
      <dgm:spPr/>
      <dgm:t>
        <a:bodyPr/>
        <a:lstStyle/>
        <a:p>
          <a:r>
            <a:rPr lang="zh-CN" altLang="en-US" sz="2000" dirty="0"/>
            <a:t>传输层</a:t>
          </a:r>
        </a:p>
      </dgm:t>
    </dgm:pt>
    <dgm:pt modelId="{13B4F432-3FFD-4923-AAF2-3073D8D37F7F}" type="parTrans" cxnId="{4EA2993A-5104-4FCC-BCA2-2616741B0586}">
      <dgm:prSet/>
      <dgm:spPr/>
      <dgm:t>
        <a:bodyPr/>
        <a:lstStyle/>
        <a:p>
          <a:endParaRPr lang="zh-CN" altLang="en-US" sz="2000"/>
        </a:p>
      </dgm:t>
    </dgm:pt>
    <dgm:pt modelId="{703BCA37-73DA-4B64-A630-274766436DEC}" type="sibTrans" cxnId="{4EA2993A-5104-4FCC-BCA2-2616741B0586}">
      <dgm:prSet/>
      <dgm:spPr/>
      <dgm:t>
        <a:bodyPr/>
        <a:lstStyle/>
        <a:p>
          <a:endParaRPr lang="zh-CN" altLang="en-US" sz="2000"/>
        </a:p>
      </dgm:t>
    </dgm:pt>
    <dgm:pt modelId="{08BCF6B7-E6DE-45A5-A7D7-02925AAC4FCE}">
      <dgm:prSet phldrT="[文本]" custT="1"/>
      <dgm:spPr/>
      <dgm:t>
        <a:bodyPr/>
        <a:lstStyle/>
        <a:p>
          <a:r>
            <a:rPr lang="zh-CN" altLang="en-US" sz="2000" dirty="0"/>
            <a:t>网络层</a:t>
          </a:r>
        </a:p>
      </dgm:t>
    </dgm:pt>
    <dgm:pt modelId="{E50EE020-86DC-4A5C-A6EE-3E243B9B54CD}" type="parTrans" cxnId="{17A5B7B2-CA17-4D84-B30C-688794ED5D78}">
      <dgm:prSet/>
      <dgm:spPr/>
      <dgm:t>
        <a:bodyPr/>
        <a:lstStyle/>
        <a:p>
          <a:endParaRPr lang="zh-CN" altLang="en-US" sz="2000"/>
        </a:p>
      </dgm:t>
    </dgm:pt>
    <dgm:pt modelId="{281831A0-D2C1-4A05-A2DE-7A0F0B02E3E5}" type="sibTrans" cxnId="{17A5B7B2-CA17-4D84-B30C-688794ED5D78}">
      <dgm:prSet/>
      <dgm:spPr/>
      <dgm:t>
        <a:bodyPr/>
        <a:lstStyle/>
        <a:p>
          <a:endParaRPr lang="zh-CN" altLang="en-US" sz="2000"/>
        </a:p>
      </dgm:t>
    </dgm:pt>
    <dgm:pt modelId="{F29430DB-9003-4E58-BD12-86CE8B6E6472}">
      <dgm:prSet phldrT="[文本]" custT="1"/>
      <dgm:spPr/>
      <dgm:t>
        <a:bodyPr/>
        <a:lstStyle/>
        <a:p>
          <a:r>
            <a:rPr lang="zh-CN" altLang="en-US" sz="2000" dirty="0"/>
            <a:t>数据链路层</a:t>
          </a:r>
        </a:p>
      </dgm:t>
    </dgm:pt>
    <dgm:pt modelId="{152BB647-FC1F-4B9E-83A4-E420DBF43A5E}" type="parTrans" cxnId="{DA0E9373-C142-4EA3-9256-95D7E55A5386}">
      <dgm:prSet/>
      <dgm:spPr/>
      <dgm:t>
        <a:bodyPr/>
        <a:lstStyle/>
        <a:p>
          <a:endParaRPr lang="zh-CN" altLang="en-US" sz="2000"/>
        </a:p>
      </dgm:t>
    </dgm:pt>
    <dgm:pt modelId="{F2245A22-EB30-4229-9200-61CADE4E23BF}" type="sibTrans" cxnId="{DA0E9373-C142-4EA3-9256-95D7E55A5386}">
      <dgm:prSet/>
      <dgm:spPr/>
      <dgm:t>
        <a:bodyPr/>
        <a:lstStyle/>
        <a:p>
          <a:endParaRPr lang="zh-CN" altLang="en-US" sz="2000"/>
        </a:p>
      </dgm:t>
    </dgm:pt>
    <dgm:pt modelId="{BB3BF1CD-2BE2-439E-9E15-11AE56D6DC85}">
      <dgm:prSet phldrT="[文本]" custT="1"/>
      <dgm:spPr/>
      <dgm:t>
        <a:bodyPr/>
        <a:lstStyle/>
        <a:p>
          <a:r>
            <a:rPr lang="zh-CN" altLang="en-US" sz="2000" dirty="0"/>
            <a:t>物理层</a:t>
          </a:r>
        </a:p>
      </dgm:t>
    </dgm:pt>
    <dgm:pt modelId="{CB045B2C-9DB2-4535-BA66-5D0279727E19}" type="parTrans" cxnId="{428B913A-1513-405E-A73C-B4B382983D1B}">
      <dgm:prSet/>
      <dgm:spPr/>
      <dgm:t>
        <a:bodyPr/>
        <a:lstStyle/>
        <a:p>
          <a:endParaRPr lang="zh-CN" altLang="en-US" sz="2000"/>
        </a:p>
      </dgm:t>
    </dgm:pt>
    <dgm:pt modelId="{C639301E-EF47-4333-B532-F5B277C510FF}" type="sibTrans" cxnId="{428B913A-1513-405E-A73C-B4B382983D1B}">
      <dgm:prSet/>
      <dgm:spPr/>
      <dgm:t>
        <a:bodyPr/>
        <a:lstStyle/>
        <a:p>
          <a:endParaRPr lang="zh-CN" altLang="en-US" sz="2000"/>
        </a:p>
      </dgm:t>
    </dgm:pt>
    <dgm:pt modelId="{655B4B4F-B210-4420-910A-B3820F145BB6}" type="pres">
      <dgm:prSet presAssocID="{7C612F3A-AAA0-470C-9932-63CB9D32D43A}" presName="Name0" presStyleCnt="0">
        <dgm:presLayoutVars>
          <dgm:dir/>
          <dgm:animLvl val="lvl"/>
          <dgm:resizeHandles val="exact"/>
        </dgm:presLayoutVars>
      </dgm:prSet>
      <dgm:spPr/>
    </dgm:pt>
    <dgm:pt modelId="{FFF0CEA0-3B04-4D4C-8D97-6F94A50671E6}" type="pres">
      <dgm:prSet presAssocID="{BB3BF1CD-2BE2-439E-9E15-11AE56D6DC85}" presName="boxAndChildren" presStyleCnt="0"/>
      <dgm:spPr/>
    </dgm:pt>
    <dgm:pt modelId="{7B60F2EA-DBB0-4B17-B522-694C8C679E92}" type="pres">
      <dgm:prSet presAssocID="{BB3BF1CD-2BE2-439E-9E15-11AE56D6DC85}" presName="parentTextBox" presStyleLbl="node1" presStyleIdx="0" presStyleCnt="7"/>
      <dgm:spPr/>
    </dgm:pt>
    <dgm:pt modelId="{3A84A322-EB5F-4DD7-AC71-E42C8E36119E}" type="pres">
      <dgm:prSet presAssocID="{F2245A22-EB30-4229-9200-61CADE4E23BF}" presName="sp" presStyleCnt="0"/>
      <dgm:spPr/>
    </dgm:pt>
    <dgm:pt modelId="{9C701C1B-23E4-4ECF-8736-02528A7C7DCF}" type="pres">
      <dgm:prSet presAssocID="{F29430DB-9003-4E58-BD12-86CE8B6E6472}" presName="arrowAndChildren" presStyleCnt="0"/>
      <dgm:spPr/>
    </dgm:pt>
    <dgm:pt modelId="{ACC64A1C-C786-4096-BD39-BF0664808C7A}" type="pres">
      <dgm:prSet presAssocID="{F29430DB-9003-4E58-BD12-86CE8B6E6472}" presName="parentTextArrow" presStyleLbl="node1" presStyleIdx="1" presStyleCnt="7"/>
      <dgm:spPr/>
    </dgm:pt>
    <dgm:pt modelId="{ED797CA1-ACA5-484B-B80E-632D734DC978}" type="pres">
      <dgm:prSet presAssocID="{281831A0-D2C1-4A05-A2DE-7A0F0B02E3E5}" presName="sp" presStyleCnt="0"/>
      <dgm:spPr/>
    </dgm:pt>
    <dgm:pt modelId="{0C0AD8F2-37F6-48D9-994E-7AD0F3386894}" type="pres">
      <dgm:prSet presAssocID="{08BCF6B7-E6DE-45A5-A7D7-02925AAC4FCE}" presName="arrowAndChildren" presStyleCnt="0"/>
      <dgm:spPr/>
    </dgm:pt>
    <dgm:pt modelId="{1B07A7AC-DED4-4490-85DB-B7A160F242A3}" type="pres">
      <dgm:prSet presAssocID="{08BCF6B7-E6DE-45A5-A7D7-02925AAC4FCE}" presName="parentTextArrow" presStyleLbl="node1" presStyleIdx="2" presStyleCnt="7"/>
      <dgm:spPr/>
    </dgm:pt>
    <dgm:pt modelId="{D540334D-3FD1-49C4-845D-EB0B10B37214}" type="pres">
      <dgm:prSet presAssocID="{703BCA37-73DA-4B64-A630-274766436DEC}" presName="sp" presStyleCnt="0"/>
      <dgm:spPr/>
    </dgm:pt>
    <dgm:pt modelId="{31D6C97F-B3BA-4D18-9241-303008D71A55}" type="pres">
      <dgm:prSet presAssocID="{2A67391D-D5D8-4F01-9DB5-649B7E585B79}" presName="arrowAndChildren" presStyleCnt="0"/>
      <dgm:spPr/>
    </dgm:pt>
    <dgm:pt modelId="{15CF9BDA-E8F9-458A-99A5-28D3D43E647A}" type="pres">
      <dgm:prSet presAssocID="{2A67391D-D5D8-4F01-9DB5-649B7E585B79}" presName="parentTextArrow" presStyleLbl="node1" presStyleIdx="3" presStyleCnt="7"/>
      <dgm:spPr/>
    </dgm:pt>
    <dgm:pt modelId="{E308BA39-579A-43E3-AF4D-7DF5BDF02C90}" type="pres">
      <dgm:prSet presAssocID="{A8FA5D36-B6B7-49E1-B291-F9D80A612539}" presName="sp" presStyleCnt="0"/>
      <dgm:spPr/>
    </dgm:pt>
    <dgm:pt modelId="{FAEEE5BD-1A5F-4303-AFBD-BFB297BD0182}" type="pres">
      <dgm:prSet presAssocID="{047B9C18-5A3E-41B4-AC56-21663A31F635}" presName="arrowAndChildren" presStyleCnt="0"/>
      <dgm:spPr/>
    </dgm:pt>
    <dgm:pt modelId="{5E35F2B2-0609-4550-BF35-FB4C10FEA270}" type="pres">
      <dgm:prSet presAssocID="{047B9C18-5A3E-41B4-AC56-21663A31F635}" presName="parentTextArrow" presStyleLbl="node1" presStyleIdx="4" presStyleCnt="7"/>
      <dgm:spPr/>
    </dgm:pt>
    <dgm:pt modelId="{A9CDF1B3-B651-4D14-B5FF-7EB8DEE74A2F}" type="pres">
      <dgm:prSet presAssocID="{383AAF4B-B3EE-4F87-B956-D58827427282}" presName="sp" presStyleCnt="0"/>
      <dgm:spPr/>
    </dgm:pt>
    <dgm:pt modelId="{FAABAF3C-B804-48E3-AC72-82419ACCB395}" type="pres">
      <dgm:prSet presAssocID="{A02CD444-995B-43A9-9835-8CB34E0A677A}" presName="arrowAndChildren" presStyleCnt="0"/>
      <dgm:spPr/>
    </dgm:pt>
    <dgm:pt modelId="{56EABB78-9890-4258-9824-DE4D977A5E2A}" type="pres">
      <dgm:prSet presAssocID="{A02CD444-995B-43A9-9835-8CB34E0A677A}" presName="parentTextArrow" presStyleLbl="node1" presStyleIdx="5" presStyleCnt="7"/>
      <dgm:spPr/>
    </dgm:pt>
    <dgm:pt modelId="{60BAE9CE-E785-4099-96F9-2DE40401BE55}" type="pres">
      <dgm:prSet presAssocID="{236000F3-5716-46A0-9401-67903F00D84D}" presName="sp" presStyleCnt="0"/>
      <dgm:spPr/>
    </dgm:pt>
    <dgm:pt modelId="{E6E12867-A7F7-4D13-855D-7ED73B84990B}" type="pres">
      <dgm:prSet presAssocID="{71C7C388-2F3D-4C00-B3B3-A716F1949D61}" presName="arrowAndChildren" presStyleCnt="0"/>
      <dgm:spPr/>
    </dgm:pt>
    <dgm:pt modelId="{931C26BA-5CB5-412C-9FE1-C3F673628447}" type="pres">
      <dgm:prSet presAssocID="{71C7C388-2F3D-4C00-B3B3-A716F1949D61}" presName="parentTextArrow" presStyleLbl="node1" presStyleIdx="6" presStyleCnt="7"/>
      <dgm:spPr/>
    </dgm:pt>
  </dgm:ptLst>
  <dgm:cxnLst>
    <dgm:cxn modelId="{1A781D1F-B1E1-44DD-86E5-065EC2CB7001}" type="presOf" srcId="{A02CD444-995B-43A9-9835-8CB34E0A677A}" destId="{56EABB78-9890-4258-9824-DE4D977A5E2A}" srcOrd="0" destOrd="0" presId="urn:microsoft.com/office/officeart/2005/8/layout/process4"/>
    <dgm:cxn modelId="{428B913A-1513-405E-A73C-B4B382983D1B}" srcId="{7C612F3A-AAA0-470C-9932-63CB9D32D43A}" destId="{BB3BF1CD-2BE2-439E-9E15-11AE56D6DC85}" srcOrd="6" destOrd="0" parTransId="{CB045B2C-9DB2-4535-BA66-5D0279727E19}" sibTransId="{C639301E-EF47-4333-B532-F5B277C510FF}"/>
    <dgm:cxn modelId="{4EA2993A-5104-4FCC-BCA2-2616741B0586}" srcId="{7C612F3A-AAA0-470C-9932-63CB9D32D43A}" destId="{2A67391D-D5D8-4F01-9DB5-649B7E585B79}" srcOrd="3" destOrd="0" parTransId="{13B4F432-3FFD-4923-AAF2-3073D8D37F7F}" sibTransId="{703BCA37-73DA-4B64-A630-274766436DEC}"/>
    <dgm:cxn modelId="{2FFF4441-6F8F-47A3-AA4D-6827BEB9CCA4}" srcId="{7C612F3A-AAA0-470C-9932-63CB9D32D43A}" destId="{71C7C388-2F3D-4C00-B3B3-A716F1949D61}" srcOrd="0" destOrd="0" parTransId="{BBFA23E4-921B-48CE-9520-B1556412D038}" sibTransId="{236000F3-5716-46A0-9401-67903F00D84D}"/>
    <dgm:cxn modelId="{5C969A49-B69F-4D77-B38C-672340E5488F}" type="presOf" srcId="{71C7C388-2F3D-4C00-B3B3-A716F1949D61}" destId="{931C26BA-5CB5-412C-9FE1-C3F673628447}" srcOrd="0" destOrd="0" presId="urn:microsoft.com/office/officeart/2005/8/layout/process4"/>
    <dgm:cxn modelId="{07891170-CD52-4B9B-AD6D-1A81EEA15E61}" type="presOf" srcId="{F29430DB-9003-4E58-BD12-86CE8B6E6472}" destId="{ACC64A1C-C786-4096-BD39-BF0664808C7A}" srcOrd="0" destOrd="0" presId="urn:microsoft.com/office/officeart/2005/8/layout/process4"/>
    <dgm:cxn modelId="{DA0E9373-C142-4EA3-9256-95D7E55A5386}" srcId="{7C612F3A-AAA0-470C-9932-63CB9D32D43A}" destId="{F29430DB-9003-4E58-BD12-86CE8B6E6472}" srcOrd="5" destOrd="0" parTransId="{152BB647-FC1F-4B9E-83A4-E420DBF43A5E}" sibTransId="{F2245A22-EB30-4229-9200-61CADE4E23BF}"/>
    <dgm:cxn modelId="{251C748F-6C9C-4D2E-8769-F0AD6C20B685}" type="presOf" srcId="{047B9C18-5A3E-41B4-AC56-21663A31F635}" destId="{5E35F2B2-0609-4550-BF35-FB4C10FEA270}" srcOrd="0" destOrd="0" presId="urn:microsoft.com/office/officeart/2005/8/layout/process4"/>
    <dgm:cxn modelId="{D3B72AA3-2AAE-4997-8A35-95874C5BB117}" type="presOf" srcId="{BB3BF1CD-2BE2-439E-9E15-11AE56D6DC85}" destId="{7B60F2EA-DBB0-4B17-B522-694C8C679E92}" srcOrd="0" destOrd="0" presId="urn:microsoft.com/office/officeart/2005/8/layout/process4"/>
    <dgm:cxn modelId="{17A5B7B2-CA17-4D84-B30C-688794ED5D78}" srcId="{7C612F3A-AAA0-470C-9932-63CB9D32D43A}" destId="{08BCF6B7-E6DE-45A5-A7D7-02925AAC4FCE}" srcOrd="4" destOrd="0" parTransId="{E50EE020-86DC-4A5C-A6EE-3E243B9B54CD}" sibTransId="{281831A0-D2C1-4A05-A2DE-7A0F0B02E3E5}"/>
    <dgm:cxn modelId="{7D395BD4-606F-499C-B059-A804FEB48774}" type="presOf" srcId="{08BCF6B7-E6DE-45A5-A7D7-02925AAC4FCE}" destId="{1B07A7AC-DED4-4490-85DB-B7A160F242A3}" srcOrd="0" destOrd="0" presId="urn:microsoft.com/office/officeart/2005/8/layout/process4"/>
    <dgm:cxn modelId="{ABFB00EA-E967-4F0F-A39C-A4B1FEA714D5}" type="presOf" srcId="{7C612F3A-AAA0-470C-9932-63CB9D32D43A}" destId="{655B4B4F-B210-4420-910A-B3820F145BB6}" srcOrd="0" destOrd="0" presId="urn:microsoft.com/office/officeart/2005/8/layout/process4"/>
    <dgm:cxn modelId="{2FAD3CEC-9591-4A67-93DD-ECF9C2D530DA}" type="presOf" srcId="{2A67391D-D5D8-4F01-9DB5-649B7E585B79}" destId="{15CF9BDA-E8F9-458A-99A5-28D3D43E647A}" srcOrd="0" destOrd="0" presId="urn:microsoft.com/office/officeart/2005/8/layout/process4"/>
    <dgm:cxn modelId="{1956C4F4-046E-4E6C-B7A1-9B719392AF36}" srcId="{7C612F3A-AAA0-470C-9932-63CB9D32D43A}" destId="{A02CD444-995B-43A9-9835-8CB34E0A677A}" srcOrd="1" destOrd="0" parTransId="{DC55FA0D-96CB-40AC-9158-7EEE19A6843A}" sibTransId="{383AAF4B-B3EE-4F87-B956-D58827427282}"/>
    <dgm:cxn modelId="{A7E4A4FB-C094-4B1F-9F8C-AAFD5AB51A20}" srcId="{7C612F3A-AAA0-470C-9932-63CB9D32D43A}" destId="{047B9C18-5A3E-41B4-AC56-21663A31F635}" srcOrd="2" destOrd="0" parTransId="{2B6965D3-9B9B-4AD8-9EEB-E8CDE6CAEDD6}" sibTransId="{A8FA5D36-B6B7-49E1-B291-F9D80A612539}"/>
    <dgm:cxn modelId="{923EB5AB-E241-4FF1-A588-FB4A77E8DBC0}" type="presParOf" srcId="{655B4B4F-B210-4420-910A-B3820F145BB6}" destId="{FFF0CEA0-3B04-4D4C-8D97-6F94A50671E6}" srcOrd="0" destOrd="0" presId="urn:microsoft.com/office/officeart/2005/8/layout/process4"/>
    <dgm:cxn modelId="{7ADF86BE-B845-431E-9A9B-C757952EDB87}" type="presParOf" srcId="{FFF0CEA0-3B04-4D4C-8D97-6F94A50671E6}" destId="{7B60F2EA-DBB0-4B17-B522-694C8C679E92}" srcOrd="0" destOrd="0" presId="urn:microsoft.com/office/officeart/2005/8/layout/process4"/>
    <dgm:cxn modelId="{81C0D59F-A79E-43EF-A40C-E5663F81215D}" type="presParOf" srcId="{655B4B4F-B210-4420-910A-B3820F145BB6}" destId="{3A84A322-EB5F-4DD7-AC71-E42C8E36119E}" srcOrd="1" destOrd="0" presId="urn:microsoft.com/office/officeart/2005/8/layout/process4"/>
    <dgm:cxn modelId="{6BF4A9CD-E1F4-462E-99AC-6F7464CE274F}" type="presParOf" srcId="{655B4B4F-B210-4420-910A-B3820F145BB6}" destId="{9C701C1B-23E4-4ECF-8736-02528A7C7DCF}" srcOrd="2" destOrd="0" presId="urn:microsoft.com/office/officeart/2005/8/layout/process4"/>
    <dgm:cxn modelId="{B1094A3C-C187-4E30-9BCF-ED768F11F01B}" type="presParOf" srcId="{9C701C1B-23E4-4ECF-8736-02528A7C7DCF}" destId="{ACC64A1C-C786-4096-BD39-BF0664808C7A}" srcOrd="0" destOrd="0" presId="urn:microsoft.com/office/officeart/2005/8/layout/process4"/>
    <dgm:cxn modelId="{3FE28CA0-4F38-42E8-ADBB-56FC6BB36786}" type="presParOf" srcId="{655B4B4F-B210-4420-910A-B3820F145BB6}" destId="{ED797CA1-ACA5-484B-B80E-632D734DC978}" srcOrd="3" destOrd="0" presId="urn:microsoft.com/office/officeart/2005/8/layout/process4"/>
    <dgm:cxn modelId="{EE2D2C2D-2622-4FC8-877E-2AAF50392432}" type="presParOf" srcId="{655B4B4F-B210-4420-910A-B3820F145BB6}" destId="{0C0AD8F2-37F6-48D9-994E-7AD0F3386894}" srcOrd="4" destOrd="0" presId="urn:microsoft.com/office/officeart/2005/8/layout/process4"/>
    <dgm:cxn modelId="{8525A8C9-96F8-45E7-87BA-5B8BA2978D98}" type="presParOf" srcId="{0C0AD8F2-37F6-48D9-994E-7AD0F3386894}" destId="{1B07A7AC-DED4-4490-85DB-B7A160F242A3}" srcOrd="0" destOrd="0" presId="urn:microsoft.com/office/officeart/2005/8/layout/process4"/>
    <dgm:cxn modelId="{8BD57BFF-F66B-43EF-B915-E549356FF3E1}" type="presParOf" srcId="{655B4B4F-B210-4420-910A-B3820F145BB6}" destId="{D540334D-3FD1-49C4-845D-EB0B10B37214}" srcOrd="5" destOrd="0" presId="urn:microsoft.com/office/officeart/2005/8/layout/process4"/>
    <dgm:cxn modelId="{12E08DCF-D652-4E6E-A355-ACF1571DB3DF}" type="presParOf" srcId="{655B4B4F-B210-4420-910A-B3820F145BB6}" destId="{31D6C97F-B3BA-4D18-9241-303008D71A55}" srcOrd="6" destOrd="0" presId="urn:microsoft.com/office/officeart/2005/8/layout/process4"/>
    <dgm:cxn modelId="{8CAE097C-25A9-4675-9AF0-2491F1980734}" type="presParOf" srcId="{31D6C97F-B3BA-4D18-9241-303008D71A55}" destId="{15CF9BDA-E8F9-458A-99A5-28D3D43E647A}" srcOrd="0" destOrd="0" presId="urn:microsoft.com/office/officeart/2005/8/layout/process4"/>
    <dgm:cxn modelId="{0842D437-C53E-425D-9C2C-5AE1CB4E6C0C}" type="presParOf" srcId="{655B4B4F-B210-4420-910A-B3820F145BB6}" destId="{E308BA39-579A-43E3-AF4D-7DF5BDF02C90}" srcOrd="7" destOrd="0" presId="urn:microsoft.com/office/officeart/2005/8/layout/process4"/>
    <dgm:cxn modelId="{FB12E163-3F71-42EF-A8A9-361C799E90DD}" type="presParOf" srcId="{655B4B4F-B210-4420-910A-B3820F145BB6}" destId="{FAEEE5BD-1A5F-4303-AFBD-BFB297BD0182}" srcOrd="8" destOrd="0" presId="urn:microsoft.com/office/officeart/2005/8/layout/process4"/>
    <dgm:cxn modelId="{BCD51F72-36C4-4854-BA42-5085583B8E5A}" type="presParOf" srcId="{FAEEE5BD-1A5F-4303-AFBD-BFB297BD0182}" destId="{5E35F2B2-0609-4550-BF35-FB4C10FEA270}" srcOrd="0" destOrd="0" presId="urn:microsoft.com/office/officeart/2005/8/layout/process4"/>
    <dgm:cxn modelId="{45876D59-8F8A-4CE1-B5F6-0E0A8ECB9E7C}" type="presParOf" srcId="{655B4B4F-B210-4420-910A-B3820F145BB6}" destId="{A9CDF1B3-B651-4D14-B5FF-7EB8DEE74A2F}" srcOrd="9" destOrd="0" presId="urn:microsoft.com/office/officeart/2005/8/layout/process4"/>
    <dgm:cxn modelId="{5EE92929-9153-4CFA-8895-ECC5CA1CD576}" type="presParOf" srcId="{655B4B4F-B210-4420-910A-B3820F145BB6}" destId="{FAABAF3C-B804-48E3-AC72-82419ACCB395}" srcOrd="10" destOrd="0" presId="urn:microsoft.com/office/officeart/2005/8/layout/process4"/>
    <dgm:cxn modelId="{91B9DEBA-C792-4A1D-BC50-EEC5D848BFB4}" type="presParOf" srcId="{FAABAF3C-B804-48E3-AC72-82419ACCB395}" destId="{56EABB78-9890-4258-9824-DE4D977A5E2A}" srcOrd="0" destOrd="0" presId="urn:microsoft.com/office/officeart/2005/8/layout/process4"/>
    <dgm:cxn modelId="{44B6D9FD-EF26-4421-B22D-55B08F74B764}" type="presParOf" srcId="{655B4B4F-B210-4420-910A-B3820F145BB6}" destId="{60BAE9CE-E785-4099-96F9-2DE40401BE55}" srcOrd="11" destOrd="0" presId="urn:microsoft.com/office/officeart/2005/8/layout/process4"/>
    <dgm:cxn modelId="{6A0C9952-A1D1-423A-9BF0-1B527FD8F58D}" type="presParOf" srcId="{655B4B4F-B210-4420-910A-B3820F145BB6}" destId="{E6E12867-A7F7-4D13-855D-7ED73B84990B}" srcOrd="12" destOrd="0" presId="urn:microsoft.com/office/officeart/2005/8/layout/process4"/>
    <dgm:cxn modelId="{98C25AA6-DDDF-4E32-8723-586576C2639C}" type="presParOf" srcId="{E6E12867-A7F7-4D13-855D-7ED73B84990B}" destId="{931C26BA-5CB5-412C-9FE1-C3F673628447}" srcOrd="0" destOrd="0" presId="urn:microsoft.com/office/officeart/2005/8/layout/process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861388-8315-4029-8F09-035B3462E86E}">
      <dsp:nvSpPr>
        <dsp:cNvPr id="0" name=""/>
        <dsp:cNvSpPr/>
      </dsp:nvSpPr>
      <dsp:spPr>
        <a:xfrm>
          <a:off x="0" y="3600289"/>
          <a:ext cx="8229600" cy="787655"/>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zh-CN" sz="1900" b="1" kern="1200" dirty="0">
              <a:latin typeface="微软雅黑" panose="020B0503020204020204" pitchFamily="34" charset="-122"/>
              <a:ea typeface="微软雅黑" panose="020B0503020204020204" pitchFamily="34" charset="-122"/>
            </a:rPr>
            <a:t>第四阶段：</a:t>
          </a:r>
          <a:r>
            <a:rPr lang="zh-CN" altLang="en-US" sz="1900" b="1" kern="1200" dirty="0">
              <a:latin typeface="微软雅黑" panose="020B0503020204020204" pitchFamily="34" charset="-122"/>
              <a:ea typeface="微软雅黑" panose="020B0503020204020204" pitchFamily="34" charset="-122"/>
            </a:rPr>
            <a:t>以</a:t>
          </a:r>
          <a:r>
            <a:rPr lang="zh-CN" sz="1900" b="1" kern="1200" dirty="0">
              <a:latin typeface="微软雅黑" panose="020B0503020204020204" pitchFamily="34" charset="-122"/>
              <a:ea typeface="微软雅黑" panose="020B0503020204020204" pitchFamily="34" charset="-122"/>
            </a:rPr>
            <a:t>网络互连为核心的第四代计算机网络</a:t>
          </a:r>
          <a:r>
            <a:rPr lang="zh-CN" altLang="en-US" sz="1900" b="1" kern="1200" dirty="0">
              <a:latin typeface="微软雅黑" panose="020B0503020204020204" pitchFamily="34" charset="-122"/>
              <a:ea typeface="微软雅黑" panose="020B0503020204020204" pitchFamily="34" charset="-122"/>
            </a:rPr>
            <a:t>（</a:t>
          </a:r>
          <a:r>
            <a:rPr lang="en-US" altLang="zh-CN" sz="1900" b="1" kern="1200" dirty="0">
              <a:latin typeface="微软雅黑" panose="020B0503020204020204" pitchFamily="34" charset="-122"/>
              <a:ea typeface="微软雅黑" panose="020B0503020204020204" pitchFamily="34" charset="-122"/>
            </a:rPr>
            <a:t>Internet,199X</a:t>
          </a:r>
          <a:r>
            <a:rPr lang="zh-CN" altLang="en-US" sz="1900" b="1" kern="1200" dirty="0">
              <a:latin typeface="微软雅黑" panose="020B0503020204020204" pitchFamily="34" charset="-122"/>
              <a:ea typeface="微软雅黑" panose="020B0503020204020204" pitchFamily="34" charset="-122"/>
            </a:rPr>
            <a:t>）</a:t>
          </a:r>
          <a:endParaRPr lang="zh-CN" sz="1900" kern="1200" dirty="0">
            <a:latin typeface="微软雅黑" panose="020B0503020204020204" pitchFamily="34" charset="-122"/>
            <a:ea typeface="微软雅黑" panose="020B0503020204020204" pitchFamily="34" charset="-122"/>
          </a:endParaRPr>
        </a:p>
      </dsp:txBody>
      <dsp:txXfrm>
        <a:off x="0" y="3600289"/>
        <a:ext cx="8229600" cy="787655"/>
      </dsp:txXfrm>
    </dsp:sp>
    <dsp:sp modelId="{67A69FF2-03C6-4C6A-B023-BE9B5406887E}">
      <dsp:nvSpPr>
        <dsp:cNvPr id="0" name=""/>
        <dsp:cNvSpPr/>
      </dsp:nvSpPr>
      <dsp:spPr>
        <a:xfrm rot="10800000">
          <a:off x="0" y="2400690"/>
          <a:ext cx="8229600" cy="1211413"/>
        </a:xfrm>
        <a:prstGeom prst="upArrowCallou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l" defTabSz="844550">
            <a:lnSpc>
              <a:spcPct val="90000"/>
            </a:lnSpc>
            <a:spcBef>
              <a:spcPct val="0"/>
            </a:spcBef>
            <a:spcAft>
              <a:spcPct val="35000"/>
            </a:spcAft>
            <a:buNone/>
          </a:pPr>
          <a:r>
            <a:rPr lang="zh-CN" sz="1900" b="1" kern="1200" dirty="0">
              <a:latin typeface="微软雅黑" panose="020B0503020204020204" pitchFamily="34" charset="-122"/>
              <a:ea typeface="微软雅黑" panose="020B0503020204020204" pitchFamily="34" charset="-122"/>
            </a:rPr>
            <a:t>第三阶段：体系结构</a:t>
          </a:r>
          <a:r>
            <a:rPr lang="en-US" altLang="zh-CN" sz="1900" b="1" kern="1200" dirty="0">
              <a:latin typeface="微软雅黑" panose="020B0503020204020204" pitchFamily="34" charset="-122"/>
              <a:ea typeface="微软雅黑" panose="020B0503020204020204" pitchFamily="34" charset="-122"/>
            </a:rPr>
            <a:t>(197X)</a:t>
          </a:r>
          <a:r>
            <a:rPr lang="zh-CN" sz="1900" b="1" kern="1200" dirty="0">
              <a:latin typeface="微软雅黑" panose="020B0503020204020204" pitchFamily="34" charset="-122"/>
              <a:ea typeface="微软雅黑" panose="020B0503020204020204" pitchFamily="34" charset="-122"/>
            </a:rPr>
            <a:t>标准化</a:t>
          </a:r>
          <a:r>
            <a:rPr lang="en-US" altLang="zh-CN" sz="1900" b="1" kern="1200" dirty="0">
              <a:latin typeface="微软雅黑" panose="020B0503020204020204" pitchFamily="34" charset="-122"/>
              <a:ea typeface="微软雅黑" panose="020B0503020204020204" pitchFamily="34" charset="-122"/>
            </a:rPr>
            <a:t>(198X)</a:t>
          </a:r>
          <a:r>
            <a:rPr lang="zh-CN" sz="1900" b="1" kern="1200" dirty="0">
              <a:latin typeface="微软雅黑" panose="020B0503020204020204" pitchFamily="34" charset="-122"/>
              <a:ea typeface="微软雅黑" panose="020B0503020204020204" pitchFamily="34" charset="-122"/>
            </a:rPr>
            <a:t>的第三代计算机网络</a:t>
          </a:r>
          <a:r>
            <a:rPr lang="zh-CN" altLang="en-US" sz="1900" b="1" kern="1200" dirty="0">
              <a:latin typeface="微软雅黑" panose="020B0503020204020204" pitchFamily="34" charset="-122"/>
              <a:ea typeface="微软雅黑" panose="020B0503020204020204" pitchFamily="34" charset="-122"/>
            </a:rPr>
            <a:t>（</a:t>
          </a:r>
          <a:r>
            <a:rPr lang="en-US" altLang="zh-CN" sz="1900" b="1" kern="1200" dirty="0">
              <a:latin typeface="微软雅黑" panose="020B0503020204020204" pitchFamily="34" charset="-122"/>
              <a:ea typeface="微软雅黑" panose="020B0503020204020204" pitchFamily="34" charset="-122"/>
            </a:rPr>
            <a:t>OSI/RM,</a:t>
          </a:r>
          <a:r>
            <a:rPr lang="zh-CN" altLang="en-US" sz="1900" b="1" kern="1200" dirty="0">
              <a:latin typeface="微软雅黑" panose="020B0503020204020204" pitchFamily="34" charset="-122"/>
              <a:ea typeface="微软雅黑" panose="020B0503020204020204" pitchFamily="34" charset="-122"/>
            </a:rPr>
            <a:t>）</a:t>
          </a:r>
          <a:endParaRPr lang="zh-CN" altLang="en-US" sz="1900" kern="1200" dirty="0">
            <a:latin typeface="微软雅黑" panose="020B0503020204020204" pitchFamily="34" charset="-122"/>
            <a:ea typeface="微软雅黑" panose="020B0503020204020204" pitchFamily="34" charset="-122"/>
          </a:endParaRPr>
        </a:p>
      </dsp:txBody>
      <dsp:txXfrm rot="10800000">
        <a:off x="0" y="2400690"/>
        <a:ext cx="8229600" cy="787140"/>
      </dsp:txXfrm>
    </dsp:sp>
    <dsp:sp modelId="{B5D8A77C-8CE5-45B1-9C80-42F2D2123F35}">
      <dsp:nvSpPr>
        <dsp:cNvPr id="0" name=""/>
        <dsp:cNvSpPr/>
      </dsp:nvSpPr>
      <dsp:spPr>
        <a:xfrm rot="10800000">
          <a:off x="0" y="1201091"/>
          <a:ext cx="8229600" cy="1211413"/>
        </a:xfrm>
        <a:prstGeom prst="upArrowCallou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zh-CN" sz="1900" b="1" kern="1200" dirty="0">
              <a:latin typeface="微软雅黑" panose="020B0503020204020204" pitchFamily="34" charset="-122"/>
              <a:ea typeface="微软雅黑" panose="020B0503020204020204" pitchFamily="34" charset="-122"/>
            </a:rPr>
            <a:t>第二阶段：以分组交换网为中心的第二代计算机网络</a:t>
          </a:r>
          <a:r>
            <a:rPr lang="zh-CN" altLang="en-US" sz="1900" b="1" kern="1200" dirty="0">
              <a:latin typeface="微软雅黑" panose="020B0503020204020204" pitchFamily="34" charset="-122"/>
              <a:ea typeface="微软雅黑" panose="020B0503020204020204" pitchFamily="34" charset="-122"/>
            </a:rPr>
            <a:t>（</a:t>
          </a:r>
          <a:r>
            <a:rPr lang="en-US" altLang="zh-CN" sz="1900" b="1" kern="1200" dirty="0">
              <a:latin typeface="微软雅黑" panose="020B0503020204020204" pitchFamily="34" charset="-122"/>
              <a:ea typeface="微软雅黑" panose="020B0503020204020204" pitchFamily="34" charset="-122"/>
            </a:rPr>
            <a:t>ARPNET</a:t>
          </a:r>
          <a:r>
            <a:rPr lang="zh-CN" altLang="en-US" sz="1900" b="1" kern="1200" dirty="0">
              <a:latin typeface="微软雅黑" panose="020B0503020204020204" pitchFamily="34" charset="-122"/>
              <a:ea typeface="微软雅黑" panose="020B0503020204020204" pitchFamily="34" charset="-122"/>
            </a:rPr>
            <a:t>，</a:t>
          </a:r>
          <a:r>
            <a:rPr lang="en-US" altLang="zh-CN" sz="1900" b="1" kern="1200" dirty="0">
              <a:latin typeface="微软雅黑" panose="020B0503020204020204" pitchFamily="34" charset="-122"/>
              <a:ea typeface="微软雅黑" panose="020B0503020204020204" pitchFamily="34" charset="-122"/>
            </a:rPr>
            <a:t>1968</a:t>
          </a:r>
          <a:r>
            <a:rPr lang="zh-CN" altLang="en-US" sz="1900" b="1" kern="1200" dirty="0">
              <a:latin typeface="微软雅黑" panose="020B0503020204020204" pitchFamily="34" charset="-122"/>
              <a:ea typeface="微软雅黑" panose="020B0503020204020204" pitchFamily="34" charset="-122"/>
            </a:rPr>
            <a:t>）</a:t>
          </a:r>
          <a:endParaRPr lang="zh-CN" altLang="en-US" sz="1900" kern="1200" dirty="0">
            <a:latin typeface="微软雅黑" panose="020B0503020204020204" pitchFamily="34" charset="-122"/>
            <a:ea typeface="微软雅黑" panose="020B0503020204020204" pitchFamily="34" charset="-122"/>
          </a:endParaRPr>
        </a:p>
      </dsp:txBody>
      <dsp:txXfrm rot="10800000">
        <a:off x="0" y="1201091"/>
        <a:ext cx="8229600" cy="787140"/>
      </dsp:txXfrm>
    </dsp:sp>
    <dsp:sp modelId="{79804ED9-7348-4A70-A613-4370E13F9EA9}">
      <dsp:nvSpPr>
        <dsp:cNvPr id="0" name=""/>
        <dsp:cNvSpPr/>
      </dsp:nvSpPr>
      <dsp:spPr>
        <a:xfrm rot="10800000">
          <a:off x="0" y="1492"/>
          <a:ext cx="8229600" cy="1211413"/>
        </a:xfrm>
        <a:prstGeom prst="upArrowCallou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l" defTabSz="844550">
            <a:lnSpc>
              <a:spcPct val="90000"/>
            </a:lnSpc>
            <a:spcBef>
              <a:spcPct val="0"/>
            </a:spcBef>
            <a:spcAft>
              <a:spcPct val="35000"/>
            </a:spcAft>
            <a:buNone/>
          </a:pPr>
          <a:r>
            <a:rPr lang="zh-CN" sz="1900" b="1" kern="1200" dirty="0">
              <a:latin typeface="微软雅黑" panose="020B0503020204020204" pitchFamily="34" charset="-122"/>
              <a:ea typeface="微软雅黑" panose="020B0503020204020204" pitchFamily="34" charset="-122"/>
            </a:rPr>
            <a:t>第一阶段：面向终端的第一代计算机网络</a:t>
          </a:r>
          <a:r>
            <a:rPr lang="en-US" altLang="zh-CN" sz="1900" b="1" kern="1200" dirty="0">
              <a:latin typeface="微软雅黑" panose="020B0503020204020204" pitchFamily="34" charset="-122"/>
              <a:ea typeface="微软雅黑" panose="020B0503020204020204" pitchFamily="34" charset="-122"/>
            </a:rPr>
            <a:t> 195X</a:t>
          </a:r>
          <a:endParaRPr lang="zh-CN" altLang="en-US" sz="1900" kern="1200" dirty="0">
            <a:latin typeface="微软雅黑" panose="020B0503020204020204" pitchFamily="34" charset="-122"/>
            <a:ea typeface="微软雅黑" panose="020B0503020204020204" pitchFamily="34" charset="-122"/>
          </a:endParaRPr>
        </a:p>
      </dsp:txBody>
      <dsp:txXfrm rot="10800000">
        <a:off x="0" y="1492"/>
        <a:ext cx="8229600" cy="7871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F85554-DA89-4687-92EC-7B23EC79DE40}">
      <dsp:nvSpPr>
        <dsp:cNvPr id="0" name=""/>
        <dsp:cNvSpPr/>
      </dsp:nvSpPr>
      <dsp:spPr>
        <a:xfrm>
          <a:off x="3139548" y="318"/>
          <a:ext cx="4709323" cy="1241513"/>
        </a:xfrm>
        <a:prstGeom prst="rightArrow">
          <a:avLst>
            <a:gd name="adj1" fmla="val 75000"/>
            <a:gd name="adj2" fmla="val 50000"/>
          </a:avLst>
        </a:prstGeom>
        <a:solidFill>
          <a:schemeClr val="accent1">
            <a:alpha val="90000"/>
            <a:tint val="40000"/>
            <a:hueOff val="0"/>
            <a:satOff val="0"/>
            <a:lumOff val="0"/>
            <a:alphaOff val="0"/>
          </a:schemeClr>
        </a:solidFill>
        <a:ln w="2642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t" anchorCtr="0">
          <a:noAutofit/>
        </a:bodyPr>
        <a:lstStyle/>
        <a:p>
          <a:pPr marL="228600" lvl="1" indent="-228600" algn="l" defTabSz="1066800">
            <a:lnSpc>
              <a:spcPct val="90000"/>
            </a:lnSpc>
            <a:spcBef>
              <a:spcPct val="0"/>
            </a:spcBef>
            <a:spcAft>
              <a:spcPct val="15000"/>
            </a:spcAft>
            <a:buChar char="•"/>
          </a:pPr>
          <a:r>
            <a:rPr lang="zh-CN" altLang="en-US" sz="2400" kern="1200" dirty="0">
              <a:latin typeface="微软雅黑" panose="020B0503020204020204" pitchFamily="34" charset="-122"/>
              <a:ea typeface="微软雅黑" panose="020B0503020204020204" pitchFamily="34" charset="-122"/>
            </a:rPr>
            <a:t>资源子网（计算机系统）</a:t>
          </a:r>
        </a:p>
        <a:p>
          <a:pPr marL="228600" lvl="1" indent="-228600" algn="l" defTabSz="1066800">
            <a:lnSpc>
              <a:spcPct val="90000"/>
            </a:lnSpc>
            <a:spcBef>
              <a:spcPct val="0"/>
            </a:spcBef>
            <a:spcAft>
              <a:spcPct val="15000"/>
            </a:spcAft>
            <a:buChar char="•"/>
          </a:pPr>
          <a:r>
            <a:rPr lang="zh-CN" altLang="en-US" sz="2400" kern="1200" dirty="0">
              <a:latin typeface="微软雅黑" panose="020B0503020204020204" pitchFamily="34" charset="-122"/>
              <a:ea typeface="微软雅黑" panose="020B0503020204020204" pitchFamily="34" charset="-122"/>
            </a:rPr>
            <a:t>通信子网（数据通信系统）</a:t>
          </a:r>
        </a:p>
      </dsp:txBody>
      <dsp:txXfrm>
        <a:off x="3139548" y="155507"/>
        <a:ext cx="4243756" cy="931135"/>
      </dsp:txXfrm>
    </dsp:sp>
    <dsp:sp modelId="{BC9D74C4-A4CD-4F70-8566-98C7354970DF}">
      <dsp:nvSpPr>
        <dsp:cNvPr id="0" name=""/>
        <dsp:cNvSpPr/>
      </dsp:nvSpPr>
      <dsp:spPr>
        <a:xfrm>
          <a:off x="0" y="318"/>
          <a:ext cx="3139548" cy="1241513"/>
        </a:xfrm>
        <a:prstGeom prst="round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marL="0" lvl="0" indent="0" algn="ctr" defTabSz="1955800">
            <a:lnSpc>
              <a:spcPct val="90000"/>
            </a:lnSpc>
            <a:spcBef>
              <a:spcPct val="0"/>
            </a:spcBef>
            <a:spcAft>
              <a:spcPct val="35000"/>
            </a:spcAft>
            <a:buNone/>
          </a:pPr>
          <a:r>
            <a:rPr lang="zh-CN" altLang="en-US" sz="4400" kern="1200" dirty="0">
              <a:latin typeface="微软雅黑" panose="020B0503020204020204" pitchFamily="34" charset="-122"/>
              <a:ea typeface="微软雅黑" panose="020B0503020204020204" pitchFamily="34" charset="-122"/>
            </a:rPr>
            <a:t>硬件</a:t>
          </a:r>
        </a:p>
      </dsp:txBody>
      <dsp:txXfrm>
        <a:off x="60606" y="60924"/>
        <a:ext cx="3018336" cy="1120301"/>
      </dsp:txXfrm>
    </dsp:sp>
    <dsp:sp modelId="{D52DF9D8-DFD3-418D-8727-37ADC7B15873}">
      <dsp:nvSpPr>
        <dsp:cNvPr id="0" name=""/>
        <dsp:cNvSpPr/>
      </dsp:nvSpPr>
      <dsp:spPr>
        <a:xfrm>
          <a:off x="3139548" y="1365983"/>
          <a:ext cx="4709323" cy="1241513"/>
        </a:xfrm>
        <a:prstGeom prst="rightArrow">
          <a:avLst>
            <a:gd name="adj1" fmla="val 75000"/>
            <a:gd name="adj2" fmla="val 50000"/>
          </a:avLst>
        </a:prstGeom>
        <a:solidFill>
          <a:schemeClr val="accent1">
            <a:alpha val="90000"/>
            <a:tint val="40000"/>
            <a:hueOff val="0"/>
            <a:satOff val="0"/>
            <a:lumOff val="0"/>
            <a:alphaOff val="0"/>
          </a:schemeClr>
        </a:solidFill>
        <a:ln w="2642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t" anchorCtr="0">
          <a:noAutofit/>
        </a:bodyPr>
        <a:lstStyle/>
        <a:p>
          <a:pPr marL="228600" lvl="1" indent="-228600" algn="l" defTabSz="1066800">
            <a:lnSpc>
              <a:spcPct val="90000"/>
            </a:lnSpc>
            <a:spcBef>
              <a:spcPct val="0"/>
            </a:spcBef>
            <a:spcAft>
              <a:spcPct val="15000"/>
            </a:spcAft>
            <a:buChar char="•"/>
          </a:pPr>
          <a:r>
            <a:rPr lang="zh-CN" altLang="en-US" sz="2400" kern="1200" dirty="0">
              <a:latin typeface="微软雅黑" panose="020B0503020204020204" pitchFamily="34" charset="-122"/>
              <a:ea typeface="微软雅黑" panose="020B0503020204020204" pitchFamily="34" charset="-122"/>
            </a:rPr>
            <a:t>网络操作系统</a:t>
          </a:r>
        </a:p>
        <a:p>
          <a:pPr marL="228600" lvl="1" indent="-228600" algn="l" defTabSz="1066800">
            <a:lnSpc>
              <a:spcPct val="90000"/>
            </a:lnSpc>
            <a:spcBef>
              <a:spcPct val="0"/>
            </a:spcBef>
            <a:spcAft>
              <a:spcPct val="15000"/>
            </a:spcAft>
            <a:buChar char="•"/>
          </a:pPr>
          <a:r>
            <a:rPr lang="zh-CN" altLang="en-US" sz="2400" kern="1200" dirty="0">
              <a:latin typeface="微软雅黑" panose="020B0503020204020204" pitchFamily="34" charset="-122"/>
              <a:ea typeface="微软雅黑" panose="020B0503020204020204" pitchFamily="34" charset="-122"/>
            </a:rPr>
            <a:t>计算机网络的通信协议</a:t>
          </a:r>
        </a:p>
      </dsp:txBody>
      <dsp:txXfrm>
        <a:off x="3139548" y="1521172"/>
        <a:ext cx="4243756" cy="931135"/>
      </dsp:txXfrm>
    </dsp:sp>
    <dsp:sp modelId="{34EE42F7-8599-4701-A842-E5DDBA76E4E0}">
      <dsp:nvSpPr>
        <dsp:cNvPr id="0" name=""/>
        <dsp:cNvSpPr/>
      </dsp:nvSpPr>
      <dsp:spPr>
        <a:xfrm>
          <a:off x="0" y="1365983"/>
          <a:ext cx="3139548" cy="1241513"/>
        </a:xfrm>
        <a:prstGeom prst="round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marL="0" lvl="0" indent="0" algn="ctr" defTabSz="1955800">
            <a:lnSpc>
              <a:spcPct val="90000"/>
            </a:lnSpc>
            <a:spcBef>
              <a:spcPct val="0"/>
            </a:spcBef>
            <a:spcAft>
              <a:spcPct val="35000"/>
            </a:spcAft>
            <a:buNone/>
          </a:pPr>
          <a:r>
            <a:rPr lang="zh-CN" altLang="en-US" sz="4400" kern="1200" dirty="0">
              <a:latin typeface="微软雅黑" panose="020B0503020204020204" pitchFamily="34" charset="-122"/>
              <a:ea typeface="微软雅黑" panose="020B0503020204020204" pitchFamily="34" charset="-122"/>
            </a:rPr>
            <a:t>软件</a:t>
          </a:r>
        </a:p>
      </dsp:txBody>
      <dsp:txXfrm>
        <a:off x="60606" y="1426589"/>
        <a:ext cx="3018336" cy="11203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19721-D555-451D-97C1-BAE65243E087}">
      <dsp:nvSpPr>
        <dsp:cNvPr id="0" name=""/>
        <dsp:cNvSpPr/>
      </dsp:nvSpPr>
      <dsp:spPr>
        <a:xfrm>
          <a:off x="0" y="0"/>
          <a:ext cx="8229600" cy="1316831"/>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endParaRPr lang="zh-CN" altLang="en-US" sz="4700" kern="1200" dirty="0">
            <a:latin typeface="微软雅黑" panose="020B0503020204020204" pitchFamily="34" charset="-122"/>
            <a:ea typeface="微软雅黑" panose="020B0503020204020204" pitchFamily="34" charset="-122"/>
          </a:endParaRPr>
        </a:p>
      </dsp:txBody>
      <dsp:txXfrm>
        <a:off x="0" y="0"/>
        <a:ext cx="8229600" cy="1316831"/>
      </dsp:txXfrm>
    </dsp:sp>
    <dsp:sp modelId="{252013CF-4981-4A13-B80C-2A099C8DF5AD}">
      <dsp:nvSpPr>
        <dsp:cNvPr id="0" name=""/>
        <dsp:cNvSpPr/>
      </dsp:nvSpPr>
      <dsp:spPr>
        <a:xfrm>
          <a:off x="1004" y="1316831"/>
          <a:ext cx="1645518" cy="2765345"/>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zh-CN" altLang="en-US" sz="2600" b="1" kern="1200" dirty="0">
              <a:latin typeface="微软雅黑" panose="020B0503020204020204" pitchFamily="34" charset="-122"/>
              <a:ea typeface="微软雅黑" panose="020B0503020204020204" pitchFamily="34" charset="-122"/>
            </a:rPr>
            <a:t>资源共享</a:t>
          </a:r>
          <a:endParaRPr lang="zh-CN" altLang="en-US" sz="2600" kern="1200" dirty="0">
            <a:latin typeface="微软雅黑" panose="020B0503020204020204" pitchFamily="34" charset="-122"/>
            <a:ea typeface="微软雅黑" panose="020B0503020204020204" pitchFamily="34" charset="-122"/>
          </a:endParaRPr>
        </a:p>
      </dsp:txBody>
      <dsp:txXfrm>
        <a:off x="1004" y="1316831"/>
        <a:ext cx="1645518" cy="2765345"/>
      </dsp:txXfrm>
    </dsp:sp>
    <dsp:sp modelId="{60349472-D735-4ABE-8BE9-C5F66749ECB7}">
      <dsp:nvSpPr>
        <dsp:cNvPr id="0" name=""/>
        <dsp:cNvSpPr/>
      </dsp:nvSpPr>
      <dsp:spPr>
        <a:xfrm>
          <a:off x="1646522" y="1316831"/>
          <a:ext cx="1645518" cy="2765345"/>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zh-CN" altLang="en-US" sz="2600" b="1" kern="1200" dirty="0">
              <a:latin typeface="微软雅黑" panose="020B0503020204020204" pitchFamily="34" charset="-122"/>
              <a:ea typeface="微软雅黑" panose="020B0503020204020204" pitchFamily="34" charset="-122"/>
            </a:rPr>
            <a:t>均衡负载及分布处理</a:t>
          </a:r>
          <a:endParaRPr lang="zh-CN" altLang="en-US" sz="2600" kern="1200" dirty="0">
            <a:latin typeface="微软雅黑" panose="020B0503020204020204" pitchFamily="34" charset="-122"/>
            <a:ea typeface="微软雅黑" panose="020B0503020204020204" pitchFamily="34" charset="-122"/>
          </a:endParaRPr>
        </a:p>
      </dsp:txBody>
      <dsp:txXfrm>
        <a:off x="1646522" y="1316831"/>
        <a:ext cx="1645518" cy="2765345"/>
      </dsp:txXfrm>
    </dsp:sp>
    <dsp:sp modelId="{C094FDC9-4BA1-4588-8FF5-AD3979B90F2A}">
      <dsp:nvSpPr>
        <dsp:cNvPr id="0" name=""/>
        <dsp:cNvSpPr/>
      </dsp:nvSpPr>
      <dsp:spPr>
        <a:xfrm>
          <a:off x="3292040" y="1316831"/>
          <a:ext cx="1645518" cy="2765345"/>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zh-CN" altLang="en-US" sz="2600" b="1" kern="1200" dirty="0">
              <a:latin typeface="微软雅黑" panose="020B0503020204020204" pitchFamily="34" charset="-122"/>
              <a:ea typeface="微软雅黑" panose="020B0503020204020204" pitchFamily="34" charset="-122"/>
            </a:rPr>
            <a:t>信息快速传递和集中处理</a:t>
          </a:r>
          <a:endParaRPr lang="zh-CN" altLang="en-US" sz="2600" kern="1200" dirty="0">
            <a:latin typeface="微软雅黑" panose="020B0503020204020204" pitchFamily="34" charset="-122"/>
            <a:ea typeface="微软雅黑" panose="020B0503020204020204" pitchFamily="34" charset="-122"/>
          </a:endParaRPr>
        </a:p>
      </dsp:txBody>
      <dsp:txXfrm>
        <a:off x="3292040" y="1316831"/>
        <a:ext cx="1645518" cy="2765345"/>
      </dsp:txXfrm>
    </dsp:sp>
    <dsp:sp modelId="{FBD4EC91-88A3-41B7-B0C7-6CEF1813822E}">
      <dsp:nvSpPr>
        <dsp:cNvPr id="0" name=""/>
        <dsp:cNvSpPr/>
      </dsp:nvSpPr>
      <dsp:spPr>
        <a:xfrm>
          <a:off x="4937559" y="1316831"/>
          <a:ext cx="1645518" cy="2765345"/>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pPr>
          <a:r>
            <a:rPr lang="zh-CN" altLang="en-US" sz="2600" b="1" kern="1200" dirty="0">
              <a:latin typeface="微软雅黑" panose="020B0503020204020204" pitchFamily="34" charset="-122"/>
              <a:ea typeface="微软雅黑" panose="020B0503020204020204" pitchFamily="34" charset="-122"/>
            </a:rPr>
            <a:t>综合信息服务</a:t>
          </a:r>
          <a:endParaRPr lang="zh-CN" altLang="en-US" sz="2600" kern="1200" dirty="0">
            <a:latin typeface="微软雅黑" panose="020B0503020204020204" pitchFamily="34" charset="-122"/>
            <a:ea typeface="微软雅黑" panose="020B0503020204020204" pitchFamily="34" charset="-122"/>
          </a:endParaRPr>
        </a:p>
        <a:p>
          <a:pPr lvl="0" algn="ctr" defTabSz="1377950">
            <a:lnSpc>
              <a:spcPct val="90000"/>
            </a:lnSpc>
            <a:spcBef>
              <a:spcPct val="0"/>
            </a:spcBef>
            <a:spcAft>
              <a:spcPct val="35000"/>
            </a:spcAft>
            <a:buNone/>
          </a:pPr>
          <a:endParaRPr lang="zh-CN" altLang="en-US" sz="2600" kern="1200" dirty="0">
            <a:latin typeface="微软雅黑" panose="020B0503020204020204" pitchFamily="34" charset="-122"/>
            <a:ea typeface="微软雅黑" panose="020B0503020204020204" pitchFamily="34" charset="-122"/>
          </a:endParaRPr>
        </a:p>
      </dsp:txBody>
      <dsp:txXfrm>
        <a:off x="4937559" y="1316831"/>
        <a:ext cx="1645518" cy="2765345"/>
      </dsp:txXfrm>
    </dsp:sp>
    <dsp:sp modelId="{21A171C6-588D-4A22-8F43-CD05D3FC073D}">
      <dsp:nvSpPr>
        <dsp:cNvPr id="0" name=""/>
        <dsp:cNvSpPr/>
      </dsp:nvSpPr>
      <dsp:spPr>
        <a:xfrm>
          <a:off x="6583077" y="1316831"/>
          <a:ext cx="1645518" cy="2765345"/>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zh-CN" altLang="en-US" sz="2600" b="1" kern="1200" dirty="0">
              <a:latin typeface="微软雅黑" panose="020B0503020204020204" pitchFamily="34" charset="-122"/>
              <a:ea typeface="微软雅黑" panose="020B0503020204020204" pitchFamily="34" charset="-122"/>
            </a:rPr>
            <a:t>提高系统的性能价格比，维护方便，扩展灵活</a:t>
          </a:r>
          <a:endParaRPr lang="zh-CN" altLang="en-US" sz="2600" kern="1200" dirty="0">
            <a:latin typeface="微软雅黑" panose="020B0503020204020204" pitchFamily="34" charset="-122"/>
            <a:ea typeface="微软雅黑" panose="020B0503020204020204" pitchFamily="34" charset="-122"/>
          </a:endParaRPr>
        </a:p>
      </dsp:txBody>
      <dsp:txXfrm>
        <a:off x="6583077" y="1316831"/>
        <a:ext cx="1645518" cy="2765345"/>
      </dsp:txXfrm>
    </dsp:sp>
    <dsp:sp modelId="{26D4E772-6727-49A6-82C5-95AD34567DDC}">
      <dsp:nvSpPr>
        <dsp:cNvPr id="0" name=""/>
        <dsp:cNvSpPr/>
      </dsp:nvSpPr>
      <dsp:spPr>
        <a:xfrm>
          <a:off x="0" y="4082176"/>
          <a:ext cx="8229600" cy="307260"/>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78A3B3-DAE6-49BE-AD5B-E6071980D9B5}">
      <dsp:nvSpPr>
        <dsp:cNvPr id="0" name=""/>
        <dsp:cNvSpPr/>
      </dsp:nvSpPr>
      <dsp:spPr>
        <a:xfrm rot="10800000">
          <a:off x="1577175" y="1547"/>
          <a:ext cx="4815548" cy="1456948"/>
        </a:xfrm>
        <a:prstGeom prst="homePlate">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2474" tIns="110490" rIns="206248" bIns="110490"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latin typeface="微软雅黑" panose="020B0503020204020204" pitchFamily="34" charset="-122"/>
              <a:ea typeface="微软雅黑" panose="020B0503020204020204" pitchFamily="34" charset="-122"/>
            </a:rPr>
            <a:t>红灯亮时表示正在发送或接收数据</a:t>
          </a:r>
        </a:p>
      </dsp:txBody>
      <dsp:txXfrm rot="10800000">
        <a:off x="1941412" y="1547"/>
        <a:ext cx="4451311" cy="1456948"/>
      </dsp:txXfrm>
    </dsp:sp>
    <dsp:sp modelId="{41CE16C6-2299-4F06-9765-D719FBD6D109}">
      <dsp:nvSpPr>
        <dsp:cNvPr id="0" name=""/>
        <dsp:cNvSpPr/>
      </dsp:nvSpPr>
      <dsp:spPr>
        <a:xfrm>
          <a:off x="848701" y="1547"/>
          <a:ext cx="1456948" cy="1456948"/>
        </a:xfrm>
        <a:prstGeom prst="ellipse">
          <a:avLst/>
        </a:prstGeom>
        <a:blipFill rotWithShape="0">
          <a:blip xmlns:r="http://schemas.openxmlformats.org/officeDocument/2006/relationships" r:embed="rId1"/>
          <a:stretch>
            <a:fillRect/>
          </a:stretch>
        </a:blip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45A7BE6-1284-4E11-A1F2-A16B9AAFD6EE}">
      <dsp:nvSpPr>
        <dsp:cNvPr id="0" name=""/>
        <dsp:cNvSpPr/>
      </dsp:nvSpPr>
      <dsp:spPr>
        <a:xfrm rot="10800000">
          <a:off x="1142536" y="1894614"/>
          <a:ext cx="5400011" cy="1456948"/>
        </a:xfrm>
        <a:prstGeom prst="homePlate">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2474" tIns="110490" rIns="206248" bIns="110490"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latin typeface="微软雅黑" panose="020B0503020204020204" pitchFamily="34" charset="-122"/>
              <a:ea typeface="微软雅黑" panose="020B0503020204020204" pitchFamily="34" charset="-122"/>
            </a:rPr>
            <a:t>绿灯亮则表示网络连接正常，否则就不正常</a:t>
          </a:r>
        </a:p>
      </dsp:txBody>
      <dsp:txXfrm rot="10800000">
        <a:off x="1506773" y="1894614"/>
        <a:ext cx="5035774" cy="1456948"/>
      </dsp:txXfrm>
    </dsp:sp>
    <dsp:sp modelId="{31D23F43-CAD7-4F56-924F-6A6A727DCC79}">
      <dsp:nvSpPr>
        <dsp:cNvPr id="0" name=""/>
        <dsp:cNvSpPr/>
      </dsp:nvSpPr>
      <dsp:spPr>
        <a:xfrm>
          <a:off x="702586" y="1893404"/>
          <a:ext cx="1456948" cy="1456948"/>
        </a:xfrm>
        <a:prstGeom prst="ellipse">
          <a:avLst/>
        </a:prstGeom>
        <a:blipFill rotWithShape="0">
          <a:blip xmlns:r="http://schemas.openxmlformats.org/officeDocument/2006/relationships" r:embed="rId2"/>
          <a:stretch>
            <a:fillRect/>
          </a:stretch>
        </a:blip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393D1-F6FA-49B9-B2E7-7A3BF97AAFF1}">
      <dsp:nvSpPr>
        <dsp:cNvPr id="0" name=""/>
        <dsp:cNvSpPr/>
      </dsp:nvSpPr>
      <dsp:spPr>
        <a:xfrm rot="16200000">
          <a:off x="2826954" y="1135451"/>
          <a:ext cx="4389437" cy="2118534"/>
        </a:xfrm>
        <a:prstGeom prst="flowChartManualOperation">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t" anchorCtr="0">
          <a:noAutofit/>
        </a:bodyPr>
        <a:lstStyle/>
        <a:p>
          <a:pPr marL="0" lvl="0" indent="0" algn="l" defTabSz="800100">
            <a:lnSpc>
              <a:spcPct val="90000"/>
            </a:lnSpc>
            <a:spcBef>
              <a:spcPct val="0"/>
            </a:spcBef>
            <a:spcAft>
              <a:spcPct val="35000"/>
            </a:spcAft>
            <a:buNone/>
          </a:pPr>
          <a:r>
            <a:rPr lang="zh-CN" altLang="en-US" sz="1800" kern="1200" dirty="0"/>
            <a:t>按照网络的规模及覆盖范围来分</a:t>
          </a:r>
        </a:p>
        <a:p>
          <a:pPr marL="171450" lvl="1" indent="-171450" algn="l" defTabSz="800100">
            <a:lnSpc>
              <a:spcPct val="90000"/>
            </a:lnSpc>
            <a:spcBef>
              <a:spcPct val="0"/>
            </a:spcBef>
            <a:spcAft>
              <a:spcPct val="15000"/>
            </a:spcAft>
            <a:buChar char="•"/>
          </a:pPr>
          <a:r>
            <a:rPr lang="zh-CN" altLang="en-US" sz="1800" kern="1200" dirty="0">
              <a:solidFill>
                <a:srgbClr val="EAEAEA"/>
              </a:solidFill>
            </a:rPr>
            <a:t>个人区域为</a:t>
          </a:r>
          <a:r>
            <a:rPr lang="en-US" altLang="zh-CN" sz="1800" kern="1200" dirty="0">
              <a:solidFill>
                <a:srgbClr val="EAEAEA"/>
              </a:solidFill>
            </a:rPr>
            <a:t>PAN</a:t>
          </a:r>
          <a:endParaRPr lang="zh-CN" altLang="en-US" sz="1800" kern="1200" dirty="0">
            <a:solidFill>
              <a:srgbClr val="EAEAEA"/>
            </a:solidFill>
          </a:endParaRPr>
        </a:p>
        <a:p>
          <a:pPr marL="171450" lvl="1" indent="-171450" algn="l" defTabSz="800100">
            <a:lnSpc>
              <a:spcPct val="90000"/>
            </a:lnSpc>
            <a:spcBef>
              <a:spcPct val="0"/>
            </a:spcBef>
            <a:spcAft>
              <a:spcPct val="15000"/>
            </a:spcAft>
            <a:buChar char="•"/>
          </a:pPr>
          <a:r>
            <a:rPr lang="zh-CN" sz="1800" kern="1200" dirty="0">
              <a:solidFill>
                <a:srgbClr val="FF9900"/>
              </a:solidFill>
            </a:rPr>
            <a:t>局域网</a:t>
          </a:r>
          <a:r>
            <a:rPr lang="en-US" sz="1800" kern="1200" dirty="0">
              <a:solidFill>
                <a:srgbClr val="FF9900"/>
              </a:solidFill>
            </a:rPr>
            <a:t>LAN</a:t>
          </a:r>
          <a:r>
            <a:rPr lang="zh-CN" altLang="en-US" sz="1800" kern="1200" dirty="0">
              <a:solidFill>
                <a:srgbClr val="EAEAEA"/>
              </a:solidFill>
            </a:rPr>
            <a:t>（</a:t>
          </a:r>
          <a:r>
            <a:rPr lang="en-US" altLang="zh-CN" sz="1800" kern="1200" dirty="0">
              <a:solidFill>
                <a:srgbClr val="EAEAEA"/>
              </a:solidFill>
            </a:rPr>
            <a:t>km</a:t>
          </a:r>
          <a:r>
            <a:rPr lang="zh-CN" altLang="en-US" sz="1800" kern="1200" dirty="0">
              <a:solidFill>
                <a:srgbClr val="EAEAEA"/>
              </a:solidFill>
            </a:rPr>
            <a:t>）</a:t>
          </a:r>
        </a:p>
        <a:p>
          <a:pPr marL="171450" lvl="1" indent="-171450" algn="l" defTabSz="800100">
            <a:lnSpc>
              <a:spcPct val="90000"/>
            </a:lnSpc>
            <a:spcBef>
              <a:spcPct val="0"/>
            </a:spcBef>
            <a:spcAft>
              <a:spcPct val="15000"/>
            </a:spcAft>
            <a:buChar char="•"/>
          </a:pPr>
          <a:r>
            <a:rPr lang="zh-CN" sz="1800" kern="1200" dirty="0">
              <a:solidFill>
                <a:srgbClr val="FF9900"/>
              </a:solidFill>
            </a:rPr>
            <a:t>城域网</a:t>
          </a:r>
          <a:r>
            <a:rPr lang="en-US" sz="1800" kern="1200" dirty="0">
              <a:solidFill>
                <a:srgbClr val="FF9900"/>
              </a:solidFill>
            </a:rPr>
            <a:t>MAN</a:t>
          </a:r>
          <a:r>
            <a:rPr lang="zh-CN" altLang="en-US" sz="1800" kern="1200" dirty="0">
              <a:solidFill>
                <a:srgbClr val="EAEAEA"/>
              </a:solidFill>
            </a:rPr>
            <a:t>（</a:t>
          </a:r>
          <a:r>
            <a:rPr lang="en-US" altLang="zh-CN" sz="1800" kern="1200" dirty="0">
              <a:solidFill>
                <a:srgbClr val="EAEAEA"/>
              </a:solidFill>
            </a:rPr>
            <a:t>10~100km</a:t>
          </a:r>
          <a:r>
            <a:rPr lang="zh-CN" altLang="en-US" sz="1800" kern="1200" dirty="0">
              <a:solidFill>
                <a:srgbClr val="EAEAEA"/>
              </a:solidFill>
            </a:rPr>
            <a:t>）</a:t>
          </a:r>
        </a:p>
        <a:p>
          <a:pPr marL="171450" lvl="1" indent="-171450" algn="l" defTabSz="800100">
            <a:lnSpc>
              <a:spcPct val="90000"/>
            </a:lnSpc>
            <a:spcBef>
              <a:spcPct val="0"/>
            </a:spcBef>
            <a:spcAft>
              <a:spcPct val="15000"/>
            </a:spcAft>
            <a:buChar char="•"/>
          </a:pPr>
          <a:r>
            <a:rPr lang="zh-CN" sz="1800" kern="1200" dirty="0">
              <a:solidFill>
                <a:srgbClr val="FF9900"/>
              </a:solidFill>
            </a:rPr>
            <a:t>广域网</a:t>
          </a:r>
          <a:r>
            <a:rPr lang="en-US" sz="1800" kern="1200" dirty="0">
              <a:solidFill>
                <a:srgbClr val="FF9900"/>
              </a:solidFill>
            </a:rPr>
            <a:t>WAN</a:t>
          </a:r>
          <a:r>
            <a:rPr lang="zh-CN" altLang="en-US" sz="1800" kern="1200" dirty="0">
              <a:solidFill>
                <a:schemeClr val="bg1"/>
              </a:solidFill>
            </a:rPr>
            <a:t>（更大）</a:t>
          </a:r>
        </a:p>
      </dsp:txBody>
      <dsp:txXfrm rot="5400000">
        <a:off x="3962405" y="877887"/>
        <a:ext cx="2118534" cy="2633663"/>
      </dsp:txXfrm>
    </dsp:sp>
    <dsp:sp modelId="{2A762E7A-2847-4760-AADF-151110CD13DB}">
      <dsp:nvSpPr>
        <dsp:cNvPr id="0" name=""/>
        <dsp:cNvSpPr/>
      </dsp:nvSpPr>
      <dsp:spPr>
        <a:xfrm rot="16200000">
          <a:off x="647930" y="1180873"/>
          <a:ext cx="4389437" cy="2027689"/>
        </a:xfrm>
        <a:prstGeom prst="flowChartManualOperation">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t" anchorCtr="0">
          <a:noAutofit/>
        </a:bodyPr>
        <a:lstStyle/>
        <a:p>
          <a:pPr marL="0" lvl="0" indent="0" algn="l" defTabSz="889000">
            <a:lnSpc>
              <a:spcPct val="90000"/>
            </a:lnSpc>
            <a:spcBef>
              <a:spcPct val="0"/>
            </a:spcBef>
            <a:spcAft>
              <a:spcPct val="35000"/>
            </a:spcAft>
            <a:buNone/>
          </a:pPr>
          <a:r>
            <a:rPr lang="zh-CN" altLang="en-US" sz="2000" kern="1200" dirty="0"/>
            <a:t>从通信技术的角度来分</a:t>
          </a:r>
        </a:p>
        <a:p>
          <a:pPr marL="171450" lvl="1" indent="-171450" algn="l" defTabSz="800100">
            <a:lnSpc>
              <a:spcPct val="90000"/>
            </a:lnSpc>
            <a:spcBef>
              <a:spcPct val="0"/>
            </a:spcBef>
            <a:spcAft>
              <a:spcPct val="15000"/>
            </a:spcAft>
            <a:buChar char="•"/>
          </a:pPr>
          <a:r>
            <a:rPr lang="zh-CN" altLang="en-US" sz="1800" kern="1200" dirty="0"/>
            <a:t>广播型网络</a:t>
          </a:r>
        </a:p>
        <a:p>
          <a:pPr marL="171450" lvl="1" indent="-171450" algn="l" defTabSz="800100">
            <a:lnSpc>
              <a:spcPct val="90000"/>
            </a:lnSpc>
            <a:spcBef>
              <a:spcPct val="0"/>
            </a:spcBef>
            <a:spcAft>
              <a:spcPct val="15000"/>
            </a:spcAft>
            <a:buChar char="•"/>
          </a:pPr>
          <a:r>
            <a:rPr lang="zh-CN" altLang="en-US" sz="1800" kern="1200" dirty="0"/>
            <a:t>点到点型网络</a:t>
          </a:r>
        </a:p>
      </dsp:txBody>
      <dsp:txXfrm rot="5400000">
        <a:off x="1828804" y="877886"/>
        <a:ext cx="2027689" cy="2633663"/>
      </dsp:txXfrm>
    </dsp:sp>
    <dsp:sp modelId="{7BF5379B-494E-45AA-ADFF-F9888BD4BB7C}">
      <dsp:nvSpPr>
        <dsp:cNvPr id="0" name=""/>
        <dsp:cNvSpPr/>
      </dsp:nvSpPr>
      <dsp:spPr>
        <a:xfrm rot="16200000">
          <a:off x="5025888" y="1185725"/>
          <a:ext cx="4389437" cy="2017986"/>
        </a:xfrm>
        <a:prstGeom prst="flowChartManualOperation">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t" anchorCtr="0">
          <a:noAutofit/>
        </a:bodyPr>
        <a:lstStyle/>
        <a:p>
          <a:pPr marL="0" lvl="0" indent="0" algn="l" defTabSz="1066800">
            <a:lnSpc>
              <a:spcPct val="90000"/>
            </a:lnSpc>
            <a:spcBef>
              <a:spcPct val="0"/>
            </a:spcBef>
            <a:spcAft>
              <a:spcPct val="35000"/>
            </a:spcAft>
            <a:buNone/>
          </a:pPr>
          <a:r>
            <a:rPr lang="zh-CN" altLang="en-US" sz="2400" kern="1200" dirty="0"/>
            <a:t>从网络的交换方式来分</a:t>
          </a:r>
        </a:p>
        <a:p>
          <a:pPr marL="228600" lvl="1" indent="-228600" algn="l" defTabSz="889000">
            <a:lnSpc>
              <a:spcPct val="90000"/>
            </a:lnSpc>
            <a:spcBef>
              <a:spcPct val="0"/>
            </a:spcBef>
            <a:spcAft>
              <a:spcPct val="15000"/>
            </a:spcAft>
            <a:buChar char="•"/>
          </a:pPr>
          <a:r>
            <a:rPr lang="zh-CN" altLang="en-US" sz="2000" kern="1200" dirty="0"/>
            <a:t>电路交换网</a:t>
          </a:r>
        </a:p>
        <a:p>
          <a:pPr marL="228600" lvl="1" indent="-228600" algn="l" defTabSz="889000">
            <a:lnSpc>
              <a:spcPct val="90000"/>
            </a:lnSpc>
            <a:spcBef>
              <a:spcPct val="0"/>
            </a:spcBef>
            <a:spcAft>
              <a:spcPct val="15000"/>
            </a:spcAft>
            <a:buChar char="•"/>
          </a:pPr>
          <a:r>
            <a:rPr lang="zh-CN" altLang="en-US" sz="2000" kern="1200" dirty="0"/>
            <a:t>报文交换网</a:t>
          </a:r>
        </a:p>
        <a:p>
          <a:pPr marL="228600" lvl="1" indent="-228600" algn="l" defTabSz="889000">
            <a:lnSpc>
              <a:spcPct val="90000"/>
            </a:lnSpc>
            <a:spcBef>
              <a:spcPct val="0"/>
            </a:spcBef>
            <a:spcAft>
              <a:spcPct val="15000"/>
            </a:spcAft>
            <a:buChar char="•"/>
          </a:pPr>
          <a:r>
            <a:rPr lang="zh-CN" altLang="en-US" sz="2000" kern="1200" dirty="0">
              <a:solidFill>
                <a:schemeClr val="bg1"/>
              </a:solidFill>
            </a:rPr>
            <a:t>分组交换</a:t>
          </a:r>
          <a:r>
            <a:rPr lang="zh-CN" altLang="en-US" sz="2000" kern="1200" dirty="0"/>
            <a:t>网</a:t>
          </a:r>
        </a:p>
      </dsp:txBody>
      <dsp:txXfrm rot="5400000">
        <a:off x="6211613" y="877887"/>
        <a:ext cx="2017986" cy="2633663"/>
      </dsp:txXfrm>
    </dsp:sp>
    <dsp:sp modelId="{CB01AC2D-A7B9-4A3C-BC02-BB92B4DEE980}">
      <dsp:nvSpPr>
        <dsp:cNvPr id="0" name=""/>
        <dsp:cNvSpPr/>
      </dsp:nvSpPr>
      <dsp:spPr>
        <a:xfrm rot="16200000">
          <a:off x="-1266960" y="1353876"/>
          <a:ext cx="4389437" cy="1681683"/>
        </a:xfrm>
        <a:prstGeom prst="flowChartManualOperation">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t" anchorCtr="0">
          <a:noAutofit/>
        </a:bodyPr>
        <a:lstStyle/>
        <a:p>
          <a:pPr marL="0" lvl="0" indent="0" algn="l" defTabSz="1066800">
            <a:lnSpc>
              <a:spcPct val="90000"/>
            </a:lnSpc>
            <a:spcBef>
              <a:spcPct val="0"/>
            </a:spcBef>
            <a:spcAft>
              <a:spcPct val="35000"/>
            </a:spcAft>
            <a:buNone/>
          </a:pPr>
          <a:r>
            <a:rPr lang="zh-CN" altLang="en-US" sz="2400" kern="1200" dirty="0"/>
            <a:t>按照网络的服务对象来分</a:t>
          </a:r>
        </a:p>
        <a:p>
          <a:pPr marL="228600" lvl="1" indent="-228600" algn="l" defTabSz="889000">
            <a:lnSpc>
              <a:spcPct val="90000"/>
            </a:lnSpc>
            <a:spcBef>
              <a:spcPct val="0"/>
            </a:spcBef>
            <a:spcAft>
              <a:spcPct val="15000"/>
            </a:spcAft>
            <a:buChar char="•"/>
          </a:pPr>
          <a:r>
            <a:rPr lang="zh-CN" altLang="en-US" sz="2000" kern="1200" dirty="0"/>
            <a:t>公用网</a:t>
          </a:r>
        </a:p>
        <a:p>
          <a:pPr marL="228600" lvl="1" indent="-228600" algn="l" defTabSz="889000">
            <a:lnSpc>
              <a:spcPct val="90000"/>
            </a:lnSpc>
            <a:spcBef>
              <a:spcPct val="0"/>
            </a:spcBef>
            <a:spcAft>
              <a:spcPct val="15000"/>
            </a:spcAft>
            <a:buChar char="•"/>
          </a:pPr>
          <a:r>
            <a:rPr lang="zh-CN" altLang="en-US" sz="2000" kern="1200" dirty="0"/>
            <a:t>专用网</a:t>
          </a:r>
        </a:p>
      </dsp:txBody>
      <dsp:txXfrm rot="5400000">
        <a:off x="86917" y="877886"/>
        <a:ext cx="1681683" cy="263366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60F2EA-DBB0-4B17-B522-694C8C679E92}">
      <dsp:nvSpPr>
        <dsp:cNvPr id="0" name=""/>
        <dsp:cNvSpPr/>
      </dsp:nvSpPr>
      <dsp:spPr>
        <a:xfrm>
          <a:off x="0" y="5050986"/>
          <a:ext cx="2214578" cy="552726"/>
        </a:xfrm>
        <a:prstGeom prst="rec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物理层</a:t>
          </a:r>
        </a:p>
      </dsp:txBody>
      <dsp:txXfrm>
        <a:off x="0" y="5050986"/>
        <a:ext cx="2214578" cy="552726"/>
      </dsp:txXfrm>
    </dsp:sp>
    <dsp:sp modelId="{ACC64A1C-C786-4096-BD39-BF0664808C7A}">
      <dsp:nvSpPr>
        <dsp:cNvPr id="0" name=""/>
        <dsp:cNvSpPr/>
      </dsp:nvSpPr>
      <dsp:spPr>
        <a:xfrm rot="10800000">
          <a:off x="0" y="4209183"/>
          <a:ext cx="2214578" cy="850093"/>
        </a:xfrm>
        <a:prstGeom prst="upArrowCallou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数据链路层</a:t>
          </a:r>
        </a:p>
      </dsp:txBody>
      <dsp:txXfrm rot="10800000">
        <a:off x="0" y="4209183"/>
        <a:ext cx="2214578" cy="552365"/>
      </dsp:txXfrm>
    </dsp:sp>
    <dsp:sp modelId="{1B07A7AC-DED4-4490-85DB-B7A160F242A3}">
      <dsp:nvSpPr>
        <dsp:cNvPr id="0" name=""/>
        <dsp:cNvSpPr/>
      </dsp:nvSpPr>
      <dsp:spPr>
        <a:xfrm rot="10800000">
          <a:off x="0" y="3367380"/>
          <a:ext cx="2214578" cy="850093"/>
        </a:xfrm>
        <a:prstGeom prst="upArrowCallou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网络层</a:t>
          </a:r>
        </a:p>
      </dsp:txBody>
      <dsp:txXfrm rot="10800000">
        <a:off x="0" y="3367380"/>
        <a:ext cx="2214578" cy="552365"/>
      </dsp:txXfrm>
    </dsp:sp>
    <dsp:sp modelId="{15CF9BDA-E8F9-458A-99A5-28D3D43E647A}">
      <dsp:nvSpPr>
        <dsp:cNvPr id="0" name=""/>
        <dsp:cNvSpPr/>
      </dsp:nvSpPr>
      <dsp:spPr>
        <a:xfrm rot="10800000">
          <a:off x="0" y="2525578"/>
          <a:ext cx="2214578" cy="850093"/>
        </a:xfrm>
        <a:prstGeom prst="upArrowCallou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传输层</a:t>
          </a:r>
        </a:p>
      </dsp:txBody>
      <dsp:txXfrm rot="10800000">
        <a:off x="0" y="2525578"/>
        <a:ext cx="2214578" cy="552365"/>
      </dsp:txXfrm>
    </dsp:sp>
    <dsp:sp modelId="{5E35F2B2-0609-4550-BF35-FB4C10FEA270}">
      <dsp:nvSpPr>
        <dsp:cNvPr id="0" name=""/>
        <dsp:cNvSpPr/>
      </dsp:nvSpPr>
      <dsp:spPr>
        <a:xfrm rot="10800000">
          <a:off x="0" y="1683775"/>
          <a:ext cx="2214578" cy="850093"/>
        </a:xfrm>
        <a:prstGeom prst="upArrowCallou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会话层</a:t>
          </a:r>
        </a:p>
      </dsp:txBody>
      <dsp:txXfrm rot="10800000">
        <a:off x="0" y="1683775"/>
        <a:ext cx="2214578" cy="552365"/>
      </dsp:txXfrm>
    </dsp:sp>
    <dsp:sp modelId="{56EABB78-9890-4258-9824-DE4D977A5E2A}">
      <dsp:nvSpPr>
        <dsp:cNvPr id="0" name=""/>
        <dsp:cNvSpPr/>
      </dsp:nvSpPr>
      <dsp:spPr>
        <a:xfrm rot="10800000">
          <a:off x="0" y="841972"/>
          <a:ext cx="2214578" cy="850093"/>
        </a:xfrm>
        <a:prstGeom prst="upArrowCallou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表示层</a:t>
          </a:r>
        </a:p>
      </dsp:txBody>
      <dsp:txXfrm rot="10800000">
        <a:off x="0" y="841972"/>
        <a:ext cx="2214578" cy="552365"/>
      </dsp:txXfrm>
    </dsp:sp>
    <dsp:sp modelId="{931C26BA-5CB5-412C-9FE1-C3F673628447}">
      <dsp:nvSpPr>
        <dsp:cNvPr id="0" name=""/>
        <dsp:cNvSpPr/>
      </dsp:nvSpPr>
      <dsp:spPr>
        <a:xfrm rot="10800000">
          <a:off x="0" y="169"/>
          <a:ext cx="2214578" cy="850093"/>
        </a:xfrm>
        <a:prstGeom prst="upArrowCallou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应用层</a:t>
          </a:r>
        </a:p>
      </dsp:txBody>
      <dsp:txXfrm rot="10800000">
        <a:off x="0" y="169"/>
        <a:ext cx="2214578" cy="55236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60F2EA-DBB0-4B17-B522-694C8C679E92}">
      <dsp:nvSpPr>
        <dsp:cNvPr id="0" name=""/>
        <dsp:cNvSpPr/>
      </dsp:nvSpPr>
      <dsp:spPr>
        <a:xfrm>
          <a:off x="0" y="5244155"/>
          <a:ext cx="2143140" cy="573865"/>
        </a:xfrm>
        <a:prstGeom prst="rect">
          <a:avLst/>
        </a:prstGeom>
        <a:gradFill rotWithShape="0">
          <a:gsLst>
            <a:gs pos="0">
              <a:schemeClr val="accent2">
                <a:hueOff val="0"/>
                <a:satOff val="0"/>
                <a:lumOff val="0"/>
                <a:alphaOff val="0"/>
                <a:shade val="70000"/>
                <a:satMod val="150000"/>
              </a:schemeClr>
            </a:gs>
            <a:gs pos="34000">
              <a:schemeClr val="accent2">
                <a:hueOff val="0"/>
                <a:satOff val="0"/>
                <a:lumOff val="0"/>
                <a:alphaOff val="0"/>
                <a:shade val="70000"/>
                <a:satMod val="140000"/>
              </a:schemeClr>
            </a:gs>
            <a:gs pos="70000">
              <a:schemeClr val="accent2">
                <a:hueOff val="0"/>
                <a:satOff val="0"/>
                <a:lumOff val="0"/>
                <a:alphaOff val="0"/>
                <a:tint val="100000"/>
                <a:shade val="90000"/>
                <a:satMod val="140000"/>
              </a:schemeClr>
            </a:gs>
            <a:gs pos="100000">
              <a:schemeClr val="accent2">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物理层</a:t>
          </a:r>
        </a:p>
      </dsp:txBody>
      <dsp:txXfrm>
        <a:off x="0" y="5244155"/>
        <a:ext cx="2143140" cy="573865"/>
      </dsp:txXfrm>
    </dsp:sp>
    <dsp:sp modelId="{ACC64A1C-C786-4096-BD39-BF0664808C7A}">
      <dsp:nvSpPr>
        <dsp:cNvPr id="0" name=""/>
        <dsp:cNvSpPr/>
      </dsp:nvSpPr>
      <dsp:spPr>
        <a:xfrm rot="10800000">
          <a:off x="0" y="4370159"/>
          <a:ext cx="2143140" cy="882604"/>
        </a:xfrm>
        <a:prstGeom prst="upArrowCallout">
          <a:avLst/>
        </a:prstGeom>
        <a:gradFill rotWithShape="0">
          <a:gsLst>
            <a:gs pos="0">
              <a:schemeClr val="accent2">
                <a:hueOff val="0"/>
                <a:satOff val="0"/>
                <a:lumOff val="0"/>
                <a:alphaOff val="0"/>
                <a:shade val="70000"/>
                <a:satMod val="150000"/>
              </a:schemeClr>
            </a:gs>
            <a:gs pos="34000">
              <a:schemeClr val="accent2">
                <a:hueOff val="0"/>
                <a:satOff val="0"/>
                <a:lumOff val="0"/>
                <a:alphaOff val="0"/>
                <a:shade val="70000"/>
                <a:satMod val="140000"/>
              </a:schemeClr>
            </a:gs>
            <a:gs pos="70000">
              <a:schemeClr val="accent2">
                <a:hueOff val="0"/>
                <a:satOff val="0"/>
                <a:lumOff val="0"/>
                <a:alphaOff val="0"/>
                <a:tint val="100000"/>
                <a:shade val="90000"/>
                <a:satMod val="140000"/>
              </a:schemeClr>
            </a:gs>
            <a:gs pos="100000">
              <a:schemeClr val="accent2">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数据链路层</a:t>
          </a:r>
        </a:p>
      </dsp:txBody>
      <dsp:txXfrm rot="10800000">
        <a:off x="0" y="4370159"/>
        <a:ext cx="2143140" cy="573490"/>
      </dsp:txXfrm>
    </dsp:sp>
    <dsp:sp modelId="{1B07A7AC-DED4-4490-85DB-B7A160F242A3}">
      <dsp:nvSpPr>
        <dsp:cNvPr id="0" name=""/>
        <dsp:cNvSpPr/>
      </dsp:nvSpPr>
      <dsp:spPr>
        <a:xfrm rot="10800000">
          <a:off x="0" y="3496162"/>
          <a:ext cx="2143140" cy="882604"/>
        </a:xfrm>
        <a:prstGeom prst="upArrowCallout">
          <a:avLst/>
        </a:prstGeom>
        <a:gradFill rotWithShape="0">
          <a:gsLst>
            <a:gs pos="0">
              <a:schemeClr val="accent2">
                <a:hueOff val="0"/>
                <a:satOff val="0"/>
                <a:lumOff val="0"/>
                <a:alphaOff val="0"/>
                <a:shade val="70000"/>
                <a:satMod val="150000"/>
              </a:schemeClr>
            </a:gs>
            <a:gs pos="34000">
              <a:schemeClr val="accent2">
                <a:hueOff val="0"/>
                <a:satOff val="0"/>
                <a:lumOff val="0"/>
                <a:alphaOff val="0"/>
                <a:shade val="70000"/>
                <a:satMod val="140000"/>
              </a:schemeClr>
            </a:gs>
            <a:gs pos="70000">
              <a:schemeClr val="accent2">
                <a:hueOff val="0"/>
                <a:satOff val="0"/>
                <a:lumOff val="0"/>
                <a:alphaOff val="0"/>
                <a:tint val="100000"/>
                <a:shade val="90000"/>
                <a:satMod val="140000"/>
              </a:schemeClr>
            </a:gs>
            <a:gs pos="100000">
              <a:schemeClr val="accent2">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网络层</a:t>
          </a:r>
        </a:p>
      </dsp:txBody>
      <dsp:txXfrm rot="10800000">
        <a:off x="0" y="3496162"/>
        <a:ext cx="2143140" cy="573490"/>
      </dsp:txXfrm>
    </dsp:sp>
    <dsp:sp modelId="{15CF9BDA-E8F9-458A-99A5-28D3D43E647A}">
      <dsp:nvSpPr>
        <dsp:cNvPr id="0" name=""/>
        <dsp:cNvSpPr/>
      </dsp:nvSpPr>
      <dsp:spPr>
        <a:xfrm rot="10800000">
          <a:off x="0" y="2622165"/>
          <a:ext cx="2143140" cy="882604"/>
        </a:xfrm>
        <a:prstGeom prst="upArrowCallout">
          <a:avLst/>
        </a:prstGeom>
        <a:gradFill rotWithShape="0">
          <a:gsLst>
            <a:gs pos="0">
              <a:schemeClr val="accent2">
                <a:hueOff val="0"/>
                <a:satOff val="0"/>
                <a:lumOff val="0"/>
                <a:alphaOff val="0"/>
                <a:shade val="70000"/>
                <a:satMod val="150000"/>
              </a:schemeClr>
            </a:gs>
            <a:gs pos="34000">
              <a:schemeClr val="accent2">
                <a:hueOff val="0"/>
                <a:satOff val="0"/>
                <a:lumOff val="0"/>
                <a:alphaOff val="0"/>
                <a:shade val="70000"/>
                <a:satMod val="140000"/>
              </a:schemeClr>
            </a:gs>
            <a:gs pos="70000">
              <a:schemeClr val="accent2">
                <a:hueOff val="0"/>
                <a:satOff val="0"/>
                <a:lumOff val="0"/>
                <a:alphaOff val="0"/>
                <a:tint val="100000"/>
                <a:shade val="90000"/>
                <a:satMod val="140000"/>
              </a:schemeClr>
            </a:gs>
            <a:gs pos="100000">
              <a:schemeClr val="accent2">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传输层</a:t>
          </a:r>
        </a:p>
      </dsp:txBody>
      <dsp:txXfrm rot="10800000">
        <a:off x="0" y="2622165"/>
        <a:ext cx="2143140" cy="573490"/>
      </dsp:txXfrm>
    </dsp:sp>
    <dsp:sp modelId="{5E35F2B2-0609-4550-BF35-FB4C10FEA270}">
      <dsp:nvSpPr>
        <dsp:cNvPr id="0" name=""/>
        <dsp:cNvSpPr/>
      </dsp:nvSpPr>
      <dsp:spPr>
        <a:xfrm rot="10800000">
          <a:off x="0" y="1748169"/>
          <a:ext cx="2143140" cy="882604"/>
        </a:xfrm>
        <a:prstGeom prst="upArrowCallout">
          <a:avLst/>
        </a:prstGeom>
        <a:gradFill rotWithShape="0">
          <a:gsLst>
            <a:gs pos="0">
              <a:schemeClr val="accent2">
                <a:hueOff val="0"/>
                <a:satOff val="0"/>
                <a:lumOff val="0"/>
                <a:alphaOff val="0"/>
                <a:shade val="70000"/>
                <a:satMod val="150000"/>
              </a:schemeClr>
            </a:gs>
            <a:gs pos="34000">
              <a:schemeClr val="accent2">
                <a:hueOff val="0"/>
                <a:satOff val="0"/>
                <a:lumOff val="0"/>
                <a:alphaOff val="0"/>
                <a:shade val="70000"/>
                <a:satMod val="140000"/>
              </a:schemeClr>
            </a:gs>
            <a:gs pos="70000">
              <a:schemeClr val="accent2">
                <a:hueOff val="0"/>
                <a:satOff val="0"/>
                <a:lumOff val="0"/>
                <a:alphaOff val="0"/>
                <a:tint val="100000"/>
                <a:shade val="90000"/>
                <a:satMod val="140000"/>
              </a:schemeClr>
            </a:gs>
            <a:gs pos="100000">
              <a:schemeClr val="accent2">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会话层</a:t>
          </a:r>
        </a:p>
      </dsp:txBody>
      <dsp:txXfrm rot="10800000">
        <a:off x="0" y="1748169"/>
        <a:ext cx="2143140" cy="573490"/>
      </dsp:txXfrm>
    </dsp:sp>
    <dsp:sp modelId="{56EABB78-9890-4258-9824-DE4D977A5E2A}">
      <dsp:nvSpPr>
        <dsp:cNvPr id="0" name=""/>
        <dsp:cNvSpPr/>
      </dsp:nvSpPr>
      <dsp:spPr>
        <a:xfrm rot="10800000">
          <a:off x="0" y="874172"/>
          <a:ext cx="2143140" cy="882604"/>
        </a:xfrm>
        <a:prstGeom prst="upArrowCallout">
          <a:avLst/>
        </a:prstGeom>
        <a:gradFill rotWithShape="0">
          <a:gsLst>
            <a:gs pos="0">
              <a:schemeClr val="accent2">
                <a:hueOff val="0"/>
                <a:satOff val="0"/>
                <a:lumOff val="0"/>
                <a:alphaOff val="0"/>
                <a:shade val="70000"/>
                <a:satMod val="150000"/>
              </a:schemeClr>
            </a:gs>
            <a:gs pos="34000">
              <a:schemeClr val="accent2">
                <a:hueOff val="0"/>
                <a:satOff val="0"/>
                <a:lumOff val="0"/>
                <a:alphaOff val="0"/>
                <a:shade val="70000"/>
                <a:satMod val="140000"/>
              </a:schemeClr>
            </a:gs>
            <a:gs pos="70000">
              <a:schemeClr val="accent2">
                <a:hueOff val="0"/>
                <a:satOff val="0"/>
                <a:lumOff val="0"/>
                <a:alphaOff val="0"/>
                <a:tint val="100000"/>
                <a:shade val="90000"/>
                <a:satMod val="140000"/>
              </a:schemeClr>
            </a:gs>
            <a:gs pos="100000">
              <a:schemeClr val="accent2">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表示层</a:t>
          </a:r>
        </a:p>
      </dsp:txBody>
      <dsp:txXfrm rot="10800000">
        <a:off x="0" y="874172"/>
        <a:ext cx="2143140" cy="573490"/>
      </dsp:txXfrm>
    </dsp:sp>
    <dsp:sp modelId="{931C26BA-5CB5-412C-9FE1-C3F673628447}">
      <dsp:nvSpPr>
        <dsp:cNvPr id="0" name=""/>
        <dsp:cNvSpPr/>
      </dsp:nvSpPr>
      <dsp:spPr>
        <a:xfrm rot="10800000">
          <a:off x="0" y="176"/>
          <a:ext cx="2143140" cy="882604"/>
        </a:xfrm>
        <a:prstGeom prst="upArrowCallout">
          <a:avLst/>
        </a:prstGeom>
        <a:gradFill rotWithShape="0">
          <a:gsLst>
            <a:gs pos="0">
              <a:schemeClr val="accent2">
                <a:hueOff val="0"/>
                <a:satOff val="0"/>
                <a:lumOff val="0"/>
                <a:alphaOff val="0"/>
                <a:shade val="70000"/>
                <a:satMod val="150000"/>
              </a:schemeClr>
            </a:gs>
            <a:gs pos="34000">
              <a:schemeClr val="accent2">
                <a:hueOff val="0"/>
                <a:satOff val="0"/>
                <a:lumOff val="0"/>
                <a:alphaOff val="0"/>
                <a:shade val="70000"/>
                <a:satMod val="140000"/>
              </a:schemeClr>
            </a:gs>
            <a:gs pos="70000">
              <a:schemeClr val="accent2">
                <a:hueOff val="0"/>
                <a:satOff val="0"/>
                <a:lumOff val="0"/>
                <a:alphaOff val="0"/>
                <a:tint val="100000"/>
                <a:shade val="90000"/>
                <a:satMod val="140000"/>
              </a:schemeClr>
            </a:gs>
            <a:gs pos="100000">
              <a:schemeClr val="accent2">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应用层</a:t>
          </a:r>
        </a:p>
      </dsp:txBody>
      <dsp:txXfrm rot="10800000">
        <a:off x="0" y="176"/>
        <a:ext cx="2143140" cy="573490"/>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3d1#1">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3d1#2">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image" Target="../media/image86.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9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119122-68ED-4B1E-8F68-CD18C1E5BF9B}" type="datetimeFigureOut">
              <a:rPr lang="zh-CN" altLang="en-US" smtClean="0"/>
              <a:t>2020/10/4</a:t>
            </a:fld>
            <a:endParaRPr lang="zh-CN"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BBE4B2-0C7F-4B3D-A09B-01A10B529EF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Slide Image Placeholder 1"/>
          <p:cNvSpPr>
            <a:spLocks noGrp="1" noRot="1" noChangeAspect="1" noTextEdit="1"/>
          </p:cNvSpPr>
          <p:nvPr>
            <p:ph type="sldImg"/>
          </p:nvPr>
        </p:nvSpPr>
        <p:spPr>
          <a:ln>
            <a:solidFill>
              <a:srgbClr val="000000"/>
            </a:solidFill>
            <a:miter/>
          </a:ln>
        </p:spPr>
      </p:sp>
      <p:sp>
        <p:nvSpPr>
          <p:cNvPr id="6146" name="Notes Placeholder 2"/>
          <p:cNvSpPr>
            <a:spLocks noGrp="1"/>
          </p:cNvSpPr>
          <p:nvPr>
            <p:ph type="body"/>
          </p:nvPr>
        </p:nvSpPr>
        <p:spPr/>
        <p:txBody>
          <a:bodyPr wrap="square" lIns="91440" tIns="45720" rIns="91440" bIns="45720" anchor="t"/>
          <a:lstStyle/>
          <a:p>
            <a:pPr lvl="0" eaLnBrk="1" hangingPunct="1"/>
            <a:endParaRPr lang="zh-CN" altLang="en-US" dirty="0"/>
          </a:p>
          <a:p>
            <a:pPr lvl="0" eaLnBrk="1" hangingPunct="1"/>
            <a:r>
              <a:rPr lang="zh-CN" altLang="en-US" dirty="0"/>
              <a:t>强调上课纪律，上课关手机，不定期抽查点名，上机对号入座，平时成绩的评定办法</a:t>
            </a:r>
          </a:p>
          <a:p>
            <a:pPr lvl="0"/>
            <a:endParaRPr lang="en-US" altLang="zh-CN" dirty="0"/>
          </a:p>
        </p:txBody>
      </p:sp>
      <p:sp>
        <p:nvSpPr>
          <p:cNvPr id="6147" name="Slide Number Placeholder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eaLnBrk="1" hangingPunct="1"/>
            <a:fld id="{9A0DB2DC-4C9A-4742-B13C-FB6460FD3503}" type="slidenum">
              <a:rPr lang="zh-CN" altLang="en-US" sz="1200">
                <a:latin typeface="Calibri" panose="020F0502020204030204" charset="0"/>
              </a:rPr>
              <a:t>2</a:t>
            </a:fld>
            <a:endParaRPr lang="zh-CN" altLang="en-US" sz="1200">
              <a:latin typeface="Calibri" panose="020F050202020403020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1957 </a:t>
            </a:r>
            <a:r>
              <a:rPr lang="zh-CN" altLang="en-US" dirty="0"/>
              <a:t>冷战开端</a:t>
            </a:r>
            <a:endParaRPr lang="en-US" altLang="zh-CN" dirty="0"/>
          </a:p>
          <a:p>
            <a:r>
              <a:rPr lang="en-US" altLang="zh-CN" dirty="0"/>
              <a:t>1960</a:t>
            </a:r>
            <a:r>
              <a:rPr lang="en-US" altLang="zh-CN" baseline="0" dirty="0"/>
              <a:t> Paul </a:t>
            </a:r>
            <a:r>
              <a:rPr lang="en-US" altLang="zh-CN" baseline="0" dirty="0" err="1"/>
              <a:t>Baran</a:t>
            </a:r>
            <a:r>
              <a:rPr lang="en-US" altLang="zh-CN" baseline="0" dirty="0"/>
              <a:t> </a:t>
            </a:r>
            <a:r>
              <a:rPr lang="zh-CN" altLang="en-US" baseline="0" dirty="0"/>
              <a:t>分布式电话交换系统</a:t>
            </a:r>
            <a:endParaRPr lang="en-US" altLang="zh-CN" baseline="0" dirty="0"/>
          </a:p>
          <a:p>
            <a:r>
              <a:rPr lang="en-US" altLang="zh-CN" baseline="0" dirty="0"/>
              <a:t>1967</a:t>
            </a:r>
            <a:r>
              <a:rPr lang="zh-CN" altLang="en-US" dirty="0"/>
              <a:t>，</a:t>
            </a:r>
            <a:r>
              <a:rPr lang="en-US" altLang="zh-CN" dirty="0"/>
              <a:t>ARPA</a:t>
            </a:r>
            <a:r>
              <a:rPr lang="en-US" altLang="zh-CN" baseline="0" dirty="0"/>
              <a:t> </a:t>
            </a:r>
            <a:r>
              <a:rPr lang="zh-CN" altLang="en-US" baseline="0" dirty="0"/>
              <a:t>发现了英国人实现了</a:t>
            </a:r>
            <a:r>
              <a:rPr lang="en-US" altLang="zh-CN" baseline="0" dirty="0" err="1"/>
              <a:t>Baran</a:t>
            </a:r>
            <a:r>
              <a:rPr lang="zh-CN" altLang="en-US" baseline="0" dirty="0"/>
              <a:t>的设计 开始组建</a:t>
            </a:r>
            <a:r>
              <a:rPr lang="en-US" altLang="zh-CN" baseline="0" dirty="0"/>
              <a:t>ARPANET</a:t>
            </a:r>
            <a:endParaRPr lang="zh-CN" altLang="en-US" dirty="0"/>
          </a:p>
        </p:txBody>
      </p:sp>
      <p:sp>
        <p:nvSpPr>
          <p:cNvPr id="4" name="Slide Number Placeholder 3"/>
          <p:cNvSpPr>
            <a:spLocks noGrp="1"/>
          </p:cNvSpPr>
          <p:nvPr>
            <p:ph type="sldNum" sz="quarter" idx="10"/>
          </p:nvPr>
        </p:nvSpPr>
        <p:spPr/>
        <p:txBody>
          <a:bodyPr/>
          <a:lstStyle/>
          <a:p>
            <a:fld id="{3EBBE4B2-0C7F-4B3D-A09B-01A10B529EF7}" type="slidenum">
              <a:rPr lang="zh-CN" altLang="en-US" smtClean="0"/>
              <a:t>130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3EBBE4B2-0C7F-4B3D-A09B-01A10B529EF7}" type="slidenum">
              <a:rPr lang="zh-CN" altLang="en-US" smtClean="0"/>
              <a:t>8</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3EBBE4B2-0C7F-4B3D-A09B-01A10B529EF7}" type="slidenum">
              <a:rPr lang="zh-CN" altLang="en-US" smtClean="0"/>
              <a:t>26</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dirty="0">
                <a:latin typeface="楷体" panose="02010609060101010101" pitchFamily="49" charset="-122"/>
                <a:ea typeface="楷体" panose="02010609060101010101" pitchFamily="49" charset="-122"/>
              </a:rPr>
              <a:t>就和打电话一样，人们讲话之前总要拨完号之后把这个连接建立，不管你讲不讲话，只要不挂机，这个连接是专为你所用的，如果没有可用的连接，用户将听到忙音。因此线路的利用率较低，并且容易引起接续时的拥塞。）。</a:t>
            </a:r>
            <a:endParaRPr lang="zh-CN" altLang="en-US" dirty="0"/>
          </a:p>
        </p:txBody>
      </p:sp>
      <p:sp>
        <p:nvSpPr>
          <p:cNvPr id="4" name="Slide Number Placeholder 3"/>
          <p:cNvSpPr>
            <a:spLocks noGrp="1"/>
          </p:cNvSpPr>
          <p:nvPr>
            <p:ph type="sldNum" sz="quarter" idx="10"/>
          </p:nvPr>
        </p:nvSpPr>
        <p:spPr/>
        <p:txBody>
          <a:bodyPr/>
          <a:lstStyle/>
          <a:p>
            <a:fld id="{3EBBE4B2-0C7F-4B3D-A09B-01A10B529EF7}" type="slidenum">
              <a:rPr lang="zh-CN" altLang="en-US" smtClean="0"/>
              <a:t>47</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a:latin typeface="楷体" panose="02010609060101010101" pitchFamily="49" charset="-122"/>
                <a:ea typeface="楷体" panose="02010609060101010101" pitchFamily="49" charset="-122"/>
              </a:rPr>
              <a:t>就和打电话一样，人们讲话之前总要拨完号之后把这个连接建立，不管你讲不讲话，只要不挂机，这个连接是专为你所用的，如果没有可用的连接，用户将听到忙音。因此线路的利用率较低，并且容易引起接续时的拥塞。）。</a:t>
            </a:r>
            <a:endParaRPr lang="zh-CN" altLang="en-US"/>
          </a:p>
        </p:txBody>
      </p:sp>
      <p:sp>
        <p:nvSpPr>
          <p:cNvPr id="4" name="Slide Number Placeholder 3"/>
          <p:cNvSpPr>
            <a:spLocks noGrp="1"/>
          </p:cNvSpPr>
          <p:nvPr>
            <p:ph type="sldNum" sz="quarter" idx="10"/>
          </p:nvPr>
        </p:nvSpPr>
        <p:spPr/>
        <p:txBody>
          <a:bodyPr/>
          <a:lstStyle/>
          <a:p>
            <a:fld id="{3EBBE4B2-0C7F-4B3D-A09B-01A10B529EF7}" type="slidenum">
              <a:rPr lang="zh-CN" altLang="en-US" smtClean="0"/>
              <a:t>48</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a:latin typeface="楷体" panose="02010609060101010101" pitchFamily="49" charset="-122"/>
                <a:ea typeface="楷体" panose="02010609060101010101" pitchFamily="49" charset="-122"/>
              </a:rPr>
              <a:t>就和打电话一样，人们讲话之前总要拨完号之后把这个连接建立，不管你讲不讲话，只要不挂机，这个连接是专为你所用的，如果没有可用的连接，用户将听到忙音。因此线路的利用率较低，并且容易引起接续时的拥塞。）。</a:t>
            </a:r>
            <a:endParaRPr lang="zh-CN" altLang="en-US"/>
          </a:p>
        </p:txBody>
      </p:sp>
      <p:sp>
        <p:nvSpPr>
          <p:cNvPr id="4" name="Slide Number Placeholder 3"/>
          <p:cNvSpPr>
            <a:spLocks noGrp="1"/>
          </p:cNvSpPr>
          <p:nvPr>
            <p:ph type="sldNum" sz="quarter" idx="10"/>
          </p:nvPr>
        </p:nvSpPr>
        <p:spPr/>
        <p:txBody>
          <a:bodyPr/>
          <a:lstStyle/>
          <a:p>
            <a:fld id="{3EBBE4B2-0C7F-4B3D-A09B-01A10B529EF7}" type="slidenum">
              <a:rPr lang="zh-CN" altLang="en-US" smtClean="0"/>
              <a:t>49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RFC950-1985, </a:t>
            </a:r>
            <a:r>
              <a:rPr lang="zh-CN" altLang="en-US"/>
              <a:t>RFC1878</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RFC950-1985, </a:t>
            </a:r>
            <a:r>
              <a:rPr lang="zh-CN" altLang="en-US"/>
              <a:t>RFC1878</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D8923A-4EC7-4A37-8F61-79B4F2D73F8D}" type="slidenum">
              <a:rPr lang="zh-CN" altLang="en-US" smtClean="0"/>
              <a:t>108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ltLang="zh-CN"/>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a:t>Click to edit Master subtitle style</a:t>
            </a:r>
            <a:endParaRPr lang="en-US" dirty="0"/>
          </a:p>
        </p:txBody>
      </p:sp>
      <p:sp>
        <p:nvSpPr>
          <p:cNvPr id="4" name="Date Placeholder 3"/>
          <p:cNvSpPr>
            <a:spLocks noGrp="1"/>
          </p:cNvSpPr>
          <p:nvPr>
            <p:ph type="dt" sz="half" idx="10"/>
          </p:nvPr>
        </p:nvSpPr>
        <p:spPr/>
        <p:txBody>
          <a:bodyPr/>
          <a:lstStyle/>
          <a:p>
            <a:fld id="{DD66D391-ED0D-49E6-9A25-C6755FCD94BC}" type="datetime1">
              <a:rPr lang="en-US" altLang="zh-CN" smtClean="0"/>
              <a:t>10/4/2020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88F2C62A-7382-4A35-9A86-C651063F87AD}" type="datetime1">
              <a:rPr lang="en-US" altLang="zh-CN" smtClean="0"/>
              <a:t>10/4/2020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ltLang="zh-CN"/>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B1664DA7-A5A4-4200-A956-688AFB642730}" type="datetime1">
              <a:rPr lang="en-US" altLang="zh-CN" smtClean="0"/>
              <a:t>10/4/2020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1AB546F3-204E-4AEB-9DB0-9ADF12C6FDC1}" type="datetime1">
              <a:rPr lang="en-US" altLang="zh-CN" smtClean="0"/>
              <a:t>10/4/2020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ltLang="zh-CN"/>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37252A95-38A3-4CB2-B65D-7A3CC9322907}" type="datetime1">
              <a:rPr lang="en-US" altLang="zh-CN" smtClean="0"/>
              <a:t>10/4/2020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Date Placeholder 4"/>
          <p:cNvSpPr>
            <a:spLocks noGrp="1"/>
          </p:cNvSpPr>
          <p:nvPr>
            <p:ph type="dt" sz="half" idx="10"/>
          </p:nvPr>
        </p:nvSpPr>
        <p:spPr/>
        <p:txBody>
          <a:bodyPr/>
          <a:lstStyle/>
          <a:p>
            <a:fld id="{AF690A04-7D49-40A4-93BA-C61680EA355F}" type="datetime1">
              <a:rPr lang="en-US" altLang="zh-CN" smtClean="0"/>
              <a:t>10/4/2020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Date Placeholder 6"/>
          <p:cNvSpPr>
            <a:spLocks noGrp="1"/>
          </p:cNvSpPr>
          <p:nvPr>
            <p:ph type="dt" sz="half" idx="10"/>
          </p:nvPr>
        </p:nvSpPr>
        <p:spPr/>
        <p:txBody>
          <a:bodyPr/>
          <a:lstStyle/>
          <a:p>
            <a:fld id="{ACE6C361-8985-4F2B-B3F0-F3E1B19324BB}" type="datetime1">
              <a:rPr lang="en-US" altLang="zh-CN" smtClean="0"/>
              <a:t>10/4/2020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3DFE230D-EC9B-4BBC-9185-7310D90B329E}" type="datetime1">
              <a:rPr lang="en-US" altLang="zh-CN" smtClean="0"/>
              <a:t>10/4/2020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975526-0865-4E0B-9EE1-50C2AF708544}" type="datetime1">
              <a:rPr lang="en-US" altLang="zh-CN" smtClean="0"/>
              <a:t>10/4/2020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ltLang="zh-CN"/>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C8C0C1D0-1C8A-4622-907D-523CB4534256}" type="datetime1">
              <a:rPr lang="en-US" altLang="zh-CN" smtClean="0"/>
              <a:t>10/4/2020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ltLang="zh-CN"/>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30E6E5FD-503C-431C-96DC-D28E28D25412}" type="datetime1">
              <a:rPr lang="en-US" altLang="zh-CN" smtClean="0"/>
              <a:t>10/4/2020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ltLang="zh-CN"/>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52ED10BE-AEFA-45BC-90D8-830676A98FEF}" type="datetime1">
              <a:rPr lang="en-US" altLang="zh-CN" smtClean="0"/>
              <a:t>10/4/2020</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anose="020B0604020202020204"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B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B0604020202020204"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B0604020202020204"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2.png"/><Relationship Id="rId4" Type="http://schemas.openxmlformats.org/officeDocument/2006/relationships/image" Target="../media/image77.emf"/></Relationships>
</file>

<file path=ppt/slides/_rels/slide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78.wmf"/><Relationship Id="rId7" Type="http://schemas.openxmlformats.org/officeDocument/2006/relationships/image" Target="../media/image82.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1.emf"/><Relationship Id="rId5" Type="http://schemas.openxmlformats.org/officeDocument/2006/relationships/image" Target="../media/image80.png"/><Relationship Id="rId4" Type="http://schemas.openxmlformats.org/officeDocument/2006/relationships/image" Target="../media/image79.png"/></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2.png"/><Relationship Id="rId4" Type="http://schemas.openxmlformats.org/officeDocument/2006/relationships/image" Target="../media/image83.emf"/></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4.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2.png"/><Relationship Id="rId4" Type="http://schemas.openxmlformats.org/officeDocument/2006/relationships/image" Target="../media/image85.emf"/></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23.bin"/><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87.emf"/><Relationship Id="rId5" Type="http://schemas.openxmlformats.org/officeDocument/2006/relationships/oleObject" Target="../embeddings/oleObject24.bin"/><Relationship Id="rId4" Type="http://schemas.openxmlformats.org/officeDocument/2006/relationships/image" Target="../media/image86.emf"/></Relationships>
</file>

<file path=ppt/slides/_rels/slide1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2.png"/><Relationship Id="rId4" Type="http://schemas.openxmlformats.org/officeDocument/2006/relationships/image" Target="../media/image90.emf"/></Relationships>
</file>

<file path=ppt/slides/_rels/slide1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125.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hyperlink" Target="http://www.ietf.org/rfc"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Layout" Target="../diagrams/layout3.xml"/><Relationship Id="rId7" Type="http://schemas.openxmlformats.org/officeDocument/2006/relationships/image" Target="../media/image15.GIF"/><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8.wmf"/><Relationship Id="rId5" Type="http://schemas.openxmlformats.org/officeDocument/2006/relationships/image" Target="../media/image17.wmf"/><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hyperlink" Target="http://market.pchome.net/pic_view__46693_44962.html" TargetMode="Externa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2.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8.jpeg"/></Relationships>
</file>

<file path=ppt/slides/_rels/slide2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jpeg"/><Relationship Id="rId7" Type="http://schemas.openxmlformats.org/officeDocument/2006/relationships/image" Target="../media/image33.png"/><Relationship Id="rId12" Type="http://schemas.openxmlformats.org/officeDocument/2006/relationships/image" Target="../media/image2.png"/><Relationship Id="rId2" Type="http://schemas.openxmlformats.org/officeDocument/2006/relationships/hyperlink" Target="&#231;&#189;&#145;&#231;&#186;&#191;&#230;&#176;&#180;&#230;&#153;&#182;&#229;&#164;&#180;&#230;&#142;&#165;&#230;&#179;&#149;%20&#230;&#160;&#135;&#230;&#184;&#133;.flv" TargetMode="Externa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40.emf"/><Relationship Id="rId4" Type="http://schemas.openxmlformats.org/officeDocument/2006/relationships/oleObject" Target="../embeddings/oleObject2.bin"/></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41.emf"/><Relationship Id="rId4" Type="http://schemas.openxmlformats.org/officeDocument/2006/relationships/oleObject" Target="../embeddings/oleObject3.bin"/></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42.wmf"/><Relationship Id="rId4" Type="http://schemas.openxmlformats.org/officeDocument/2006/relationships/oleObject" Target="../embeddings/oleObject4.bin"/></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43.emf"/><Relationship Id="rId4" Type="http://schemas.openxmlformats.org/officeDocument/2006/relationships/oleObject" Target="../embeddings/oleObject5.bin"/></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2.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8.jpe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hyperlink" Target="http://images.google.cn/imgres?imgurl=http://www.gdfs.gov.cn/jkys/UploadFiles_5120/200704/20070420105002532.jpg&amp;imgrefurl=http://www.gdfs.gov.cn/rdgz/ShowArticle.asp?ArticleID=24562&amp;usg=__r3aWrAJ8wwSFrDYgEJ6OGEymNoY=&amp;h=480&amp;w=640&amp;sz=30&amp;hl=zh-CN&amp;start=1&amp;tbnid=8KpW7OLW6RashM:&amp;tbnh=103&amp;tbnw=137&amp;prev=/images?q=%E6%B4%8B%E8%91%B1&amp;gbv=2&amp;hl=zh-CN&amp;newwindow=1"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4.xml"/><Relationship Id="rId1" Type="http://schemas.openxmlformats.org/officeDocument/2006/relationships/vmlDrawing" Target="../drawings/vmlDrawing6.vml"/><Relationship Id="rId5" Type="http://schemas.openxmlformats.org/officeDocument/2006/relationships/image" Target="../media/image2.png"/><Relationship Id="rId4" Type="http://schemas.openxmlformats.org/officeDocument/2006/relationships/image" Target="../media/image52.wmf"/></Relationships>
</file>

<file path=ppt/slides/_rels/slide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12" Type="http://schemas.openxmlformats.org/officeDocument/2006/relationships/image" Target="../media/image2.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2.png"/><Relationship Id="rId4" Type="http://schemas.openxmlformats.org/officeDocument/2006/relationships/image" Target="../media/image53.emf"/></Relationships>
</file>

<file path=ppt/slides/_rels/slide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12.bin"/><Relationship Id="rId13" Type="http://schemas.openxmlformats.org/officeDocument/2006/relationships/image" Target="../media/image57.wmf"/><Relationship Id="rId18" Type="http://schemas.openxmlformats.org/officeDocument/2006/relationships/image" Target="../media/image2.png"/><Relationship Id="rId3" Type="http://schemas.openxmlformats.org/officeDocument/2006/relationships/oleObject" Target="../embeddings/oleObject8.bin"/><Relationship Id="rId7" Type="http://schemas.openxmlformats.org/officeDocument/2006/relationships/oleObject" Target="../embeddings/oleObject11.bin"/><Relationship Id="rId12" Type="http://schemas.openxmlformats.org/officeDocument/2006/relationships/oleObject" Target="../embeddings/oleObject15.bin"/><Relationship Id="rId17" Type="http://schemas.openxmlformats.org/officeDocument/2006/relationships/image" Target="../media/image59.jpeg"/><Relationship Id="rId2" Type="http://schemas.openxmlformats.org/officeDocument/2006/relationships/slideLayout" Target="../slideLayouts/slideLayout7.xml"/><Relationship Id="rId16" Type="http://schemas.openxmlformats.org/officeDocument/2006/relationships/image" Target="../media/image58.jpeg"/><Relationship Id="rId1" Type="http://schemas.openxmlformats.org/officeDocument/2006/relationships/vmlDrawing" Target="../drawings/vmlDrawing8.vml"/><Relationship Id="rId6" Type="http://schemas.openxmlformats.org/officeDocument/2006/relationships/oleObject" Target="../embeddings/oleObject10.bin"/><Relationship Id="rId11" Type="http://schemas.openxmlformats.org/officeDocument/2006/relationships/image" Target="../media/image56.wmf"/><Relationship Id="rId5" Type="http://schemas.openxmlformats.org/officeDocument/2006/relationships/oleObject" Target="../embeddings/oleObject9.bin"/><Relationship Id="rId15" Type="http://schemas.openxmlformats.org/officeDocument/2006/relationships/oleObject" Target="../embeddings/oleObject17.bin"/><Relationship Id="rId10" Type="http://schemas.openxmlformats.org/officeDocument/2006/relationships/oleObject" Target="../embeddings/oleObject14.bin"/><Relationship Id="rId4" Type="http://schemas.openxmlformats.org/officeDocument/2006/relationships/image" Target="../media/image55.wmf"/><Relationship Id="rId9" Type="http://schemas.openxmlformats.org/officeDocument/2006/relationships/oleObject" Target="../embeddings/oleObject13.bin"/><Relationship Id="rId14" Type="http://schemas.openxmlformats.org/officeDocument/2006/relationships/oleObject" Target="../embeddings/oleObject16.bin"/></Relationships>
</file>

<file path=ppt/slides/_rels/slide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6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2.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2.png"/><Relationship Id="rId4" Type="http://schemas.openxmlformats.org/officeDocument/2006/relationships/image" Target="../media/image71.emf"/></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2.png"/><Relationship Id="rId4" Type="http://schemas.openxmlformats.org/officeDocument/2006/relationships/image" Target="../media/image72.emf"/></Relationships>
</file>

<file path=ppt/slides/_rels/slide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hyperlink" Target="http://www.pcbookcn.com/img_article/2005113194521621.jpg"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8203" y="1600200"/>
            <a:ext cx="7282797" cy="1676400"/>
          </a:xfrm>
        </p:spPr>
        <p:txBody>
          <a:bodyPr>
            <a:normAutofit/>
          </a:bodyPr>
          <a:lstStyle/>
          <a:p>
            <a:pPr algn="r"/>
            <a:r>
              <a:rPr lang="zh-CN" altLang="en-US" b="1" dirty="0">
                <a:latin typeface="黑体" panose="02010609060101010101" pitchFamily="49" charset="-122"/>
                <a:ea typeface="黑体" panose="02010609060101010101" pitchFamily="49" charset="-122"/>
              </a:rPr>
              <a:t>互联网技术与应用</a:t>
            </a:r>
          </a:p>
        </p:txBody>
      </p:sp>
      <p:sp>
        <p:nvSpPr>
          <p:cNvPr id="3" name="Subtitle 2"/>
          <p:cNvSpPr>
            <a:spLocks noGrp="1"/>
          </p:cNvSpPr>
          <p:nvPr>
            <p:ph type="subTitle" idx="1"/>
          </p:nvPr>
        </p:nvSpPr>
        <p:spPr>
          <a:xfrm>
            <a:off x="609600" y="3581400"/>
            <a:ext cx="6858000" cy="1281485"/>
          </a:xfrm>
        </p:spPr>
        <p:txBody>
          <a:bodyPr>
            <a:noAutofit/>
          </a:bodyPr>
          <a:lstStyle/>
          <a:p>
            <a:r>
              <a:rPr lang="zh-CN" altLang="en-US" b="1" dirty="0">
                <a:latin typeface="楷体" panose="02010609060101010101" pitchFamily="49" charset="-122"/>
                <a:ea typeface="楷体" panose="02010609060101010101" pitchFamily="49" charset="-122"/>
              </a:rPr>
              <a:t>高峰</a:t>
            </a:r>
            <a:endParaRPr lang="en-US" altLang="zh-CN" b="1"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计算机科学与技术学院</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武汉科技大学</a:t>
            </a:r>
            <a:endParaRPr lang="en-US" altLang="zh-CN" dirty="0">
              <a:latin typeface="楷体" panose="02010609060101010101" pitchFamily="49" charset="-122"/>
              <a:ea typeface="楷体" panose="02010609060101010101" pitchFamily="49" charset="-122"/>
            </a:endParaRPr>
          </a:p>
          <a:p>
            <a:r>
              <a:rPr lang="en-US" altLang="zh-CN" dirty="0">
                <a:latin typeface="楷体" panose="02010609060101010101" pitchFamily="49" charset="-122"/>
                <a:ea typeface="楷体" panose="02010609060101010101" pitchFamily="49" charset="-122"/>
              </a:rPr>
              <a:t>feng.gao86@wust.edu.cn</a:t>
            </a:r>
          </a:p>
        </p:txBody>
      </p:sp>
      <p:pic>
        <p:nvPicPr>
          <p:cNvPr id="1026"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5" name="副标题 2"/>
          <p:cNvSpPr txBox="1"/>
          <p:nvPr/>
        </p:nvSpPr>
        <p:spPr>
          <a:xfrm>
            <a:off x="3048000" y="3400400"/>
            <a:ext cx="5486400" cy="638200"/>
          </a:xfrm>
          <a:prstGeom prst="rect">
            <a:avLst/>
          </a:prstGeom>
        </p:spPr>
        <p:txBody>
          <a:bodyPr vert="horz" lIns="91440" tIns="45720" rIns="91440" bIns="45720" rtlCol="0">
            <a:noAutofit/>
          </a:bodyPr>
          <a:lstStyle>
            <a:lvl1pPr marL="0" indent="0" algn="l" defTabSz="914400" rtl="0" eaLnBrk="1" latinLnBrk="0" hangingPunct="1">
              <a:spcBef>
                <a:spcPct val="20000"/>
              </a:spcBef>
              <a:buClr>
                <a:schemeClr val="accent1"/>
              </a:buClr>
              <a:buSzPct val="85000"/>
              <a:buFont typeface="Arial" panose="020B0604020202020204"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spcBef>
                <a:spcPct val="20000"/>
              </a:spcBef>
              <a:buClr>
                <a:schemeClr val="accent1"/>
              </a:buClr>
              <a:buSzPct val="85000"/>
              <a:buFont typeface="Arial" panose="020B0604020202020204"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SzPct val="90000"/>
              <a:buFont typeface="Arial" panose="020B0604020202020204"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anose="020B0604020202020204"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SzPct val="100000"/>
              <a:buFont typeface="Arial" panose="020B0604020202020204" pitchFamily="34" charset="0"/>
              <a:buNone/>
              <a:defRPr sz="14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buClr>
              <a:buFont typeface="Arial" panose="020B0604020202020204" pitchFamily="34" charset="0"/>
              <a:buNone/>
              <a:defRPr sz="13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Arial" panose="020B0604020202020204" pitchFamily="34" charset="0"/>
              <a:buNone/>
              <a:defRPr sz="13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buClr>
              <a:buFont typeface="Arial" panose="020B0604020202020204" pitchFamily="34" charset="0"/>
              <a:buNone/>
              <a:defRPr sz="13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Font typeface="Arial" panose="020B0604020202020204" pitchFamily="34" charset="0"/>
              <a:buNone/>
              <a:defRPr sz="1300" kern="1200">
                <a:solidFill>
                  <a:schemeClr val="tx1">
                    <a:tint val="75000"/>
                  </a:schemeClr>
                </a:solidFill>
                <a:latin typeface="+mn-lt"/>
                <a:ea typeface="+mn-ea"/>
                <a:cs typeface="+mn-cs"/>
              </a:defRPr>
            </a:lvl9pPr>
          </a:lstStyle>
          <a:p>
            <a:pPr algn="r"/>
            <a:r>
              <a:rPr lang="zh-CN" altLang="en-US" sz="3200" dirty="0">
                <a:latin typeface="黑体" panose="02010609060101010101" pitchFamily="49" charset="-122"/>
                <a:ea typeface="黑体" panose="02010609060101010101" pitchFamily="49" charset="-122"/>
              </a:rPr>
              <a:t>第</a:t>
            </a:r>
            <a:r>
              <a:rPr lang="en-US" altLang="zh-CN" sz="3200" dirty="0">
                <a:latin typeface="黑体" panose="02010609060101010101" pitchFamily="49" charset="-122"/>
                <a:ea typeface="黑体" panose="02010609060101010101" pitchFamily="49" charset="-122"/>
              </a:rPr>
              <a:t>1</a:t>
            </a:r>
            <a:r>
              <a:rPr lang="zh-CN" altLang="en-US" sz="3200" dirty="0">
                <a:latin typeface="黑体" panose="02010609060101010101" pitchFamily="49" charset="-122"/>
                <a:ea typeface="黑体" panose="02010609060101010101" pitchFamily="49" charset="-122"/>
              </a:rPr>
              <a:t>章</a:t>
            </a:r>
            <a:r>
              <a:rPr lang="en-US" altLang="zh-CN" sz="3200" dirty="0">
                <a:latin typeface="黑体" panose="02010609060101010101" pitchFamily="49" charset="-122"/>
                <a:ea typeface="黑体" panose="02010609060101010101" pitchFamily="49" charset="-122"/>
              </a:rPr>
              <a:t>	</a:t>
            </a:r>
            <a:endParaRPr lang="zh-CN" altLang="en-US" sz="3200" dirty="0">
              <a:latin typeface="黑体" panose="02010609060101010101" pitchFamily="49" charset="-122"/>
              <a:ea typeface="黑体" panose="02010609060101010101" pitchFamily="49" charset="-122"/>
            </a:endParaRPr>
          </a:p>
        </p:txBody>
      </p:sp>
      <p:pic>
        <p:nvPicPr>
          <p:cNvPr id="6"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6"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10</a:t>
            </a:fld>
            <a:endParaRPr lang="en-US" dirty="0">
              <a:solidFill>
                <a:schemeClr val="tx2"/>
              </a:solidFill>
            </a:endParaRPr>
          </a:p>
        </p:txBody>
      </p:sp>
      <p:sp>
        <p:nvSpPr>
          <p:cNvPr id="10" name="Title 1"/>
          <p:cNvSpPr txBox="1"/>
          <p:nvPr/>
        </p:nvSpPr>
        <p:spPr>
          <a:xfrm>
            <a:off x="457200" y="533400"/>
            <a:ext cx="8229600" cy="609600"/>
          </a:xfrm>
          <a:prstGeom prst="rect">
            <a:avLst/>
          </a:prstGeom>
        </p:spPr>
        <p:txBody>
          <a:bodyPr>
            <a:normAutofit fontScale="90000" lnSpcReduction="1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计算机网络的应用</a:t>
            </a:r>
          </a:p>
        </p:txBody>
      </p:sp>
      <p:sp>
        <p:nvSpPr>
          <p:cNvPr id="11" name="Content Placeholder 2"/>
          <p:cNvSpPr txBox="1"/>
          <p:nvPr/>
        </p:nvSpPr>
        <p:spPr>
          <a:xfrm>
            <a:off x="457200" y="1219200"/>
            <a:ext cx="8229600" cy="5257800"/>
          </a:xfrm>
          <a:prstGeom prst="rect">
            <a:avLst/>
          </a:prstGeom>
        </p:spPr>
        <p:txBody>
          <a:bodyPr>
            <a:normAutofit/>
          </a:bodyPr>
          <a:lstStyle>
            <a:lvl1pPr marL="182880" indent="-182880" algn="l" defTabSz="914400" rtl="0" eaLnBrk="1" latinLnBrk="0" hangingPunct="1">
              <a:spcBef>
                <a:spcPct val="20000"/>
              </a:spcBef>
              <a:buClr>
                <a:schemeClr val="accent1"/>
              </a:buClr>
              <a:buSzPct val="85000"/>
              <a:buFont typeface="Arial" panose="020B0604020202020204"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B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B0604020202020204"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B0604020202020204"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9pPr>
          </a:lstStyle>
          <a:p>
            <a:pPr marL="182880" lvl="1" fontAlgn="ctr">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个人与家庭用户</a:t>
            </a:r>
            <a:endParaRPr lang="en-US" altLang="zh-CN" sz="2400" b="1" dirty="0">
              <a:latin typeface="微软雅黑" panose="020B0503020204020204" pitchFamily="34" charset="-122"/>
              <a:ea typeface="微软雅黑" panose="020B0503020204020204" pitchFamily="34" charset="-122"/>
            </a:endParaRPr>
          </a:p>
          <a:p>
            <a:pPr lvl="1" fontAlgn="ctr">
              <a:lnSpc>
                <a:spcPct val="150000"/>
              </a:lnSpc>
            </a:pPr>
            <a:r>
              <a:rPr lang="zh-CN" altLang="en-US" sz="2100" dirty="0">
                <a:latin typeface="楷体" panose="02010609060101010101" pitchFamily="49" charset="-122"/>
                <a:ea typeface="楷体" panose="02010609060101010101" pitchFamily="49" charset="-122"/>
              </a:rPr>
              <a:t>访问远程信息</a:t>
            </a:r>
            <a:r>
              <a:rPr lang="en-US" altLang="zh-CN" sz="2100" dirty="0">
                <a:latin typeface="楷体" panose="02010609060101010101" pitchFamily="49" charset="-122"/>
                <a:ea typeface="楷体" panose="02010609060101010101" pitchFamily="49" charset="-122"/>
              </a:rPr>
              <a:t>——WWW</a:t>
            </a:r>
            <a:r>
              <a:rPr lang="zh-CN" altLang="en-US" sz="2100" dirty="0">
                <a:latin typeface="楷体" panose="02010609060101010101" pitchFamily="49" charset="-122"/>
                <a:ea typeface="楷体" panose="02010609060101010101" pitchFamily="49" charset="-122"/>
              </a:rPr>
              <a:t>，在线图书馆（</a:t>
            </a:r>
            <a:r>
              <a:rPr lang="en-US" altLang="zh-CN" sz="2100" dirty="0">
                <a:latin typeface="楷体" panose="02010609060101010101" pitchFamily="49" charset="-122"/>
                <a:ea typeface="楷体" panose="02010609060101010101" pitchFamily="49" charset="-122"/>
              </a:rPr>
              <a:t>ACM, IEEE</a:t>
            </a:r>
            <a:r>
              <a:rPr lang="zh-CN" altLang="en-US" sz="2100" dirty="0">
                <a:latin typeface="楷体" panose="02010609060101010101" pitchFamily="49" charset="-122"/>
                <a:ea typeface="楷体" panose="02010609060101010101" pitchFamily="49" charset="-122"/>
              </a:rPr>
              <a:t>）</a:t>
            </a:r>
            <a:endParaRPr lang="en-US" altLang="zh-CN" sz="2100" dirty="0">
              <a:latin typeface="楷体" panose="02010609060101010101" pitchFamily="49" charset="-122"/>
              <a:ea typeface="楷体" panose="02010609060101010101" pitchFamily="49" charset="-122"/>
            </a:endParaRPr>
          </a:p>
          <a:p>
            <a:pPr lvl="1" fontAlgn="ctr">
              <a:lnSpc>
                <a:spcPct val="150000"/>
              </a:lnSpc>
            </a:pPr>
            <a:r>
              <a:rPr lang="zh-CN" altLang="en-US" sz="2100" dirty="0">
                <a:latin typeface="楷体" panose="02010609060101010101" pitchFamily="49" charset="-122"/>
                <a:ea typeface="楷体" panose="02010609060101010101" pitchFamily="49" charset="-122"/>
              </a:rPr>
              <a:t>个人通信</a:t>
            </a:r>
            <a:r>
              <a:rPr lang="en-US" altLang="zh-CN" sz="2100" dirty="0">
                <a:latin typeface="楷体" panose="02010609060101010101" pitchFamily="49" charset="-122"/>
                <a:ea typeface="楷体" panose="02010609060101010101" pitchFamily="49" charset="-122"/>
              </a:rPr>
              <a:t>——IM</a:t>
            </a:r>
            <a:r>
              <a:rPr lang="zh-CN" altLang="en-US" sz="2100" dirty="0">
                <a:latin typeface="楷体" panose="02010609060101010101" pitchFamily="49" charset="-122"/>
                <a:ea typeface="楷体" panose="02010609060101010101" pitchFamily="49" charset="-122"/>
              </a:rPr>
              <a:t>（</a:t>
            </a:r>
            <a:r>
              <a:rPr lang="en-US" altLang="zh-CN" sz="2100" dirty="0">
                <a:latin typeface="楷体" panose="02010609060101010101" pitchFamily="49" charset="-122"/>
                <a:ea typeface="楷体" panose="02010609060101010101" pitchFamily="49" charset="-122"/>
              </a:rPr>
              <a:t>UNIX 1970</a:t>
            </a:r>
            <a:r>
              <a:rPr lang="zh-CN" altLang="en-US" sz="2100" dirty="0">
                <a:latin typeface="楷体" panose="02010609060101010101" pitchFamily="49" charset="-122"/>
                <a:ea typeface="楷体" panose="02010609060101010101" pitchFamily="49" charset="-122"/>
              </a:rPr>
              <a:t>）</a:t>
            </a:r>
            <a:r>
              <a:rPr lang="en-US" altLang="zh-CN" sz="2100" dirty="0">
                <a:latin typeface="楷体" panose="02010609060101010101" pitchFamily="49" charset="-122"/>
                <a:ea typeface="楷体" panose="02010609060101010101" pitchFamily="49" charset="-122"/>
              </a:rPr>
              <a:t>, </a:t>
            </a:r>
            <a:r>
              <a:rPr lang="zh-CN" altLang="en-US" sz="2100" dirty="0">
                <a:latin typeface="楷体" panose="02010609060101010101" pitchFamily="49" charset="-122"/>
                <a:ea typeface="楷体" panose="02010609060101010101" pitchFamily="49" charset="-122"/>
              </a:rPr>
              <a:t>聊天室</a:t>
            </a:r>
            <a:r>
              <a:rPr lang="en-US" altLang="zh-CN" sz="2100" dirty="0">
                <a:latin typeface="楷体" panose="02010609060101010101" pitchFamily="49" charset="-122"/>
                <a:ea typeface="楷体" panose="02010609060101010101" pitchFamily="49" charset="-122"/>
              </a:rPr>
              <a:t>Chat Room</a:t>
            </a:r>
            <a:r>
              <a:rPr lang="zh-CN" altLang="en-US" sz="2100" dirty="0">
                <a:latin typeface="楷体" panose="02010609060101010101" pitchFamily="49" charset="-122"/>
                <a:ea typeface="楷体" panose="02010609060101010101" pitchFamily="49" charset="-122"/>
              </a:rPr>
              <a:t>，新闻组，对等通信（</a:t>
            </a:r>
            <a:r>
              <a:rPr lang="en-US" altLang="zh-CN" sz="2100" dirty="0">
                <a:latin typeface="楷体" panose="02010609060101010101" pitchFamily="49" charset="-122"/>
                <a:ea typeface="楷体" panose="02010609060101010101" pitchFamily="49" charset="-122"/>
              </a:rPr>
              <a:t>P2P</a:t>
            </a:r>
            <a:r>
              <a:rPr lang="zh-CN" altLang="en-US" sz="2100" dirty="0">
                <a:latin typeface="楷体" panose="02010609060101010101" pitchFamily="49" charset="-122"/>
                <a:ea typeface="楷体" panose="02010609060101010101" pitchFamily="49" charset="-122"/>
              </a:rPr>
              <a:t>），</a:t>
            </a:r>
            <a:r>
              <a:rPr lang="en-US" altLang="zh-CN" sz="2100" dirty="0">
                <a:latin typeface="楷体" panose="02010609060101010101" pitchFamily="49" charset="-122"/>
                <a:ea typeface="楷体" panose="02010609060101010101" pitchFamily="49" charset="-122"/>
              </a:rPr>
              <a:t>VOIP</a:t>
            </a:r>
            <a:r>
              <a:rPr lang="zh-CN" altLang="en-US" sz="2100" dirty="0">
                <a:latin typeface="楷体" panose="02010609060101010101" pitchFamily="49" charset="-122"/>
                <a:ea typeface="楷体" panose="02010609060101010101" pitchFamily="49" charset="-122"/>
              </a:rPr>
              <a:t>，互联网电台，远程学习</a:t>
            </a:r>
            <a:r>
              <a:rPr lang="en-US" altLang="zh-CN" sz="2100" dirty="0">
                <a:latin typeface="楷体" panose="02010609060101010101" pitchFamily="49" charset="-122"/>
                <a:ea typeface="楷体" panose="02010609060101010101" pitchFamily="49" charset="-122"/>
              </a:rPr>
              <a:t>……</a:t>
            </a:r>
          </a:p>
          <a:p>
            <a:pPr lvl="1" fontAlgn="ctr">
              <a:lnSpc>
                <a:spcPct val="150000"/>
              </a:lnSpc>
            </a:pPr>
            <a:r>
              <a:rPr lang="zh-CN" altLang="en-US" sz="2100" dirty="0">
                <a:latin typeface="楷体" panose="02010609060101010101" pitchFamily="49" charset="-122"/>
                <a:ea typeface="楷体" panose="02010609060101010101" pitchFamily="49" charset="-122"/>
              </a:rPr>
              <a:t>娱乐</a:t>
            </a:r>
            <a:r>
              <a:rPr lang="en-US" altLang="zh-CN" sz="2100" dirty="0">
                <a:latin typeface="楷体" panose="02010609060101010101" pitchFamily="49" charset="-122"/>
                <a:ea typeface="楷体" panose="02010609060101010101" pitchFamily="49" charset="-122"/>
              </a:rPr>
              <a:t>——</a:t>
            </a:r>
            <a:r>
              <a:rPr lang="zh-CN" altLang="en-US" sz="2100" dirty="0">
                <a:latin typeface="楷体" panose="02010609060101010101" pitchFamily="49" charset="-122"/>
                <a:ea typeface="楷体" panose="02010609060101010101" pitchFamily="49" charset="-122"/>
              </a:rPr>
              <a:t>视频点播，游戏</a:t>
            </a:r>
            <a:r>
              <a:rPr lang="en-US" altLang="zh-CN" sz="2100" dirty="0">
                <a:latin typeface="楷体" panose="02010609060101010101" pitchFamily="49" charset="-122"/>
                <a:ea typeface="楷体" panose="02010609060101010101" pitchFamily="49" charset="-122"/>
              </a:rPr>
              <a:t>……</a:t>
            </a:r>
          </a:p>
          <a:p>
            <a:pPr lvl="1" fontAlgn="ctr">
              <a:lnSpc>
                <a:spcPct val="150000"/>
              </a:lnSpc>
            </a:pPr>
            <a:r>
              <a:rPr lang="zh-CN" altLang="en-US" sz="2100" dirty="0">
                <a:latin typeface="楷体" panose="02010609060101010101" pitchFamily="49" charset="-122"/>
                <a:ea typeface="楷体" panose="02010609060101010101" pitchFamily="49" charset="-122"/>
              </a:rPr>
              <a:t>电子商务</a:t>
            </a:r>
            <a:r>
              <a:rPr lang="en-US" altLang="zh-CN" sz="2100" dirty="0">
                <a:latin typeface="楷体" panose="02010609060101010101" pitchFamily="49" charset="-122"/>
                <a:ea typeface="楷体" panose="02010609060101010101" pitchFamily="49" charset="-122"/>
              </a:rPr>
              <a:t>——B2C, B2B, G2C, C2C, O2O……</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t>Internet</a:t>
            </a:r>
            <a:r>
              <a:rPr lang="zh-CN" altLang="zh-CN" dirty="0"/>
              <a:t>地址</a:t>
            </a:r>
            <a:endParaRPr lang="zh-CN" altLang="en-US" dirty="0"/>
          </a:p>
        </p:txBody>
      </p:sp>
      <p:sp>
        <p:nvSpPr>
          <p:cNvPr id="64515" name="内容占位符 2"/>
          <p:cNvSpPr>
            <a:spLocks noGrp="1"/>
          </p:cNvSpPr>
          <p:nvPr>
            <p:ph idx="1"/>
          </p:nvPr>
        </p:nvSpPr>
        <p:spPr/>
        <p:txBody>
          <a:bodyPr/>
          <a:lstStyle/>
          <a:p>
            <a:r>
              <a:rPr lang="en-US" altLang="zh-CN" dirty="0"/>
              <a:t>3. </a:t>
            </a:r>
            <a:r>
              <a:rPr lang="zh-CN" altLang="zh-CN" dirty="0"/>
              <a:t>网关地址</a:t>
            </a:r>
          </a:p>
          <a:p>
            <a:pPr lvl="1"/>
            <a:r>
              <a:rPr lang="zh-CN" altLang="en-US" sz="2400" dirty="0"/>
              <a:t>在</a:t>
            </a:r>
            <a:r>
              <a:rPr lang="en-US" altLang="zh-CN" sz="2400" dirty="0"/>
              <a:t>Internet</a:t>
            </a:r>
            <a:r>
              <a:rPr lang="zh-CN" altLang="en-US" sz="2400" dirty="0"/>
              <a:t>中的网关一般是指用于连接两个或者两个以上网段的网络设备，通常使用路由器（</a:t>
            </a:r>
            <a:r>
              <a:rPr lang="en-US" altLang="zh-CN" sz="2400" dirty="0"/>
              <a:t>Router</a:t>
            </a:r>
            <a:r>
              <a:rPr lang="zh-CN" altLang="en-US" sz="2400" dirty="0"/>
              <a:t>）作为网关。</a:t>
            </a:r>
            <a:endParaRPr lang="en-US" altLang="zh-CN" sz="2400" dirty="0"/>
          </a:p>
          <a:p>
            <a:pPr lvl="1"/>
            <a:endParaRPr lang="en-US" altLang="zh-CN" sz="2400" dirty="0"/>
          </a:p>
          <a:p>
            <a:pPr lvl="1"/>
            <a:r>
              <a:rPr lang="zh-CN" altLang="en-US" sz="2400" dirty="0"/>
              <a:t>在</a:t>
            </a:r>
            <a:r>
              <a:rPr lang="en-US" altLang="zh-CN" sz="2400" dirty="0"/>
              <a:t>TCP/IP</a:t>
            </a:r>
            <a:r>
              <a:rPr lang="zh-CN" altLang="en-US" sz="2400" dirty="0"/>
              <a:t>网络体系中，网关的基本作用是根据目的</a:t>
            </a:r>
            <a:r>
              <a:rPr lang="en-US" altLang="zh-CN" sz="2400" dirty="0"/>
              <a:t>IP</a:t>
            </a:r>
            <a:r>
              <a:rPr lang="zh-CN" altLang="en-US" sz="2400" dirty="0"/>
              <a:t>地址的网络号与子网号，选择最佳的出口对</a:t>
            </a:r>
            <a:r>
              <a:rPr lang="en-US" altLang="zh-CN" sz="2400" dirty="0"/>
              <a:t>IP</a:t>
            </a:r>
            <a:r>
              <a:rPr lang="zh-CN" altLang="en-US" sz="2400" dirty="0"/>
              <a:t>分组进行转发，实现跨网段的数据通信。</a:t>
            </a:r>
            <a:endParaRPr lang="en-US" altLang="zh-CN" sz="2400" dirty="0"/>
          </a:p>
          <a:p>
            <a:endParaRPr lang="en-US" altLang="zh-CN" dirty="0"/>
          </a:p>
          <a:p>
            <a:endParaRPr lang="en-US" altLang="zh-CN" dirty="0"/>
          </a:p>
          <a:p>
            <a:endParaRPr lang="en-US" altLang="zh-CN" dirty="0"/>
          </a:p>
        </p:txBody>
      </p:sp>
      <p:sp>
        <p:nvSpPr>
          <p:cNvPr id="64517" name="Rectangle 2"/>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sp>
        <p:nvSpPr>
          <p:cNvPr id="64518" name="Rectangle 2"/>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pic>
        <p:nvPicPr>
          <p:cNvPr id="6"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7"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100</a:t>
            </a:fld>
            <a:endParaRPr lang="en-US" dirty="0">
              <a:solidFill>
                <a:schemeClr val="tx2"/>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t>Internet</a:t>
            </a:r>
            <a:r>
              <a:rPr lang="zh-CN" altLang="zh-CN" dirty="0"/>
              <a:t>地址</a:t>
            </a:r>
            <a:endParaRPr lang="zh-CN" altLang="en-US" dirty="0"/>
          </a:p>
        </p:txBody>
      </p:sp>
      <p:sp>
        <p:nvSpPr>
          <p:cNvPr id="64515" name="内容占位符 2"/>
          <p:cNvSpPr>
            <a:spLocks noGrp="1"/>
          </p:cNvSpPr>
          <p:nvPr>
            <p:ph idx="1"/>
          </p:nvPr>
        </p:nvSpPr>
        <p:spPr/>
        <p:txBody>
          <a:bodyPr/>
          <a:lstStyle/>
          <a:p>
            <a:r>
              <a:rPr lang="en-US" altLang="zh-CN" dirty="0"/>
              <a:t>3. </a:t>
            </a:r>
            <a:r>
              <a:rPr lang="zh-CN" altLang="zh-CN" dirty="0"/>
              <a:t>网关地址</a:t>
            </a:r>
          </a:p>
          <a:p>
            <a:pPr lvl="1"/>
            <a:r>
              <a:rPr lang="zh-CN" altLang="en-US" dirty="0"/>
              <a:t>比如有网络</a:t>
            </a:r>
            <a:r>
              <a:rPr lang="en-US" altLang="zh-CN" dirty="0"/>
              <a:t>A</a:t>
            </a:r>
            <a:r>
              <a:rPr lang="zh-CN" altLang="en-US" dirty="0"/>
              <a:t>和网络</a:t>
            </a:r>
            <a:r>
              <a:rPr lang="en-US" altLang="zh-CN" dirty="0"/>
              <a:t>B</a:t>
            </a:r>
            <a:r>
              <a:rPr lang="zh-CN" altLang="en-US" dirty="0"/>
              <a:t>，网络</a:t>
            </a:r>
            <a:r>
              <a:rPr lang="en-US" altLang="zh-CN" dirty="0"/>
              <a:t>A</a:t>
            </a:r>
            <a:r>
              <a:rPr lang="zh-CN" altLang="en-US" dirty="0"/>
              <a:t>的</a:t>
            </a:r>
            <a:r>
              <a:rPr lang="en-US" altLang="zh-CN" dirty="0"/>
              <a:t>IP</a:t>
            </a:r>
            <a:r>
              <a:rPr lang="zh-CN" altLang="en-US" dirty="0"/>
              <a:t>地址范围为“</a:t>
            </a:r>
            <a:r>
              <a:rPr lang="en-US" altLang="zh-CN" dirty="0"/>
              <a:t>192.168.1.1~192. 168.1.254”</a:t>
            </a:r>
            <a:r>
              <a:rPr lang="zh-CN" altLang="en-US" dirty="0"/>
              <a:t>，子网掩码为</a:t>
            </a:r>
            <a:r>
              <a:rPr lang="en-US" altLang="zh-CN" dirty="0"/>
              <a:t>255.255.255.0</a:t>
            </a:r>
            <a:r>
              <a:rPr lang="zh-CN" altLang="en-US" dirty="0"/>
              <a:t>；网络</a:t>
            </a:r>
            <a:r>
              <a:rPr lang="en-US" altLang="zh-CN" dirty="0"/>
              <a:t>B</a:t>
            </a:r>
            <a:r>
              <a:rPr lang="zh-CN" altLang="en-US" dirty="0"/>
              <a:t>的</a:t>
            </a:r>
            <a:r>
              <a:rPr lang="en-US" altLang="zh-CN" dirty="0"/>
              <a:t>IP</a:t>
            </a:r>
            <a:r>
              <a:rPr lang="zh-CN" altLang="en-US" dirty="0"/>
              <a:t>地址范围为“</a:t>
            </a:r>
            <a:r>
              <a:rPr lang="en-US" altLang="zh-CN" dirty="0"/>
              <a:t>192.168.2.1~192. 168.2.254”</a:t>
            </a:r>
            <a:r>
              <a:rPr lang="zh-CN" altLang="en-US" dirty="0"/>
              <a:t>，子网掩码为</a:t>
            </a:r>
            <a:r>
              <a:rPr lang="en-US" altLang="zh-CN" dirty="0"/>
              <a:t>255.255.255.0</a:t>
            </a:r>
            <a:r>
              <a:rPr lang="zh-CN" altLang="en-US" dirty="0"/>
              <a:t>。在没有路由器的情况下，两个网络之间是不能进行</a:t>
            </a:r>
            <a:r>
              <a:rPr lang="en-US" altLang="zh-CN" dirty="0"/>
              <a:t>TCP/IP</a:t>
            </a:r>
            <a:r>
              <a:rPr lang="zh-CN" altLang="en-US" dirty="0"/>
              <a:t>通信的，即使是两个网络连接在同一台交换机（或集线器）上，</a:t>
            </a:r>
            <a:r>
              <a:rPr lang="en-US" altLang="zh-CN" dirty="0"/>
              <a:t>TCP/IP</a:t>
            </a:r>
            <a:r>
              <a:rPr lang="zh-CN" altLang="en-US" dirty="0"/>
              <a:t>协议会判定两个主机处在不同的网络里。</a:t>
            </a:r>
            <a:endParaRPr lang="en-US" altLang="zh-CN" dirty="0"/>
          </a:p>
          <a:p>
            <a:pPr lvl="1"/>
            <a:endParaRPr lang="en-US" altLang="zh-CN" dirty="0"/>
          </a:p>
          <a:p>
            <a:pPr lvl="1"/>
            <a:r>
              <a:rPr lang="zh-CN" altLang="zh-CN" dirty="0"/>
              <a:t>如果两个</a:t>
            </a:r>
            <a:r>
              <a:rPr lang="en-US" altLang="zh-CN" dirty="0"/>
              <a:t>IP</a:t>
            </a:r>
            <a:r>
              <a:rPr lang="zh-CN" altLang="zh-CN" dirty="0"/>
              <a:t>地址不在同一网络内，这时候要想通过</a:t>
            </a:r>
            <a:r>
              <a:rPr lang="en-US" altLang="zh-CN" dirty="0"/>
              <a:t>IP</a:t>
            </a:r>
            <a:r>
              <a:rPr lang="zh-CN" altLang="zh-CN" dirty="0"/>
              <a:t>地址访问另一网络的计算机，就需要网关地址。</a:t>
            </a:r>
            <a:endParaRPr lang="en-US" altLang="zh-CN" dirty="0"/>
          </a:p>
          <a:p>
            <a:pPr lvl="1"/>
            <a:endParaRPr lang="en-US" altLang="zh-CN" dirty="0"/>
          </a:p>
          <a:p>
            <a:pPr lvl="1"/>
            <a:r>
              <a:rPr lang="zh-CN" altLang="zh-CN" dirty="0"/>
              <a:t>路由器连接多少个不同的网络，就至少应该有多少个网络接口和</a:t>
            </a:r>
            <a:r>
              <a:rPr lang="en-US" altLang="zh-CN" dirty="0"/>
              <a:t>IP</a:t>
            </a:r>
            <a:r>
              <a:rPr lang="zh-CN" altLang="zh-CN" dirty="0"/>
              <a:t>地址（网关地址）。默认网关地址就是主机地址部分取值</a:t>
            </a:r>
            <a:r>
              <a:rPr lang="en-US" altLang="zh-CN" dirty="0"/>
              <a:t>  1  </a:t>
            </a:r>
            <a:r>
              <a:rPr lang="zh-CN" altLang="zh-CN" dirty="0"/>
              <a:t>的</a:t>
            </a:r>
            <a:r>
              <a:rPr lang="en-US" altLang="zh-CN" dirty="0"/>
              <a:t>IP</a:t>
            </a:r>
            <a:r>
              <a:rPr lang="zh-CN" altLang="zh-CN" dirty="0"/>
              <a:t>地址。</a:t>
            </a:r>
          </a:p>
          <a:p>
            <a:endParaRPr lang="en-US" altLang="zh-CN" dirty="0"/>
          </a:p>
          <a:p>
            <a:endParaRPr lang="en-US" altLang="zh-CN" dirty="0"/>
          </a:p>
          <a:p>
            <a:endParaRPr lang="en-US" altLang="zh-CN" dirty="0"/>
          </a:p>
        </p:txBody>
      </p:sp>
      <p:sp>
        <p:nvSpPr>
          <p:cNvPr id="64517" name="Rectangle 2"/>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sp>
        <p:nvSpPr>
          <p:cNvPr id="64518" name="Rectangle 2"/>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pic>
        <p:nvPicPr>
          <p:cNvPr id="6"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7"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101</a:t>
            </a:fld>
            <a:endParaRPr lang="en-US" dirty="0">
              <a:solidFill>
                <a:schemeClr val="tx2"/>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t>Internet</a:t>
            </a:r>
            <a:r>
              <a:rPr lang="zh-CN" altLang="zh-CN" dirty="0"/>
              <a:t>地址</a:t>
            </a:r>
            <a:endParaRPr lang="zh-CN" altLang="en-US" dirty="0"/>
          </a:p>
        </p:txBody>
      </p:sp>
      <p:sp>
        <p:nvSpPr>
          <p:cNvPr id="15364" name="内容占位符 2"/>
          <p:cNvSpPr>
            <a:spLocks noGrp="1"/>
          </p:cNvSpPr>
          <p:nvPr>
            <p:ph idx="1"/>
          </p:nvPr>
        </p:nvSpPr>
        <p:spPr/>
        <p:txBody>
          <a:bodyPr/>
          <a:lstStyle/>
          <a:p>
            <a:r>
              <a:rPr lang="en-US" altLang="zh-CN"/>
              <a:t>3. </a:t>
            </a:r>
            <a:r>
              <a:rPr lang="zh-CN" altLang="zh-CN"/>
              <a:t>网关地址</a:t>
            </a:r>
          </a:p>
          <a:p>
            <a:pPr lvl="1"/>
            <a:endParaRPr lang="en-US" altLang="zh-CN"/>
          </a:p>
          <a:p>
            <a:endParaRPr lang="en-US" altLang="zh-CN"/>
          </a:p>
          <a:p>
            <a:endParaRPr lang="en-US" altLang="zh-CN"/>
          </a:p>
          <a:p>
            <a:endParaRPr lang="en-US" altLang="zh-CN"/>
          </a:p>
          <a:p>
            <a:endParaRPr lang="en-US" altLang="zh-CN"/>
          </a:p>
        </p:txBody>
      </p:sp>
      <p:sp>
        <p:nvSpPr>
          <p:cNvPr id="15366" name="Rectangle 2"/>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sp>
        <p:nvSpPr>
          <p:cNvPr id="15367" name="Rectangle 2"/>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sp>
        <p:nvSpPr>
          <p:cNvPr id="15368" name="Rectangle 2"/>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graphicFrame>
        <p:nvGraphicFramePr>
          <p:cNvPr id="15362" name="Object 1"/>
          <p:cNvGraphicFramePr>
            <a:graphicFrameLocks noChangeAspect="1"/>
          </p:cNvGraphicFramePr>
          <p:nvPr/>
        </p:nvGraphicFramePr>
        <p:xfrm>
          <a:off x="2555776" y="2420888"/>
          <a:ext cx="4876800" cy="3790950"/>
        </p:xfrm>
        <a:graphic>
          <a:graphicData uri="http://schemas.openxmlformats.org/presentationml/2006/ole">
            <mc:AlternateContent xmlns:mc="http://schemas.openxmlformats.org/markup-compatibility/2006">
              <mc:Choice xmlns:v="urn:schemas-microsoft-com:vml" Requires="v">
                <p:oleObj spid="_x0000_s17834" r:id="rId3" imgW="4876800" imgH="3771900" progId="Visio.Drawing.11">
                  <p:embed/>
                </p:oleObj>
              </mc:Choice>
              <mc:Fallback>
                <p:oleObj r:id="rId3" imgW="4876800" imgH="3771900" progId="Visio.Drawing.11">
                  <p:embed/>
                  <p:pic>
                    <p:nvPicPr>
                      <p:cNvPr id="0" name="图片 178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776" y="2420888"/>
                        <a:ext cx="4876800" cy="3790950"/>
                      </a:xfrm>
                      <a:prstGeom prst="rect">
                        <a:avLst/>
                      </a:prstGeom>
                      <a:noFill/>
                    </p:spPr>
                  </p:pic>
                </p:oleObj>
              </mc:Fallback>
            </mc:AlternateContent>
          </a:graphicData>
        </a:graphic>
      </p:graphicFrame>
      <p:pic>
        <p:nvPicPr>
          <p:cNvPr id="8" name="Picture 2" descr="D:\百度云同步盘\Misc\14163874201186558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9"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102</a:t>
            </a:fld>
            <a:endParaRPr lang="en-US" dirty="0">
              <a:solidFill>
                <a:schemeClr val="tx2"/>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850"/>
            <a:ext cx="8435280" cy="1143000"/>
          </a:xfrm>
        </p:spPr>
        <p:txBody>
          <a:bodyPr/>
          <a:lstStyle/>
          <a:p>
            <a:r>
              <a:rPr lang="zh-CN" altLang="en-US" dirty="0"/>
              <a:t>为什么讲这些地址？</a:t>
            </a:r>
          </a:p>
        </p:txBody>
      </p:sp>
      <p:sp>
        <p:nvSpPr>
          <p:cNvPr id="3" name="内容占位符 2"/>
          <p:cNvSpPr>
            <a:spLocks noGrp="1"/>
          </p:cNvSpPr>
          <p:nvPr>
            <p:ph idx="1"/>
          </p:nvPr>
        </p:nvSpPr>
        <p:spPr/>
        <p:txBody>
          <a:bodyPr/>
          <a:lstStyle/>
          <a:p>
            <a:r>
              <a:rPr lang="zh-CN" altLang="en-US" dirty="0"/>
              <a:t>在应用 </a:t>
            </a:r>
            <a:r>
              <a:rPr lang="en-US" altLang="zh-CN" dirty="0"/>
              <a:t>TCP/IP</a:t>
            </a:r>
            <a:r>
              <a:rPr lang="zh-CN" altLang="en-US" dirty="0"/>
              <a:t>协议的网络环境中，为了唯一地确定一台主机的位置，必须为</a:t>
            </a:r>
            <a:r>
              <a:rPr lang="en-US" altLang="zh-CN" dirty="0"/>
              <a:t>TCP/IP</a:t>
            </a:r>
            <a:r>
              <a:rPr lang="zh-CN" altLang="en-US" dirty="0"/>
              <a:t>协议指定三个参数：</a:t>
            </a:r>
            <a:endParaRPr lang="en-US" altLang="zh-CN" dirty="0"/>
          </a:p>
          <a:p>
            <a:pPr lvl="1"/>
            <a:r>
              <a:rPr lang="en-US" altLang="zh-CN" dirty="0"/>
              <a:t>IP</a:t>
            </a:r>
            <a:r>
              <a:rPr lang="zh-CN" altLang="en-US" dirty="0"/>
              <a:t>地址</a:t>
            </a:r>
            <a:endParaRPr lang="en-US" altLang="zh-CN" dirty="0"/>
          </a:p>
          <a:p>
            <a:pPr lvl="1"/>
            <a:r>
              <a:rPr lang="zh-CN" altLang="en-US" dirty="0"/>
              <a:t>子网掩码</a:t>
            </a:r>
            <a:endParaRPr lang="en-US" altLang="zh-CN" dirty="0"/>
          </a:p>
          <a:p>
            <a:pPr lvl="1"/>
            <a:r>
              <a:rPr lang="zh-CN" altLang="en-US" dirty="0"/>
              <a:t>网关地址</a:t>
            </a:r>
          </a:p>
        </p:txBody>
      </p:sp>
      <p:pic>
        <p:nvPicPr>
          <p:cNvPr id="4"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5"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103</a:t>
            </a:fld>
            <a:endParaRPr lang="en-US" dirty="0">
              <a:solidFill>
                <a:schemeClr val="tx2"/>
              </a:solidFill>
            </a:endParaRPr>
          </a:p>
        </p:txBody>
      </p:sp>
      <p:sp>
        <p:nvSpPr>
          <p:cNvPr id="6" name="Rounded Rectangle 5"/>
          <p:cNvSpPr/>
          <p:nvPr/>
        </p:nvSpPr>
        <p:spPr>
          <a:xfrm>
            <a:off x="870603" y="5257800"/>
            <a:ext cx="1262997"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目的</a:t>
            </a:r>
            <a:r>
              <a:rPr lang="en-US" altLang="zh-CN" dirty="0"/>
              <a:t>IP</a:t>
            </a:r>
            <a:endParaRPr lang="zh-CN" altLang="en-US" dirty="0"/>
          </a:p>
        </p:txBody>
      </p:sp>
      <p:sp>
        <p:nvSpPr>
          <p:cNvPr id="7" name="Rounded Rectangle 6"/>
          <p:cNvSpPr/>
          <p:nvPr/>
        </p:nvSpPr>
        <p:spPr>
          <a:xfrm>
            <a:off x="870603" y="3962400"/>
            <a:ext cx="1262997"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子网掩码</a:t>
            </a:r>
          </a:p>
        </p:txBody>
      </p:sp>
      <p:cxnSp>
        <p:nvCxnSpPr>
          <p:cNvPr id="10" name="Elbow Connector 9"/>
          <p:cNvCxnSpPr>
            <a:stCxn id="7" idx="3"/>
            <a:endCxn id="14" idx="0"/>
          </p:cNvCxnSpPr>
          <p:nvPr/>
        </p:nvCxnSpPr>
        <p:spPr>
          <a:xfrm>
            <a:off x="2133600" y="4419600"/>
            <a:ext cx="994229" cy="449943"/>
          </a:xfrm>
          <a:prstGeom prst="bentConnector2">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1" name="Elbow Connector 10"/>
          <p:cNvCxnSpPr>
            <a:stCxn id="6" idx="3"/>
            <a:endCxn id="14" idx="2"/>
          </p:cNvCxnSpPr>
          <p:nvPr/>
        </p:nvCxnSpPr>
        <p:spPr>
          <a:xfrm flipV="1">
            <a:off x="2133600" y="5435209"/>
            <a:ext cx="994229" cy="279791"/>
          </a:xfrm>
          <a:prstGeom prst="bentConnector2">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4" name="Diamond 13"/>
          <p:cNvSpPr/>
          <p:nvPr/>
        </p:nvSpPr>
        <p:spPr>
          <a:xfrm>
            <a:off x="2823029" y="4869543"/>
            <a:ext cx="609600" cy="56566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&amp;</a:t>
            </a:r>
            <a:endParaRPr lang="zh-CN" altLang="en-US" dirty="0"/>
          </a:p>
        </p:txBody>
      </p:sp>
      <p:sp>
        <p:nvSpPr>
          <p:cNvPr id="20" name="Rounded Rectangle 19"/>
          <p:cNvSpPr/>
          <p:nvPr/>
        </p:nvSpPr>
        <p:spPr>
          <a:xfrm>
            <a:off x="4343400" y="3962400"/>
            <a:ext cx="1262997"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递交网关</a:t>
            </a:r>
          </a:p>
        </p:txBody>
      </p:sp>
      <p:sp>
        <p:nvSpPr>
          <p:cNvPr id="21" name="Rounded Rectangle 20"/>
          <p:cNvSpPr/>
          <p:nvPr/>
        </p:nvSpPr>
        <p:spPr>
          <a:xfrm>
            <a:off x="6575098" y="3918585"/>
            <a:ext cx="1262997"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查询目标网关并转交</a:t>
            </a:r>
          </a:p>
        </p:txBody>
      </p:sp>
      <p:cxnSp>
        <p:nvCxnSpPr>
          <p:cNvPr id="22" name="Elbow Connector 21"/>
          <p:cNvCxnSpPr>
            <a:stCxn id="14" idx="3"/>
            <a:endCxn id="20" idx="1"/>
          </p:cNvCxnSpPr>
          <p:nvPr/>
        </p:nvCxnSpPr>
        <p:spPr>
          <a:xfrm flipV="1">
            <a:off x="3432629" y="4419600"/>
            <a:ext cx="910771" cy="732776"/>
          </a:xfrm>
          <a:prstGeom prst="bentConnector3">
            <a:avLst>
              <a:gd name="adj1" fmla="val 50000"/>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432629" y="3773269"/>
            <a:ext cx="758371" cy="646331"/>
          </a:xfrm>
          <a:prstGeom prst="rect">
            <a:avLst/>
          </a:prstGeom>
          <a:noFill/>
        </p:spPr>
        <p:txBody>
          <a:bodyPr wrap="square" rtlCol="0">
            <a:spAutoFit/>
          </a:bodyPr>
          <a:lstStyle/>
          <a:p>
            <a:r>
              <a:rPr lang="zh-CN" altLang="en-US" dirty="0"/>
              <a:t>不同子网</a:t>
            </a:r>
          </a:p>
        </p:txBody>
      </p:sp>
      <p:sp>
        <p:nvSpPr>
          <p:cNvPr id="27" name="TextBox 26"/>
          <p:cNvSpPr txBox="1"/>
          <p:nvPr/>
        </p:nvSpPr>
        <p:spPr>
          <a:xfrm>
            <a:off x="3432629" y="6077633"/>
            <a:ext cx="758371" cy="646331"/>
          </a:xfrm>
          <a:prstGeom prst="rect">
            <a:avLst/>
          </a:prstGeom>
          <a:noFill/>
        </p:spPr>
        <p:txBody>
          <a:bodyPr wrap="square" rtlCol="0">
            <a:spAutoFit/>
          </a:bodyPr>
          <a:lstStyle/>
          <a:p>
            <a:r>
              <a:rPr lang="zh-CN" altLang="en-US" dirty="0"/>
              <a:t>相同子网</a:t>
            </a:r>
          </a:p>
        </p:txBody>
      </p:sp>
      <p:sp>
        <p:nvSpPr>
          <p:cNvPr id="28" name="Rounded Rectangle 27"/>
          <p:cNvSpPr/>
          <p:nvPr/>
        </p:nvSpPr>
        <p:spPr>
          <a:xfrm>
            <a:off x="4343400" y="5486400"/>
            <a:ext cx="1262997"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直接通信</a:t>
            </a:r>
          </a:p>
        </p:txBody>
      </p:sp>
      <p:cxnSp>
        <p:nvCxnSpPr>
          <p:cNvPr id="29" name="Elbow Connector 28"/>
          <p:cNvCxnSpPr>
            <a:stCxn id="20" idx="3"/>
            <a:endCxn id="21" idx="1"/>
          </p:cNvCxnSpPr>
          <p:nvPr/>
        </p:nvCxnSpPr>
        <p:spPr>
          <a:xfrm>
            <a:off x="5606397" y="4419600"/>
            <a:ext cx="968701" cy="1905"/>
          </a:xfrm>
          <a:prstGeom prst="bentConnector3">
            <a:avLst>
              <a:gd name="adj1" fmla="val 50000"/>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14" idx="3"/>
            <a:endCxn id="28" idx="1"/>
          </p:cNvCxnSpPr>
          <p:nvPr/>
        </p:nvCxnSpPr>
        <p:spPr>
          <a:xfrm>
            <a:off x="3432629" y="5152376"/>
            <a:ext cx="910771" cy="791224"/>
          </a:xfrm>
          <a:prstGeom prst="bentConnector3">
            <a:avLst>
              <a:gd name="adj1" fmla="val 50000"/>
            </a:avLst>
          </a:prstGeom>
          <a:ln w="1905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t>Internet</a:t>
            </a:r>
            <a:r>
              <a:rPr lang="zh-CN" altLang="zh-CN" dirty="0"/>
              <a:t>地址</a:t>
            </a:r>
            <a:endParaRPr lang="zh-CN" altLang="en-US" dirty="0"/>
          </a:p>
        </p:txBody>
      </p:sp>
      <p:sp>
        <p:nvSpPr>
          <p:cNvPr id="65539" name="内容占位符 2"/>
          <p:cNvSpPr>
            <a:spLocks noGrp="1"/>
          </p:cNvSpPr>
          <p:nvPr>
            <p:ph idx="1"/>
          </p:nvPr>
        </p:nvSpPr>
        <p:spPr/>
        <p:txBody>
          <a:bodyPr/>
          <a:lstStyle/>
          <a:p>
            <a:r>
              <a:rPr lang="en-US" altLang="zh-CN" dirty="0"/>
              <a:t>4</a:t>
            </a:r>
            <a:r>
              <a:rPr lang="zh-CN" altLang="zh-CN" dirty="0"/>
              <a:t>．域名系统</a:t>
            </a:r>
            <a:endParaRPr lang="en-US" altLang="zh-CN" dirty="0"/>
          </a:p>
          <a:p>
            <a:pPr lvl="1"/>
            <a:r>
              <a:rPr lang="en-US" altLang="zh-CN" dirty="0"/>
              <a:t>IP</a:t>
            </a:r>
            <a:r>
              <a:rPr lang="zh-CN" altLang="zh-CN" dirty="0"/>
              <a:t>地址是难于记忆的，为此，又产生了一种字符型标识，即域名系统（</a:t>
            </a:r>
            <a:r>
              <a:rPr lang="en-US" altLang="zh-CN" dirty="0"/>
              <a:t>Domain Name System</a:t>
            </a:r>
            <a:r>
              <a:rPr lang="zh-CN" altLang="zh-CN" dirty="0"/>
              <a:t>，</a:t>
            </a:r>
            <a:r>
              <a:rPr lang="en-US" altLang="zh-CN" dirty="0"/>
              <a:t>DNS</a:t>
            </a:r>
            <a:r>
              <a:rPr lang="zh-CN" altLang="en-US" dirty="0"/>
              <a:t>）</a:t>
            </a:r>
            <a:endParaRPr lang="en-US" altLang="zh-CN" dirty="0"/>
          </a:p>
          <a:p>
            <a:pPr lvl="1"/>
            <a:r>
              <a:rPr lang="zh-CN" altLang="zh-CN" dirty="0"/>
              <a:t>域名系统</a:t>
            </a:r>
            <a:r>
              <a:rPr lang="en-US" altLang="zh-CN" dirty="0"/>
              <a:t>DNS</a:t>
            </a:r>
            <a:r>
              <a:rPr lang="zh-CN" altLang="zh-CN" dirty="0"/>
              <a:t>就是一个命名系统以及按命名规则产生的名字管理和名字与</a:t>
            </a:r>
            <a:r>
              <a:rPr lang="en-US" altLang="zh-CN" dirty="0"/>
              <a:t>IP</a:t>
            </a:r>
            <a:r>
              <a:rPr lang="zh-CN" altLang="zh-CN" dirty="0"/>
              <a:t>地址的对应方法。</a:t>
            </a:r>
          </a:p>
          <a:p>
            <a:pPr lvl="1"/>
            <a:r>
              <a:rPr lang="en-US" altLang="zh-CN" dirty="0"/>
              <a:t>TCP/IP</a:t>
            </a:r>
            <a:r>
              <a:rPr lang="zh-CN" altLang="zh-CN" dirty="0"/>
              <a:t>域名地址是分层次的，各层之间用圆点“</a:t>
            </a:r>
            <a:r>
              <a:rPr lang="en-US" altLang="zh-CN" dirty="0"/>
              <a:t>.</a:t>
            </a:r>
            <a:r>
              <a:rPr lang="zh-CN" altLang="zh-CN" dirty="0"/>
              <a:t>”隔开</a:t>
            </a:r>
            <a:r>
              <a:rPr lang="zh-CN" altLang="en-US" dirty="0"/>
              <a:t>，一般格式为：</a:t>
            </a:r>
            <a:endParaRPr lang="en-US" altLang="zh-CN" dirty="0"/>
          </a:p>
          <a:p>
            <a:pPr lvl="1">
              <a:buNone/>
            </a:pPr>
            <a:r>
              <a:rPr lang="en-US" altLang="zh-CN" dirty="0"/>
              <a:t>              …… . </a:t>
            </a:r>
            <a:r>
              <a:rPr lang="zh-CN" altLang="zh-CN" dirty="0"/>
              <a:t>三级域名</a:t>
            </a:r>
            <a:r>
              <a:rPr lang="en-US" altLang="zh-CN" dirty="0"/>
              <a:t> . </a:t>
            </a:r>
            <a:r>
              <a:rPr lang="zh-CN" altLang="zh-CN" dirty="0"/>
              <a:t>二级域名</a:t>
            </a:r>
            <a:r>
              <a:rPr lang="en-US" altLang="zh-CN" dirty="0"/>
              <a:t> . </a:t>
            </a:r>
            <a:r>
              <a:rPr lang="zh-CN" altLang="zh-CN" dirty="0"/>
              <a:t>顶级域名</a:t>
            </a:r>
          </a:p>
        </p:txBody>
      </p:sp>
      <p:sp>
        <p:nvSpPr>
          <p:cNvPr id="65541" name="Rectangle 2"/>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sp>
        <p:nvSpPr>
          <p:cNvPr id="65542" name="Rectangle 2"/>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sp>
        <p:nvSpPr>
          <p:cNvPr id="65543" name="Rectangle 2"/>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sp>
        <p:nvSpPr>
          <p:cNvPr id="9" name="TextBox 8"/>
          <p:cNvSpPr txBox="1"/>
          <p:nvPr/>
        </p:nvSpPr>
        <p:spPr>
          <a:xfrm>
            <a:off x="909936" y="5301208"/>
            <a:ext cx="7776864" cy="1200329"/>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zh-CN" altLang="en-US" dirty="0"/>
              <a:t>例如：</a:t>
            </a:r>
            <a:r>
              <a:rPr lang="en-US" altLang="zh-CN" dirty="0"/>
              <a:t>www.wust.edu.cn</a:t>
            </a:r>
            <a:r>
              <a:rPr lang="zh-CN" altLang="en-US" dirty="0"/>
              <a:t>：</a:t>
            </a:r>
            <a:r>
              <a:rPr lang="zh-CN" altLang="zh-CN" dirty="0"/>
              <a:t>表示中国（</a:t>
            </a:r>
            <a:r>
              <a:rPr lang="en-US" altLang="zh-CN" dirty="0" err="1"/>
              <a:t>cn</a:t>
            </a:r>
            <a:r>
              <a:rPr lang="zh-CN" altLang="zh-CN" dirty="0"/>
              <a:t>）教育机构（</a:t>
            </a:r>
            <a:r>
              <a:rPr lang="en-US" altLang="zh-CN" dirty="0" err="1"/>
              <a:t>edu</a:t>
            </a:r>
            <a:r>
              <a:rPr lang="zh-CN" altLang="zh-CN" dirty="0"/>
              <a:t>）武汉科技大学（</a:t>
            </a:r>
            <a:r>
              <a:rPr lang="en-US" altLang="zh-CN" dirty="0" err="1"/>
              <a:t>wust</a:t>
            </a:r>
            <a:r>
              <a:rPr lang="zh-CN" altLang="zh-CN" dirty="0"/>
              <a:t>）</a:t>
            </a:r>
            <a:r>
              <a:rPr lang="zh-CN" altLang="en-US" dirty="0"/>
              <a:t>提供</a:t>
            </a:r>
            <a:r>
              <a:rPr lang="en-US" altLang="zh-CN" dirty="0"/>
              <a:t>www</a:t>
            </a:r>
            <a:r>
              <a:rPr lang="zh-CN" altLang="en-US" dirty="0"/>
              <a:t>服务</a:t>
            </a:r>
            <a:r>
              <a:rPr lang="zh-CN" altLang="zh-CN" dirty="0"/>
              <a:t>的主机。</a:t>
            </a:r>
            <a:endParaRPr lang="en-US" altLang="zh-CN" dirty="0"/>
          </a:p>
          <a:p>
            <a:r>
              <a:rPr lang="en-US" altLang="zh-CN" dirty="0"/>
              <a:t>          cs.wust.edu.cn</a:t>
            </a:r>
            <a:r>
              <a:rPr lang="zh-CN" altLang="en-US" dirty="0"/>
              <a:t>：</a:t>
            </a:r>
            <a:r>
              <a:rPr lang="zh-CN" altLang="zh-CN" dirty="0"/>
              <a:t>表示中国（</a:t>
            </a:r>
            <a:r>
              <a:rPr lang="en-US" altLang="zh-CN" dirty="0" err="1"/>
              <a:t>cn</a:t>
            </a:r>
            <a:r>
              <a:rPr lang="zh-CN" altLang="zh-CN" dirty="0"/>
              <a:t>）教育机构（</a:t>
            </a:r>
            <a:r>
              <a:rPr lang="en-US" altLang="zh-CN" dirty="0" err="1"/>
              <a:t>edu</a:t>
            </a:r>
            <a:r>
              <a:rPr lang="zh-CN" altLang="zh-CN" dirty="0"/>
              <a:t>）武汉科技大学（</a:t>
            </a:r>
            <a:r>
              <a:rPr lang="en-US" altLang="zh-CN" dirty="0" err="1"/>
              <a:t>wust</a:t>
            </a:r>
            <a:r>
              <a:rPr lang="zh-CN" altLang="zh-CN" dirty="0"/>
              <a:t>）计算机科学与技术学院（</a:t>
            </a:r>
            <a:r>
              <a:rPr lang="en-US" altLang="zh-CN" dirty="0" err="1"/>
              <a:t>cs</a:t>
            </a:r>
            <a:r>
              <a:rPr lang="zh-CN" altLang="zh-CN" dirty="0"/>
              <a:t>）的主机。</a:t>
            </a:r>
            <a:endParaRPr lang="zh-CN" altLang="en-US" dirty="0"/>
          </a:p>
        </p:txBody>
      </p:sp>
      <p:sp>
        <p:nvSpPr>
          <p:cNvPr id="10" name="Slide Number Placeholder 5"/>
          <p:cNvSpPr>
            <a:spLocks noGrp="1"/>
          </p:cNvSpPr>
          <p:nvPr>
            <p:ph type="sldNum" sz="quarter" idx="12"/>
          </p:nvPr>
        </p:nvSpPr>
        <p:spPr>
          <a:xfrm>
            <a:off x="8534400" y="6528816"/>
            <a:ext cx="609600" cy="329184"/>
          </a:xfrm>
        </p:spPr>
        <p:txBody>
          <a:bodyPr/>
          <a:lstStyle/>
          <a:p>
            <a:fld id="{B6F15528-21DE-4FAA-801E-634DDDAF4B2B}" type="slidenum">
              <a:rPr lang="en-US" smtClean="0">
                <a:solidFill>
                  <a:schemeClr val="tx2"/>
                </a:solidFill>
              </a:rPr>
              <a:t>104</a:t>
            </a:fld>
            <a:endParaRPr lang="en-US" dirty="0">
              <a:solidFill>
                <a:schemeClr val="tx2"/>
              </a:solidFill>
            </a:endParaRPr>
          </a:p>
        </p:txBody>
      </p:sp>
      <p:pic>
        <p:nvPicPr>
          <p:cNvPr id="11"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t>Internet</a:t>
            </a:r>
            <a:r>
              <a:rPr lang="zh-CN" altLang="zh-CN" dirty="0"/>
              <a:t>地址</a:t>
            </a:r>
            <a:endParaRPr lang="zh-CN" altLang="en-US" dirty="0"/>
          </a:p>
        </p:txBody>
      </p:sp>
      <p:sp>
        <p:nvSpPr>
          <p:cNvPr id="66563" name="内容占位符 2"/>
          <p:cNvSpPr>
            <a:spLocks noGrp="1"/>
          </p:cNvSpPr>
          <p:nvPr>
            <p:ph idx="1"/>
          </p:nvPr>
        </p:nvSpPr>
        <p:spPr/>
        <p:txBody>
          <a:bodyPr/>
          <a:lstStyle/>
          <a:p>
            <a:r>
              <a:rPr lang="en-US" altLang="zh-CN" dirty="0"/>
              <a:t>4</a:t>
            </a:r>
            <a:r>
              <a:rPr lang="zh-CN" altLang="zh-CN" dirty="0"/>
              <a:t>．域名系统</a:t>
            </a:r>
            <a:endParaRPr lang="en-US" altLang="zh-CN" dirty="0"/>
          </a:p>
          <a:p>
            <a:pPr marL="393700" lvl="1" indent="0">
              <a:buNone/>
            </a:pPr>
            <a:r>
              <a:rPr lang="zh-CN" altLang="zh-CN" dirty="0"/>
              <a:t> </a:t>
            </a:r>
            <a:r>
              <a:rPr lang="en-US" altLang="zh-CN" dirty="0"/>
              <a:t>(1)</a:t>
            </a:r>
            <a:r>
              <a:rPr lang="zh-CN" altLang="zh-CN" dirty="0"/>
              <a:t>国家顶级域名</a:t>
            </a:r>
          </a:p>
        </p:txBody>
      </p:sp>
      <p:sp>
        <p:nvSpPr>
          <p:cNvPr id="66565" name="Rectangle 2"/>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sp>
        <p:nvSpPr>
          <p:cNvPr id="66566" name="Rectangle 2"/>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sp>
        <p:nvSpPr>
          <p:cNvPr id="66567" name="Rectangle 2"/>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graphicFrame>
        <p:nvGraphicFramePr>
          <p:cNvPr id="8" name="表格 7"/>
          <p:cNvGraphicFramePr>
            <a:graphicFrameLocks noGrp="1"/>
          </p:cNvGraphicFramePr>
          <p:nvPr/>
        </p:nvGraphicFramePr>
        <p:xfrm>
          <a:off x="0" y="2988097"/>
          <a:ext cx="9144002" cy="3393231"/>
        </p:xfrm>
        <a:graphic>
          <a:graphicData uri="http://schemas.openxmlformats.org/drawingml/2006/table">
            <a:tbl>
              <a:tblPr/>
              <a:tblGrid>
                <a:gridCol w="1857838">
                  <a:extLst>
                    <a:ext uri="{9D8B030D-6E8A-4147-A177-3AD203B41FA5}">
                      <a16:colId xmlns:a16="http://schemas.microsoft.com/office/drawing/2014/main" val="20000"/>
                    </a:ext>
                  </a:extLst>
                </a:gridCol>
                <a:gridCol w="1103776">
                  <a:extLst>
                    <a:ext uri="{9D8B030D-6E8A-4147-A177-3AD203B41FA5}">
                      <a16:colId xmlns:a16="http://schemas.microsoft.com/office/drawing/2014/main" val="20001"/>
                    </a:ext>
                  </a:extLst>
                </a:gridCol>
                <a:gridCol w="1967125">
                  <a:extLst>
                    <a:ext uri="{9D8B030D-6E8A-4147-A177-3AD203B41FA5}">
                      <a16:colId xmlns:a16="http://schemas.microsoft.com/office/drawing/2014/main" val="20002"/>
                    </a:ext>
                  </a:extLst>
                </a:gridCol>
                <a:gridCol w="1124069">
                  <a:extLst>
                    <a:ext uri="{9D8B030D-6E8A-4147-A177-3AD203B41FA5}">
                      <a16:colId xmlns:a16="http://schemas.microsoft.com/office/drawing/2014/main" val="20003"/>
                    </a:ext>
                  </a:extLst>
                </a:gridCol>
                <a:gridCol w="1967125">
                  <a:extLst>
                    <a:ext uri="{9D8B030D-6E8A-4147-A177-3AD203B41FA5}">
                      <a16:colId xmlns:a16="http://schemas.microsoft.com/office/drawing/2014/main" val="20004"/>
                    </a:ext>
                  </a:extLst>
                </a:gridCol>
                <a:gridCol w="1124069">
                  <a:extLst>
                    <a:ext uri="{9D8B030D-6E8A-4147-A177-3AD203B41FA5}">
                      <a16:colId xmlns:a16="http://schemas.microsoft.com/office/drawing/2014/main" val="20005"/>
                    </a:ext>
                  </a:extLst>
                </a:gridCol>
              </a:tblGrid>
              <a:tr h="459531">
                <a:tc>
                  <a:txBody>
                    <a:bodyPr/>
                    <a:lstStyle/>
                    <a:p>
                      <a:pPr indent="254000" algn="ctr">
                        <a:lnSpc>
                          <a:spcPts val="1400"/>
                        </a:lnSpc>
                        <a:spcAft>
                          <a:spcPts val="0"/>
                        </a:spcAft>
                      </a:pPr>
                      <a:r>
                        <a:rPr lang="zh-CN" sz="1800" kern="100" dirty="0">
                          <a:latin typeface="Times New Roman" panose="02020603050405020304"/>
                          <a:ea typeface="宋体" panose="02010600030101010101" pitchFamily="2" charset="-122"/>
                          <a:cs typeface="Times New Roman" panose="02020603050405020304"/>
                        </a:rPr>
                        <a:t>国家（地区）</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4000" algn="ctr">
                        <a:lnSpc>
                          <a:spcPts val="1400"/>
                        </a:lnSpc>
                        <a:spcAft>
                          <a:spcPts val="0"/>
                        </a:spcAft>
                      </a:pPr>
                      <a:r>
                        <a:rPr lang="zh-CN" sz="1800" kern="100" dirty="0">
                          <a:latin typeface="Times New Roman" panose="02020603050405020304"/>
                          <a:ea typeface="宋体" panose="02010600030101010101" pitchFamily="2" charset="-122"/>
                          <a:cs typeface="Times New Roman" panose="02020603050405020304"/>
                        </a:rPr>
                        <a:t>别</a:t>
                      </a:r>
                      <a:r>
                        <a:rPr lang="en-US" sz="1800" kern="100" dirty="0">
                          <a:latin typeface="Times New Roman" panose="02020603050405020304"/>
                          <a:ea typeface="宋体" panose="02010600030101010101" pitchFamily="2" charset="-122"/>
                          <a:cs typeface="Times New Roman" panose="02020603050405020304"/>
                        </a:rPr>
                        <a:t>    </a:t>
                      </a:r>
                      <a:r>
                        <a:rPr lang="zh-CN" sz="1800" kern="100" dirty="0">
                          <a:latin typeface="Times New Roman" panose="02020603050405020304"/>
                          <a:ea typeface="宋体" panose="02010600030101010101" pitchFamily="2" charset="-122"/>
                          <a:cs typeface="Times New Roman" panose="02020603050405020304"/>
                        </a:rPr>
                        <a:t>名</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4000" algn="ctr">
                        <a:lnSpc>
                          <a:spcPts val="1400"/>
                        </a:lnSpc>
                        <a:spcAft>
                          <a:spcPts val="0"/>
                        </a:spcAft>
                      </a:pPr>
                      <a:r>
                        <a:rPr lang="zh-CN" sz="1800" kern="100" dirty="0">
                          <a:latin typeface="Times New Roman" panose="02020603050405020304"/>
                          <a:ea typeface="宋体" panose="02010600030101010101" pitchFamily="2" charset="-122"/>
                          <a:cs typeface="Times New Roman" panose="02020603050405020304"/>
                        </a:rPr>
                        <a:t>国家（地区）</a:t>
                      </a: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4000" algn="ctr">
                        <a:lnSpc>
                          <a:spcPts val="1400"/>
                        </a:lnSpc>
                        <a:spcAft>
                          <a:spcPts val="0"/>
                        </a:spcAft>
                      </a:pPr>
                      <a:r>
                        <a:rPr lang="zh-CN" sz="1800" kern="100" dirty="0">
                          <a:latin typeface="Times New Roman" panose="02020603050405020304"/>
                          <a:ea typeface="宋体" panose="02010600030101010101" pitchFamily="2" charset="-122"/>
                          <a:cs typeface="Times New Roman" panose="02020603050405020304"/>
                        </a:rPr>
                        <a:t>别</a:t>
                      </a:r>
                      <a:r>
                        <a:rPr lang="en-US" sz="1800" kern="100" dirty="0">
                          <a:latin typeface="Times New Roman" panose="02020603050405020304"/>
                          <a:ea typeface="宋体" panose="02010600030101010101" pitchFamily="2" charset="-122"/>
                          <a:cs typeface="Times New Roman" panose="02020603050405020304"/>
                        </a:rPr>
                        <a:t>    </a:t>
                      </a:r>
                      <a:r>
                        <a:rPr lang="zh-CN" sz="1800" kern="100" dirty="0">
                          <a:latin typeface="Times New Roman" panose="02020603050405020304"/>
                          <a:ea typeface="宋体" panose="02010600030101010101" pitchFamily="2" charset="-122"/>
                          <a:cs typeface="Times New Roman" panose="02020603050405020304"/>
                        </a:rPr>
                        <a:t>名</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4000" algn="ctr">
                        <a:lnSpc>
                          <a:spcPts val="1400"/>
                        </a:lnSpc>
                        <a:spcAft>
                          <a:spcPts val="0"/>
                        </a:spcAft>
                      </a:pPr>
                      <a:r>
                        <a:rPr lang="zh-CN" sz="1800" kern="100" dirty="0">
                          <a:latin typeface="Times New Roman" panose="02020603050405020304"/>
                          <a:ea typeface="宋体" panose="02010600030101010101" pitchFamily="2" charset="-122"/>
                          <a:cs typeface="Times New Roman" panose="02020603050405020304"/>
                        </a:rPr>
                        <a:t>国家（地区）</a:t>
                      </a: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4000" algn="ctr">
                        <a:lnSpc>
                          <a:spcPts val="1400"/>
                        </a:lnSpc>
                        <a:spcAft>
                          <a:spcPts val="0"/>
                        </a:spcAft>
                      </a:pPr>
                      <a:r>
                        <a:rPr lang="zh-CN" sz="1800" kern="100" dirty="0">
                          <a:latin typeface="Times New Roman" panose="02020603050405020304"/>
                          <a:ea typeface="宋体" panose="02010600030101010101" pitchFamily="2" charset="-122"/>
                          <a:cs typeface="Times New Roman" panose="02020603050405020304"/>
                        </a:rPr>
                        <a:t>别</a:t>
                      </a:r>
                      <a:r>
                        <a:rPr lang="en-US" sz="1800" kern="100" dirty="0">
                          <a:latin typeface="Times New Roman" panose="02020603050405020304"/>
                          <a:ea typeface="宋体" panose="02010600030101010101" pitchFamily="2" charset="-122"/>
                          <a:cs typeface="Times New Roman" panose="02020603050405020304"/>
                        </a:rPr>
                        <a:t>    </a:t>
                      </a:r>
                      <a:r>
                        <a:rPr lang="zh-CN" sz="1800" kern="100" dirty="0">
                          <a:latin typeface="Times New Roman" panose="02020603050405020304"/>
                          <a:ea typeface="宋体" panose="02010600030101010101" pitchFamily="2" charset="-122"/>
                          <a:cs typeface="Times New Roman" panose="02020603050405020304"/>
                        </a:rPr>
                        <a:t>名</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19100">
                <a:tc>
                  <a:txBody>
                    <a:bodyPr/>
                    <a:lstStyle/>
                    <a:p>
                      <a:pPr indent="254000" algn="ctr">
                        <a:lnSpc>
                          <a:spcPts val="1400"/>
                        </a:lnSpc>
                        <a:spcAft>
                          <a:spcPts val="0"/>
                        </a:spcAft>
                      </a:pPr>
                      <a:r>
                        <a:rPr lang="zh-CN" sz="1800" kern="100">
                          <a:latin typeface="Times New Roman" panose="02020603050405020304"/>
                          <a:ea typeface="宋体" panose="02010600030101010101" pitchFamily="2" charset="-122"/>
                          <a:cs typeface="Times New Roman" panose="02020603050405020304"/>
                        </a:rPr>
                        <a:t>中国</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4000" algn="ctr">
                        <a:lnSpc>
                          <a:spcPts val="1400"/>
                        </a:lnSpc>
                        <a:spcAft>
                          <a:spcPts val="0"/>
                        </a:spcAft>
                      </a:pPr>
                      <a:r>
                        <a:rPr lang="en-US" sz="1800" kern="100">
                          <a:latin typeface="Times New Roman" panose="02020603050405020304"/>
                          <a:ea typeface="宋体" panose="02010600030101010101" pitchFamily="2" charset="-122"/>
                          <a:cs typeface="Times New Roman" panose="02020603050405020304"/>
                        </a:rPr>
                        <a:t>CN</a:t>
                      </a:r>
                      <a:endParaRPr lang="zh-CN" sz="18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4000" algn="ctr">
                        <a:lnSpc>
                          <a:spcPts val="1400"/>
                        </a:lnSpc>
                        <a:spcAft>
                          <a:spcPts val="0"/>
                        </a:spcAft>
                      </a:pPr>
                      <a:r>
                        <a:rPr lang="zh-CN" sz="1800" kern="100">
                          <a:latin typeface="Times New Roman" panose="02020603050405020304"/>
                          <a:ea typeface="宋体" panose="02010600030101010101" pitchFamily="2" charset="-122"/>
                          <a:cs typeface="Times New Roman" panose="02020603050405020304"/>
                        </a:rPr>
                        <a:t>日本</a:t>
                      </a: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4000" algn="ctr">
                        <a:lnSpc>
                          <a:spcPts val="1400"/>
                        </a:lnSpc>
                        <a:spcAft>
                          <a:spcPts val="0"/>
                        </a:spcAft>
                      </a:pPr>
                      <a:r>
                        <a:rPr lang="en-US" sz="1800" kern="100">
                          <a:latin typeface="Times New Roman" panose="02020603050405020304"/>
                          <a:ea typeface="宋体" panose="02010600030101010101" pitchFamily="2" charset="-122"/>
                          <a:cs typeface="Times New Roman" panose="02020603050405020304"/>
                        </a:rPr>
                        <a:t>JP</a:t>
                      </a:r>
                      <a:endParaRPr lang="zh-CN" sz="18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4000" algn="ctr">
                        <a:lnSpc>
                          <a:spcPts val="1400"/>
                        </a:lnSpc>
                        <a:spcAft>
                          <a:spcPts val="0"/>
                        </a:spcAft>
                      </a:pPr>
                      <a:r>
                        <a:rPr lang="zh-CN" sz="1800" kern="100">
                          <a:latin typeface="Times New Roman" panose="02020603050405020304"/>
                          <a:ea typeface="宋体" panose="02010600030101010101" pitchFamily="2" charset="-122"/>
                          <a:cs typeface="Times New Roman" panose="02020603050405020304"/>
                        </a:rPr>
                        <a:t>埃及</a:t>
                      </a: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4000" algn="ctr">
                        <a:lnSpc>
                          <a:spcPts val="1400"/>
                        </a:lnSpc>
                        <a:spcAft>
                          <a:spcPts val="0"/>
                        </a:spcAft>
                      </a:pPr>
                      <a:r>
                        <a:rPr lang="en-US" sz="1800" kern="100">
                          <a:latin typeface="Times New Roman" panose="02020603050405020304"/>
                          <a:ea typeface="宋体" panose="02010600030101010101" pitchFamily="2" charset="-122"/>
                          <a:cs typeface="Times New Roman" panose="02020603050405020304"/>
                        </a:rPr>
                        <a:t>EG</a:t>
                      </a:r>
                      <a:endParaRPr lang="zh-CN" sz="18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19100">
                <a:tc>
                  <a:txBody>
                    <a:bodyPr/>
                    <a:lstStyle/>
                    <a:p>
                      <a:pPr indent="254000" algn="ctr">
                        <a:lnSpc>
                          <a:spcPts val="1400"/>
                        </a:lnSpc>
                        <a:spcAft>
                          <a:spcPts val="0"/>
                        </a:spcAft>
                      </a:pPr>
                      <a:r>
                        <a:rPr lang="zh-CN" sz="1800" kern="100">
                          <a:latin typeface="Times New Roman" panose="02020603050405020304"/>
                          <a:ea typeface="宋体" panose="02010600030101010101" pitchFamily="2" charset="-122"/>
                          <a:cs typeface="Times New Roman" panose="02020603050405020304"/>
                        </a:rPr>
                        <a:t>中国香港</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4000" algn="ctr">
                        <a:lnSpc>
                          <a:spcPts val="1400"/>
                        </a:lnSpc>
                        <a:spcAft>
                          <a:spcPts val="0"/>
                        </a:spcAft>
                      </a:pPr>
                      <a:r>
                        <a:rPr lang="en-US" sz="1800" kern="100">
                          <a:latin typeface="Times New Roman" panose="02020603050405020304"/>
                          <a:ea typeface="宋体" panose="02010600030101010101" pitchFamily="2" charset="-122"/>
                          <a:cs typeface="Times New Roman" panose="02020603050405020304"/>
                        </a:rPr>
                        <a:t>HK</a:t>
                      </a:r>
                      <a:endParaRPr lang="zh-CN" sz="18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4000" algn="ctr">
                        <a:lnSpc>
                          <a:spcPts val="1400"/>
                        </a:lnSpc>
                        <a:spcAft>
                          <a:spcPts val="0"/>
                        </a:spcAft>
                      </a:pPr>
                      <a:r>
                        <a:rPr lang="zh-CN" sz="1800" kern="100">
                          <a:latin typeface="Times New Roman" panose="02020603050405020304"/>
                          <a:ea typeface="宋体" panose="02010600030101010101" pitchFamily="2" charset="-122"/>
                          <a:cs typeface="Times New Roman" panose="02020603050405020304"/>
                        </a:rPr>
                        <a:t>加拿大</a:t>
                      </a: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4000" algn="ctr">
                        <a:lnSpc>
                          <a:spcPts val="1400"/>
                        </a:lnSpc>
                        <a:spcAft>
                          <a:spcPts val="0"/>
                        </a:spcAft>
                      </a:pPr>
                      <a:r>
                        <a:rPr lang="en-US" sz="1800" kern="100">
                          <a:latin typeface="Times New Roman" panose="02020603050405020304"/>
                          <a:ea typeface="宋体" panose="02010600030101010101" pitchFamily="2" charset="-122"/>
                          <a:cs typeface="Times New Roman" panose="02020603050405020304"/>
                        </a:rPr>
                        <a:t>CA</a:t>
                      </a:r>
                      <a:endParaRPr lang="zh-CN" sz="18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4000" algn="ctr">
                        <a:lnSpc>
                          <a:spcPts val="1400"/>
                        </a:lnSpc>
                        <a:spcAft>
                          <a:spcPts val="0"/>
                        </a:spcAft>
                      </a:pPr>
                      <a:r>
                        <a:rPr lang="zh-CN" sz="1800" kern="100">
                          <a:latin typeface="Times New Roman" panose="02020603050405020304"/>
                          <a:ea typeface="宋体" panose="02010600030101010101" pitchFamily="2" charset="-122"/>
                          <a:cs typeface="Times New Roman" panose="02020603050405020304"/>
                        </a:rPr>
                        <a:t>卡塔尔</a:t>
                      </a: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4000" algn="ctr">
                        <a:lnSpc>
                          <a:spcPts val="1400"/>
                        </a:lnSpc>
                        <a:spcAft>
                          <a:spcPts val="0"/>
                        </a:spcAft>
                      </a:pPr>
                      <a:r>
                        <a:rPr lang="en-US" sz="1800" kern="100">
                          <a:latin typeface="Times New Roman" panose="02020603050405020304"/>
                          <a:ea typeface="宋体" panose="02010600030101010101" pitchFamily="2" charset="-122"/>
                          <a:cs typeface="Times New Roman" panose="02020603050405020304"/>
                        </a:rPr>
                        <a:t>QA</a:t>
                      </a:r>
                      <a:endParaRPr lang="zh-CN" sz="18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19100">
                <a:tc>
                  <a:txBody>
                    <a:bodyPr/>
                    <a:lstStyle/>
                    <a:p>
                      <a:pPr indent="254000" algn="ctr">
                        <a:lnSpc>
                          <a:spcPts val="1400"/>
                        </a:lnSpc>
                        <a:spcAft>
                          <a:spcPts val="0"/>
                        </a:spcAft>
                      </a:pPr>
                      <a:r>
                        <a:rPr lang="zh-CN" sz="1800" kern="100">
                          <a:latin typeface="Times New Roman" panose="02020603050405020304"/>
                          <a:ea typeface="宋体" panose="02010600030101010101" pitchFamily="2" charset="-122"/>
                          <a:cs typeface="Times New Roman" panose="02020603050405020304"/>
                        </a:rPr>
                        <a:t>中国台湾</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4000" algn="ctr">
                        <a:lnSpc>
                          <a:spcPts val="1400"/>
                        </a:lnSpc>
                        <a:spcAft>
                          <a:spcPts val="0"/>
                        </a:spcAft>
                      </a:pPr>
                      <a:r>
                        <a:rPr lang="en-US" sz="1800" kern="100">
                          <a:latin typeface="Times New Roman" panose="02020603050405020304"/>
                          <a:ea typeface="宋体" panose="02010600030101010101" pitchFamily="2" charset="-122"/>
                          <a:cs typeface="Times New Roman" panose="02020603050405020304"/>
                        </a:rPr>
                        <a:t>TW</a:t>
                      </a:r>
                      <a:endParaRPr lang="zh-CN" sz="18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4000" algn="ctr">
                        <a:lnSpc>
                          <a:spcPts val="1400"/>
                        </a:lnSpc>
                        <a:spcAft>
                          <a:spcPts val="0"/>
                        </a:spcAft>
                      </a:pPr>
                      <a:r>
                        <a:rPr lang="zh-CN" sz="1800" kern="100">
                          <a:latin typeface="Times New Roman" panose="02020603050405020304"/>
                          <a:ea typeface="宋体" panose="02010600030101010101" pitchFamily="2" charset="-122"/>
                          <a:cs typeface="Times New Roman" panose="02020603050405020304"/>
                        </a:rPr>
                        <a:t>法国</a:t>
                      </a: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4000" algn="ctr">
                        <a:lnSpc>
                          <a:spcPts val="1400"/>
                        </a:lnSpc>
                        <a:spcAft>
                          <a:spcPts val="0"/>
                        </a:spcAft>
                      </a:pPr>
                      <a:r>
                        <a:rPr lang="en-US" sz="1800" kern="100">
                          <a:latin typeface="Times New Roman" panose="02020603050405020304"/>
                          <a:ea typeface="宋体" panose="02010600030101010101" pitchFamily="2" charset="-122"/>
                          <a:cs typeface="Times New Roman" panose="02020603050405020304"/>
                        </a:rPr>
                        <a:t>FR</a:t>
                      </a:r>
                      <a:endParaRPr lang="zh-CN" sz="18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4000" algn="ctr">
                        <a:lnSpc>
                          <a:spcPts val="1400"/>
                        </a:lnSpc>
                        <a:spcAft>
                          <a:spcPts val="0"/>
                        </a:spcAft>
                      </a:pPr>
                      <a:r>
                        <a:rPr lang="zh-CN" sz="1800" kern="100">
                          <a:latin typeface="Times New Roman" panose="02020603050405020304"/>
                          <a:ea typeface="宋体" panose="02010600030101010101" pitchFamily="2" charset="-122"/>
                          <a:cs typeface="Times New Roman" panose="02020603050405020304"/>
                        </a:rPr>
                        <a:t>马来西亚</a:t>
                      </a: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4000" algn="ctr">
                        <a:lnSpc>
                          <a:spcPts val="1400"/>
                        </a:lnSpc>
                        <a:spcAft>
                          <a:spcPts val="0"/>
                        </a:spcAft>
                      </a:pPr>
                      <a:r>
                        <a:rPr lang="en-US" sz="1800" kern="100">
                          <a:latin typeface="Times New Roman" panose="02020603050405020304"/>
                          <a:ea typeface="宋体" panose="02010600030101010101" pitchFamily="2" charset="-122"/>
                          <a:cs typeface="Times New Roman" panose="02020603050405020304"/>
                        </a:rPr>
                        <a:t>MY</a:t>
                      </a:r>
                      <a:endParaRPr lang="zh-CN" sz="18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19100">
                <a:tc>
                  <a:txBody>
                    <a:bodyPr/>
                    <a:lstStyle/>
                    <a:p>
                      <a:pPr indent="254000" algn="ctr">
                        <a:lnSpc>
                          <a:spcPts val="1400"/>
                        </a:lnSpc>
                        <a:spcAft>
                          <a:spcPts val="0"/>
                        </a:spcAft>
                      </a:pPr>
                      <a:r>
                        <a:rPr lang="zh-CN" sz="1800" kern="100">
                          <a:latin typeface="Times New Roman" panose="02020603050405020304"/>
                          <a:ea typeface="宋体" panose="02010600030101010101" pitchFamily="2" charset="-122"/>
                          <a:cs typeface="Times New Roman" panose="02020603050405020304"/>
                        </a:rPr>
                        <a:t>英国</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4000" algn="ctr">
                        <a:lnSpc>
                          <a:spcPts val="1400"/>
                        </a:lnSpc>
                        <a:spcAft>
                          <a:spcPts val="0"/>
                        </a:spcAft>
                      </a:pPr>
                      <a:r>
                        <a:rPr lang="en-US" altLang="zh-CN" sz="1800" kern="100" dirty="0">
                          <a:latin typeface="Times New Roman" panose="02020603050405020304"/>
                          <a:ea typeface="宋体" panose="02010600030101010101" pitchFamily="2" charset="-122"/>
                          <a:cs typeface="Times New Roman" panose="02020603050405020304"/>
                        </a:rPr>
                        <a:t>UK</a:t>
                      </a:r>
                      <a:endParaRPr lang="en-US" sz="1800" kern="10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4000" algn="ctr">
                        <a:lnSpc>
                          <a:spcPts val="1400"/>
                        </a:lnSpc>
                        <a:spcAft>
                          <a:spcPts val="0"/>
                        </a:spcAft>
                      </a:pPr>
                      <a:r>
                        <a:rPr lang="zh-CN" sz="1800" kern="100">
                          <a:latin typeface="Times New Roman" panose="02020603050405020304"/>
                          <a:ea typeface="宋体" panose="02010600030101010101" pitchFamily="2" charset="-122"/>
                          <a:cs typeface="Times New Roman" panose="02020603050405020304"/>
                        </a:rPr>
                        <a:t>俄罗斯</a:t>
                      </a: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4000" algn="ctr">
                        <a:lnSpc>
                          <a:spcPts val="1400"/>
                        </a:lnSpc>
                        <a:spcAft>
                          <a:spcPts val="0"/>
                        </a:spcAft>
                      </a:pPr>
                      <a:r>
                        <a:rPr lang="en-US" sz="1800" kern="100">
                          <a:latin typeface="Times New Roman" panose="02020603050405020304"/>
                          <a:ea typeface="宋体" panose="02010600030101010101" pitchFamily="2" charset="-122"/>
                          <a:cs typeface="Times New Roman" panose="02020603050405020304"/>
                        </a:rPr>
                        <a:t>RU</a:t>
                      </a:r>
                      <a:endParaRPr lang="zh-CN" sz="18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4000" algn="ctr">
                        <a:lnSpc>
                          <a:spcPts val="1400"/>
                        </a:lnSpc>
                        <a:spcAft>
                          <a:spcPts val="0"/>
                        </a:spcAft>
                      </a:pPr>
                      <a:r>
                        <a:rPr lang="zh-CN" sz="1800" kern="100">
                          <a:latin typeface="Times New Roman" panose="02020603050405020304"/>
                          <a:ea typeface="宋体" panose="02010600030101010101" pitchFamily="2" charset="-122"/>
                          <a:cs typeface="Times New Roman" panose="02020603050405020304"/>
                        </a:rPr>
                        <a:t>巴西</a:t>
                      </a: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4000" algn="ctr">
                        <a:lnSpc>
                          <a:spcPts val="1400"/>
                        </a:lnSpc>
                        <a:spcAft>
                          <a:spcPts val="0"/>
                        </a:spcAft>
                      </a:pPr>
                      <a:r>
                        <a:rPr lang="en-US" sz="1800" kern="100">
                          <a:latin typeface="Times New Roman" panose="02020603050405020304"/>
                          <a:ea typeface="宋体" panose="02010600030101010101" pitchFamily="2" charset="-122"/>
                          <a:cs typeface="Times New Roman" panose="02020603050405020304"/>
                        </a:rPr>
                        <a:t>BR</a:t>
                      </a:r>
                      <a:endParaRPr lang="zh-CN" sz="18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19100">
                <a:tc>
                  <a:txBody>
                    <a:bodyPr/>
                    <a:lstStyle/>
                    <a:p>
                      <a:pPr indent="254000" algn="ctr">
                        <a:lnSpc>
                          <a:spcPts val="1400"/>
                        </a:lnSpc>
                        <a:spcAft>
                          <a:spcPts val="0"/>
                        </a:spcAft>
                      </a:pPr>
                      <a:r>
                        <a:rPr lang="zh-CN" sz="1800" kern="100">
                          <a:latin typeface="Times New Roman" panose="02020603050405020304"/>
                          <a:ea typeface="宋体" panose="02010600030101010101" pitchFamily="2" charset="-122"/>
                          <a:cs typeface="Times New Roman" panose="02020603050405020304"/>
                        </a:rPr>
                        <a:t>韩国</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4000" algn="ctr">
                        <a:lnSpc>
                          <a:spcPts val="1400"/>
                        </a:lnSpc>
                        <a:spcAft>
                          <a:spcPts val="0"/>
                        </a:spcAft>
                      </a:pPr>
                      <a:r>
                        <a:rPr lang="en-US" sz="1800" kern="100">
                          <a:latin typeface="Times New Roman" panose="02020603050405020304"/>
                          <a:ea typeface="宋体" panose="02010600030101010101" pitchFamily="2" charset="-122"/>
                          <a:cs typeface="Times New Roman" panose="02020603050405020304"/>
                        </a:rPr>
                        <a:t>KR</a:t>
                      </a:r>
                      <a:endParaRPr lang="zh-CN" sz="18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4000" algn="ctr">
                        <a:lnSpc>
                          <a:spcPts val="1400"/>
                        </a:lnSpc>
                        <a:spcAft>
                          <a:spcPts val="0"/>
                        </a:spcAft>
                      </a:pPr>
                      <a:r>
                        <a:rPr lang="zh-CN" sz="1800" kern="100">
                          <a:latin typeface="Times New Roman" panose="02020603050405020304"/>
                          <a:ea typeface="宋体" panose="02010600030101010101" pitchFamily="2" charset="-122"/>
                          <a:cs typeface="Times New Roman" panose="02020603050405020304"/>
                        </a:rPr>
                        <a:t>德国</a:t>
                      </a: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4000" algn="ctr">
                        <a:lnSpc>
                          <a:spcPts val="1400"/>
                        </a:lnSpc>
                        <a:spcAft>
                          <a:spcPts val="0"/>
                        </a:spcAft>
                      </a:pPr>
                      <a:r>
                        <a:rPr lang="en-US" sz="1800" kern="100">
                          <a:latin typeface="Times New Roman" panose="02020603050405020304"/>
                          <a:ea typeface="宋体" panose="02010600030101010101" pitchFamily="2" charset="-122"/>
                          <a:cs typeface="Times New Roman" panose="02020603050405020304"/>
                        </a:rPr>
                        <a:t>DE</a:t>
                      </a:r>
                      <a:endParaRPr lang="zh-CN" sz="18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4000" algn="ctr">
                        <a:lnSpc>
                          <a:spcPts val="1400"/>
                        </a:lnSpc>
                        <a:spcAft>
                          <a:spcPts val="0"/>
                        </a:spcAft>
                      </a:pPr>
                      <a:r>
                        <a:rPr lang="zh-CN" sz="1800" kern="100">
                          <a:latin typeface="Times New Roman" panose="02020603050405020304"/>
                          <a:ea typeface="宋体" panose="02010600030101010101" pitchFamily="2" charset="-122"/>
                          <a:cs typeface="Times New Roman" panose="02020603050405020304"/>
                        </a:rPr>
                        <a:t>新加坡</a:t>
                      </a: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4000" algn="ctr">
                        <a:lnSpc>
                          <a:spcPts val="1400"/>
                        </a:lnSpc>
                        <a:spcAft>
                          <a:spcPts val="0"/>
                        </a:spcAft>
                      </a:pPr>
                      <a:r>
                        <a:rPr lang="en-US" sz="1800" kern="100">
                          <a:latin typeface="Times New Roman" panose="02020603050405020304"/>
                          <a:ea typeface="宋体" panose="02010600030101010101" pitchFamily="2" charset="-122"/>
                          <a:cs typeface="Times New Roman" panose="02020603050405020304"/>
                        </a:rPr>
                        <a:t>SG</a:t>
                      </a:r>
                      <a:endParaRPr lang="zh-CN" sz="18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19100">
                <a:tc>
                  <a:txBody>
                    <a:bodyPr/>
                    <a:lstStyle/>
                    <a:p>
                      <a:pPr indent="254000" algn="ctr">
                        <a:lnSpc>
                          <a:spcPts val="1400"/>
                        </a:lnSpc>
                        <a:spcAft>
                          <a:spcPts val="0"/>
                        </a:spcAft>
                      </a:pPr>
                      <a:r>
                        <a:rPr lang="zh-CN" sz="1800" kern="100">
                          <a:latin typeface="Times New Roman" panose="02020603050405020304"/>
                          <a:ea typeface="宋体" panose="02010600030101010101" pitchFamily="2" charset="-122"/>
                          <a:cs typeface="Times New Roman" panose="02020603050405020304"/>
                        </a:rPr>
                        <a:t>意大利</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4000" algn="ctr">
                        <a:lnSpc>
                          <a:spcPts val="1400"/>
                        </a:lnSpc>
                        <a:spcAft>
                          <a:spcPts val="0"/>
                        </a:spcAft>
                      </a:pPr>
                      <a:r>
                        <a:rPr lang="en-US" sz="1800" kern="100">
                          <a:latin typeface="Times New Roman" panose="02020603050405020304"/>
                          <a:ea typeface="宋体" panose="02010600030101010101" pitchFamily="2" charset="-122"/>
                          <a:cs typeface="Times New Roman" panose="02020603050405020304"/>
                        </a:rPr>
                        <a:t>IT</a:t>
                      </a:r>
                      <a:endParaRPr lang="zh-CN" sz="18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4000" algn="ctr">
                        <a:lnSpc>
                          <a:spcPts val="1400"/>
                        </a:lnSpc>
                        <a:spcAft>
                          <a:spcPts val="0"/>
                        </a:spcAft>
                      </a:pPr>
                      <a:r>
                        <a:rPr lang="zh-CN" sz="1800" kern="100">
                          <a:latin typeface="Times New Roman" panose="02020603050405020304"/>
                          <a:ea typeface="宋体" panose="02010600030101010101" pitchFamily="2" charset="-122"/>
                          <a:cs typeface="Times New Roman" panose="02020603050405020304"/>
                        </a:rPr>
                        <a:t>澳大利亚</a:t>
                      </a: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4000" algn="ctr">
                        <a:lnSpc>
                          <a:spcPts val="1400"/>
                        </a:lnSpc>
                        <a:spcAft>
                          <a:spcPts val="0"/>
                        </a:spcAft>
                      </a:pPr>
                      <a:r>
                        <a:rPr lang="en-US" sz="1800" kern="100">
                          <a:latin typeface="Times New Roman" panose="02020603050405020304"/>
                          <a:ea typeface="宋体" panose="02010600030101010101" pitchFamily="2" charset="-122"/>
                          <a:cs typeface="Times New Roman" panose="02020603050405020304"/>
                        </a:rPr>
                        <a:t>AU</a:t>
                      </a:r>
                      <a:endParaRPr lang="zh-CN" sz="18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4000" algn="ctr">
                        <a:lnSpc>
                          <a:spcPts val="1400"/>
                        </a:lnSpc>
                        <a:spcAft>
                          <a:spcPts val="0"/>
                        </a:spcAft>
                      </a:pPr>
                      <a:r>
                        <a:rPr lang="zh-CN" sz="1800" kern="100">
                          <a:latin typeface="Times New Roman" panose="02020603050405020304"/>
                          <a:ea typeface="宋体" panose="02010600030101010101" pitchFamily="2" charset="-122"/>
                          <a:cs typeface="Times New Roman" panose="02020603050405020304"/>
                        </a:rPr>
                        <a:t>瑞典</a:t>
                      </a: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4000" algn="ctr">
                        <a:lnSpc>
                          <a:spcPts val="1400"/>
                        </a:lnSpc>
                        <a:spcAft>
                          <a:spcPts val="0"/>
                        </a:spcAft>
                      </a:pPr>
                      <a:r>
                        <a:rPr lang="en-US" sz="1800" kern="100">
                          <a:latin typeface="Times New Roman" panose="02020603050405020304"/>
                          <a:ea typeface="宋体" panose="02010600030101010101" pitchFamily="2" charset="-122"/>
                          <a:cs typeface="Times New Roman" panose="02020603050405020304"/>
                        </a:rPr>
                        <a:t>SE</a:t>
                      </a:r>
                      <a:endParaRPr lang="zh-CN" sz="18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19100">
                <a:tc>
                  <a:txBody>
                    <a:bodyPr/>
                    <a:lstStyle/>
                    <a:p>
                      <a:pPr indent="254000" algn="ctr">
                        <a:lnSpc>
                          <a:spcPts val="1400"/>
                        </a:lnSpc>
                        <a:spcAft>
                          <a:spcPts val="0"/>
                        </a:spcAft>
                      </a:pPr>
                      <a:r>
                        <a:rPr lang="zh-CN" sz="1800" kern="100">
                          <a:latin typeface="Times New Roman" panose="02020603050405020304"/>
                          <a:ea typeface="宋体" panose="02010600030101010101" pitchFamily="2" charset="-122"/>
                          <a:cs typeface="Times New Roman" panose="02020603050405020304"/>
                        </a:rPr>
                        <a:t>荷兰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4000" algn="ctr">
                        <a:lnSpc>
                          <a:spcPts val="1400"/>
                        </a:lnSpc>
                        <a:spcAft>
                          <a:spcPts val="0"/>
                        </a:spcAft>
                      </a:pPr>
                      <a:r>
                        <a:rPr lang="en-US" sz="1800" kern="100">
                          <a:latin typeface="Times New Roman" panose="02020603050405020304"/>
                          <a:ea typeface="宋体" panose="02010600030101010101" pitchFamily="2" charset="-122"/>
                          <a:cs typeface="Times New Roman" panose="02020603050405020304"/>
                        </a:rPr>
                        <a:t>NL</a:t>
                      </a:r>
                      <a:endParaRPr lang="zh-CN" sz="18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4000" algn="ctr">
                        <a:lnSpc>
                          <a:spcPts val="1400"/>
                        </a:lnSpc>
                        <a:spcAft>
                          <a:spcPts val="0"/>
                        </a:spcAft>
                      </a:pPr>
                      <a:r>
                        <a:rPr lang="zh-CN" sz="1800" kern="100" dirty="0">
                          <a:latin typeface="Times New Roman" panose="02020603050405020304"/>
                          <a:ea typeface="宋体" panose="02010600030101010101" pitchFamily="2" charset="-122"/>
                          <a:cs typeface="Times New Roman" panose="02020603050405020304"/>
                        </a:rPr>
                        <a:t>挪威</a:t>
                      </a: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4000" algn="ctr">
                        <a:lnSpc>
                          <a:spcPts val="1400"/>
                        </a:lnSpc>
                        <a:spcAft>
                          <a:spcPts val="0"/>
                        </a:spcAft>
                      </a:pPr>
                      <a:r>
                        <a:rPr lang="en-US" sz="1800" kern="100" dirty="0">
                          <a:latin typeface="Times New Roman" panose="02020603050405020304"/>
                          <a:ea typeface="宋体" panose="02010600030101010101" pitchFamily="2" charset="-122"/>
                          <a:cs typeface="Times New Roman" panose="02020603050405020304"/>
                        </a:rPr>
                        <a:t>NO</a:t>
                      </a:r>
                      <a:endParaRPr lang="zh-CN" sz="1800" kern="10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4000" algn="ctr">
                        <a:lnSpc>
                          <a:spcPts val="1400"/>
                        </a:lnSpc>
                        <a:spcAft>
                          <a:spcPts val="0"/>
                        </a:spcAft>
                      </a:pPr>
                      <a:r>
                        <a:rPr lang="zh-CN" sz="1800" kern="100">
                          <a:latin typeface="Times New Roman" panose="02020603050405020304"/>
                          <a:ea typeface="宋体" panose="02010600030101010101" pitchFamily="2" charset="-122"/>
                          <a:cs typeface="Times New Roman" panose="02020603050405020304"/>
                        </a:rPr>
                        <a:t>希腊</a:t>
                      </a: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4000" algn="ctr">
                        <a:lnSpc>
                          <a:spcPts val="1400"/>
                        </a:lnSpc>
                        <a:spcAft>
                          <a:spcPts val="0"/>
                        </a:spcAft>
                      </a:pPr>
                      <a:r>
                        <a:rPr lang="en-US" sz="1800" kern="100" dirty="0">
                          <a:latin typeface="Times New Roman" panose="02020603050405020304"/>
                          <a:ea typeface="宋体" panose="02010600030101010101" pitchFamily="2" charset="-122"/>
                          <a:cs typeface="Times New Roman" panose="02020603050405020304"/>
                        </a:rPr>
                        <a:t>GL</a:t>
                      </a:r>
                      <a:endParaRPr lang="zh-CN" sz="1800" kern="10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9" name="Slide Number Placeholder 5"/>
          <p:cNvSpPr>
            <a:spLocks noGrp="1"/>
          </p:cNvSpPr>
          <p:nvPr>
            <p:ph type="sldNum" sz="quarter" idx="12"/>
          </p:nvPr>
        </p:nvSpPr>
        <p:spPr>
          <a:xfrm>
            <a:off x="8534400" y="6528816"/>
            <a:ext cx="609600" cy="329184"/>
          </a:xfrm>
        </p:spPr>
        <p:txBody>
          <a:bodyPr/>
          <a:lstStyle/>
          <a:p>
            <a:fld id="{B6F15528-21DE-4FAA-801E-634DDDAF4B2B}" type="slidenum">
              <a:rPr lang="en-US" smtClean="0">
                <a:solidFill>
                  <a:schemeClr val="tx2"/>
                </a:solidFill>
              </a:rPr>
              <a:t>105</a:t>
            </a:fld>
            <a:endParaRPr lang="en-US" dirty="0">
              <a:solidFill>
                <a:schemeClr val="tx2"/>
              </a:solidFill>
            </a:endParaRPr>
          </a:p>
        </p:txBody>
      </p:sp>
      <p:pic>
        <p:nvPicPr>
          <p:cNvPr id="10"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Internet</a:t>
            </a:r>
            <a:r>
              <a:rPr lang="zh-CN" altLang="zh-CN"/>
              <a:t>地址</a:t>
            </a:r>
            <a:endParaRPr lang="zh-CN" altLang="en-US" dirty="0"/>
          </a:p>
        </p:txBody>
      </p:sp>
      <p:sp>
        <p:nvSpPr>
          <p:cNvPr id="67587" name="内容占位符 2"/>
          <p:cNvSpPr>
            <a:spLocks noGrp="1"/>
          </p:cNvSpPr>
          <p:nvPr>
            <p:ph idx="1"/>
          </p:nvPr>
        </p:nvSpPr>
        <p:spPr/>
        <p:txBody>
          <a:bodyPr/>
          <a:lstStyle/>
          <a:p>
            <a:r>
              <a:rPr lang="en-US" altLang="zh-CN" dirty="0"/>
              <a:t>4</a:t>
            </a:r>
            <a:r>
              <a:rPr lang="zh-CN" altLang="zh-CN" dirty="0"/>
              <a:t>．域名系统</a:t>
            </a:r>
            <a:endParaRPr lang="en-US" altLang="zh-CN" dirty="0"/>
          </a:p>
          <a:p>
            <a:pPr marL="393700" lvl="1" indent="0">
              <a:buNone/>
            </a:pPr>
            <a:r>
              <a:rPr lang="en-US" altLang="zh-CN" dirty="0"/>
              <a:t>(2)</a:t>
            </a:r>
            <a:r>
              <a:rPr lang="zh-CN" altLang="zh-CN" dirty="0"/>
              <a:t>国际顶级域名</a:t>
            </a:r>
          </a:p>
          <a:p>
            <a:pPr lvl="2"/>
            <a:r>
              <a:rPr lang="zh-CN" altLang="zh-CN" dirty="0"/>
              <a:t>它代表国际性的组织。其名字为</a:t>
            </a:r>
            <a:r>
              <a:rPr lang="en-US" altLang="zh-CN" dirty="0" err="1"/>
              <a:t>int</a:t>
            </a:r>
            <a:endParaRPr lang="en-US" altLang="zh-CN" dirty="0"/>
          </a:p>
          <a:p>
            <a:pPr lvl="2"/>
            <a:endParaRPr lang="en-US" altLang="zh-CN" dirty="0"/>
          </a:p>
          <a:p>
            <a:pPr marL="393700" lvl="1" indent="0">
              <a:buNone/>
            </a:pPr>
            <a:r>
              <a:rPr lang="en-US" altLang="zh-CN" dirty="0"/>
              <a:t>(3)</a:t>
            </a:r>
            <a:r>
              <a:rPr lang="zh-CN" altLang="zh-CN" dirty="0"/>
              <a:t>通用顶级域名</a:t>
            </a:r>
            <a:r>
              <a:rPr lang="zh-CN" altLang="en-US" dirty="0"/>
              <a:t>（</a:t>
            </a:r>
            <a:r>
              <a:rPr lang="en-US" altLang="zh-CN" dirty="0"/>
              <a:t>13</a:t>
            </a:r>
            <a:r>
              <a:rPr lang="zh-CN" altLang="en-US" dirty="0"/>
              <a:t>个）</a:t>
            </a:r>
            <a:endParaRPr lang="zh-CN" altLang="zh-CN" dirty="0"/>
          </a:p>
          <a:p>
            <a:pPr lvl="2"/>
            <a:r>
              <a:rPr lang="en-US" altLang="zh-CN" dirty="0"/>
              <a:t>com</a:t>
            </a:r>
            <a:r>
              <a:rPr lang="zh-CN" altLang="zh-CN" dirty="0"/>
              <a:t>、</a:t>
            </a:r>
            <a:r>
              <a:rPr lang="en-US" altLang="zh-CN" dirty="0"/>
              <a:t>firm</a:t>
            </a:r>
            <a:r>
              <a:rPr lang="zh-CN" altLang="zh-CN" dirty="0"/>
              <a:t>表示公司企业</a:t>
            </a:r>
            <a:r>
              <a:rPr lang="en-US" altLang="zh-CN" dirty="0"/>
              <a:t>	</a:t>
            </a:r>
          </a:p>
          <a:p>
            <a:pPr lvl="2"/>
            <a:r>
              <a:rPr lang="en-US" altLang="zh-CN" dirty="0"/>
              <a:t>net</a:t>
            </a:r>
            <a:r>
              <a:rPr lang="zh-CN" altLang="zh-CN" dirty="0"/>
              <a:t>表示网络服务机构</a:t>
            </a:r>
          </a:p>
          <a:p>
            <a:pPr lvl="2"/>
            <a:r>
              <a:rPr lang="en-US" altLang="zh-CN" dirty="0"/>
              <a:t>org</a:t>
            </a:r>
            <a:r>
              <a:rPr lang="zh-CN" altLang="zh-CN" dirty="0"/>
              <a:t>表示非盈利性组织</a:t>
            </a:r>
            <a:r>
              <a:rPr lang="en-US" altLang="zh-CN" dirty="0"/>
              <a:t>	          </a:t>
            </a:r>
          </a:p>
          <a:p>
            <a:pPr lvl="2"/>
            <a:r>
              <a:rPr lang="en-US" altLang="zh-CN" dirty="0" err="1"/>
              <a:t>edu</a:t>
            </a:r>
            <a:r>
              <a:rPr lang="zh-CN" altLang="zh-CN" dirty="0"/>
              <a:t>表示教育机构</a:t>
            </a:r>
          </a:p>
          <a:p>
            <a:pPr lvl="2"/>
            <a:r>
              <a:rPr lang="en-US" altLang="zh-CN" dirty="0" err="1"/>
              <a:t>gov</a:t>
            </a:r>
            <a:r>
              <a:rPr lang="zh-CN" altLang="zh-CN" dirty="0"/>
              <a:t>表示政府部门（美国专用）</a:t>
            </a:r>
            <a:r>
              <a:rPr lang="en-US" altLang="zh-CN" dirty="0"/>
              <a:t>	</a:t>
            </a:r>
          </a:p>
          <a:p>
            <a:pPr lvl="2"/>
            <a:r>
              <a:rPr lang="en-US" altLang="zh-CN" dirty="0"/>
              <a:t>mil</a:t>
            </a:r>
            <a:r>
              <a:rPr lang="zh-CN" altLang="zh-CN" dirty="0"/>
              <a:t>表示军事部门（美国专用）</a:t>
            </a:r>
            <a:endParaRPr lang="en-US" altLang="zh-CN" dirty="0"/>
          </a:p>
          <a:p>
            <a:pPr lvl="2"/>
            <a:r>
              <a:rPr lang="en-US" altLang="zh-CN" dirty="0"/>
              <a:t>……</a:t>
            </a:r>
            <a:endParaRPr lang="zh-CN" altLang="zh-CN" dirty="0"/>
          </a:p>
        </p:txBody>
      </p:sp>
      <p:sp>
        <p:nvSpPr>
          <p:cNvPr id="67589" name="Rectangle 2"/>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sp>
        <p:nvSpPr>
          <p:cNvPr id="67590" name="Rectangle 2"/>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sp>
        <p:nvSpPr>
          <p:cNvPr id="67591" name="Rectangle 2"/>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sp>
        <p:nvSpPr>
          <p:cNvPr id="7" name="Slide Number Placeholder 5"/>
          <p:cNvSpPr>
            <a:spLocks noGrp="1"/>
          </p:cNvSpPr>
          <p:nvPr>
            <p:ph type="sldNum" sz="quarter" idx="12"/>
          </p:nvPr>
        </p:nvSpPr>
        <p:spPr>
          <a:xfrm>
            <a:off x="8534400" y="6528816"/>
            <a:ext cx="609600" cy="329184"/>
          </a:xfrm>
        </p:spPr>
        <p:txBody>
          <a:bodyPr/>
          <a:lstStyle/>
          <a:p>
            <a:fld id="{B6F15528-21DE-4FAA-801E-634DDDAF4B2B}" type="slidenum">
              <a:rPr lang="en-US" smtClean="0">
                <a:solidFill>
                  <a:schemeClr val="tx2"/>
                </a:solidFill>
              </a:rPr>
              <a:t>106</a:t>
            </a:fld>
            <a:endParaRPr lang="en-US" dirty="0">
              <a:solidFill>
                <a:schemeClr val="tx2"/>
              </a:solidFill>
            </a:endParaRPr>
          </a:p>
        </p:txBody>
      </p:sp>
      <p:pic>
        <p:nvPicPr>
          <p:cNvPr id="8"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t>Internet</a:t>
            </a:r>
            <a:r>
              <a:rPr lang="zh-CN" altLang="zh-CN" dirty="0"/>
              <a:t>接入技术</a:t>
            </a:r>
            <a:endParaRPr lang="zh-CN" altLang="en-US" dirty="0"/>
          </a:p>
        </p:txBody>
      </p:sp>
      <p:sp>
        <p:nvSpPr>
          <p:cNvPr id="68611" name="内容占位符 2"/>
          <p:cNvSpPr>
            <a:spLocks noGrp="1"/>
          </p:cNvSpPr>
          <p:nvPr>
            <p:ph idx="1"/>
          </p:nvPr>
        </p:nvSpPr>
        <p:spPr/>
        <p:txBody>
          <a:bodyPr/>
          <a:lstStyle/>
          <a:p>
            <a:r>
              <a:rPr lang="en-US" altLang="zh-CN" dirty="0"/>
              <a:t>Internet</a:t>
            </a:r>
            <a:r>
              <a:rPr lang="zh-CN" altLang="zh-CN" dirty="0"/>
              <a:t>接入技术是指用户计算机和用户网络接入</a:t>
            </a:r>
            <a:r>
              <a:rPr lang="en-US" altLang="zh-CN" dirty="0"/>
              <a:t>Internet</a:t>
            </a:r>
            <a:r>
              <a:rPr lang="zh-CN" altLang="zh-CN" dirty="0"/>
              <a:t>所采用的技术和接入方式的结构。其发生在连接网络与用户的最后一段路程，是网络中技术最复杂、实施最困难、影响面最广的一部分。</a:t>
            </a:r>
            <a:endParaRPr lang="en-US" altLang="zh-CN" dirty="0"/>
          </a:p>
          <a:p>
            <a:endParaRPr lang="zh-CN" altLang="zh-CN" dirty="0"/>
          </a:p>
          <a:p>
            <a:r>
              <a:rPr lang="en-US" altLang="zh-CN" dirty="0">
                <a:solidFill>
                  <a:srgbClr val="FF0000"/>
                </a:solidFill>
              </a:rPr>
              <a:t>Internet</a:t>
            </a:r>
            <a:r>
              <a:rPr lang="zh-CN" altLang="zh-CN" dirty="0">
                <a:solidFill>
                  <a:srgbClr val="FF0000"/>
                </a:solidFill>
              </a:rPr>
              <a:t>服务提供商</a:t>
            </a:r>
            <a:r>
              <a:rPr lang="zh-CN" altLang="zh-CN" dirty="0"/>
              <a:t>（</a:t>
            </a:r>
            <a:r>
              <a:rPr lang="en-US" altLang="zh-CN" dirty="0"/>
              <a:t>Internet Service Provider</a:t>
            </a:r>
            <a:r>
              <a:rPr lang="zh-CN" altLang="zh-CN" dirty="0"/>
              <a:t>，</a:t>
            </a:r>
            <a:r>
              <a:rPr lang="en-US" altLang="zh-CN" dirty="0"/>
              <a:t>ISP</a:t>
            </a:r>
            <a:r>
              <a:rPr lang="zh-CN" altLang="zh-CN" dirty="0"/>
              <a:t>）是接入</a:t>
            </a:r>
            <a:r>
              <a:rPr lang="en-US" altLang="zh-CN" dirty="0"/>
              <a:t>Internet</a:t>
            </a:r>
            <a:r>
              <a:rPr lang="zh-CN" altLang="zh-CN" dirty="0"/>
              <a:t>的桥梁。无论是个人还是单位的计算机都不能直接连到</a:t>
            </a:r>
            <a:r>
              <a:rPr lang="en-US" altLang="zh-CN" dirty="0"/>
              <a:t>Internet</a:t>
            </a:r>
            <a:r>
              <a:rPr lang="zh-CN" altLang="zh-CN" dirty="0"/>
              <a:t>上，而是采用某种方式连接到</a:t>
            </a:r>
            <a:r>
              <a:rPr lang="en-US" altLang="zh-CN" dirty="0"/>
              <a:t>ISP</a:t>
            </a:r>
            <a:r>
              <a:rPr lang="zh-CN" altLang="en-US" dirty="0"/>
              <a:t>（</a:t>
            </a:r>
            <a:r>
              <a:rPr lang="en-US" altLang="zh-CN" dirty="0"/>
              <a:t>Internet Serve Provider</a:t>
            </a:r>
            <a:r>
              <a:rPr lang="zh-CN" altLang="en-US" dirty="0"/>
              <a:t>）</a:t>
            </a:r>
            <a:r>
              <a:rPr lang="zh-CN" altLang="zh-CN" dirty="0"/>
              <a:t>提供的某台服务器上，通过它再接入</a:t>
            </a:r>
            <a:r>
              <a:rPr lang="en-US" altLang="zh-CN" dirty="0"/>
              <a:t>Internet</a:t>
            </a:r>
            <a:r>
              <a:rPr lang="zh-CN" altLang="zh-CN" dirty="0"/>
              <a:t>。</a:t>
            </a:r>
          </a:p>
          <a:p>
            <a:endParaRPr lang="zh-CN" altLang="en-US" dirty="0"/>
          </a:p>
        </p:txBody>
      </p:sp>
      <p:sp>
        <p:nvSpPr>
          <p:cNvPr id="4" name="Slide Number Placeholder 5"/>
          <p:cNvSpPr>
            <a:spLocks noGrp="1"/>
          </p:cNvSpPr>
          <p:nvPr>
            <p:ph type="sldNum" sz="quarter" idx="12"/>
          </p:nvPr>
        </p:nvSpPr>
        <p:spPr>
          <a:xfrm>
            <a:off x="8534400" y="6528816"/>
            <a:ext cx="609600" cy="329184"/>
          </a:xfrm>
        </p:spPr>
        <p:txBody>
          <a:bodyPr/>
          <a:lstStyle/>
          <a:p>
            <a:fld id="{B6F15528-21DE-4FAA-801E-634DDDAF4B2B}" type="slidenum">
              <a:rPr lang="en-US" smtClean="0">
                <a:solidFill>
                  <a:schemeClr val="tx2"/>
                </a:solidFill>
              </a:rPr>
              <a:t>107</a:t>
            </a:fld>
            <a:endParaRPr lang="en-US" dirty="0">
              <a:solidFill>
                <a:schemeClr val="tx2"/>
              </a:solidFill>
            </a:endParaRPr>
          </a:p>
        </p:txBody>
      </p:sp>
      <p:pic>
        <p:nvPicPr>
          <p:cNvPr id="5"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t>Internet</a:t>
            </a:r>
            <a:r>
              <a:rPr lang="zh-CN" altLang="zh-CN" dirty="0"/>
              <a:t>接入技术</a:t>
            </a:r>
            <a:endParaRPr lang="zh-CN" altLang="en-US" dirty="0"/>
          </a:p>
        </p:txBody>
      </p:sp>
      <p:sp>
        <p:nvSpPr>
          <p:cNvPr id="69635" name="内容占位符 2"/>
          <p:cNvSpPr>
            <a:spLocks noGrp="1"/>
          </p:cNvSpPr>
          <p:nvPr>
            <p:ph idx="1"/>
          </p:nvPr>
        </p:nvSpPr>
        <p:spPr>
          <a:xfrm>
            <a:off x="-36512" y="1935163"/>
            <a:ext cx="8229600" cy="4389437"/>
          </a:xfrm>
        </p:spPr>
        <p:txBody>
          <a:bodyPr/>
          <a:lstStyle/>
          <a:p>
            <a:r>
              <a:rPr lang="en-US" altLang="zh-CN" dirty="0"/>
              <a:t>1.  </a:t>
            </a:r>
            <a:r>
              <a:rPr lang="zh-CN" altLang="zh-CN" dirty="0"/>
              <a:t>电话拨号接入</a:t>
            </a:r>
            <a:endParaRPr lang="en-US" altLang="zh-CN" dirty="0"/>
          </a:p>
          <a:p>
            <a:endParaRPr lang="en-US" altLang="zh-CN" dirty="0"/>
          </a:p>
          <a:p>
            <a:endParaRPr lang="en-US" altLang="zh-CN" dirty="0"/>
          </a:p>
          <a:p>
            <a:endParaRPr lang="zh-CN" altLang="zh-CN" dirty="0"/>
          </a:p>
          <a:p>
            <a:r>
              <a:rPr lang="en-US" altLang="zh-CN" dirty="0"/>
              <a:t>2.  ISDN</a:t>
            </a:r>
            <a:r>
              <a:rPr lang="zh-CN" altLang="zh-CN" dirty="0"/>
              <a:t>接入</a:t>
            </a:r>
          </a:p>
          <a:p>
            <a:endParaRPr lang="zh-CN" altLang="en-US" dirty="0"/>
          </a:p>
        </p:txBody>
      </p:sp>
      <p:pic>
        <p:nvPicPr>
          <p:cNvPr id="69637" name="Picture 2"/>
          <p:cNvPicPr>
            <a:picLocks noChangeAspect="1" noChangeArrowheads="1"/>
          </p:cNvPicPr>
          <p:nvPr/>
        </p:nvPicPr>
        <p:blipFill>
          <a:blip r:embed="rId3" cstate="print"/>
          <a:srcRect r="2765" b="11179"/>
          <a:stretch>
            <a:fillRect/>
          </a:stretch>
        </p:blipFill>
        <p:spPr bwMode="auto">
          <a:xfrm>
            <a:off x="1466850" y="4023423"/>
            <a:ext cx="7677150" cy="2819400"/>
          </a:xfrm>
          <a:prstGeom prst="rect">
            <a:avLst/>
          </a:prstGeom>
          <a:noFill/>
          <a:ln w="9525">
            <a:noFill/>
            <a:miter lim="800000"/>
            <a:headEnd/>
            <a:tailEnd/>
          </a:ln>
        </p:spPr>
      </p:pic>
      <p:grpSp>
        <p:nvGrpSpPr>
          <p:cNvPr id="164" name="Group 6"/>
          <p:cNvGrpSpPr>
            <a:grpSpLocks noChangeAspect="1"/>
          </p:cNvGrpSpPr>
          <p:nvPr/>
        </p:nvGrpSpPr>
        <p:grpSpPr bwMode="auto">
          <a:xfrm>
            <a:off x="2123728" y="2328664"/>
            <a:ext cx="6800850" cy="1676400"/>
            <a:chOff x="657" y="346"/>
            <a:chExt cx="4284" cy="1056"/>
          </a:xfrm>
        </p:grpSpPr>
        <p:sp>
          <p:nvSpPr>
            <p:cNvPr id="165" name="AutoShape 5"/>
            <p:cNvSpPr>
              <a:spLocks noChangeAspect="1" noChangeArrowheads="1" noTextEdit="1"/>
            </p:cNvSpPr>
            <p:nvPr/>
          </p:nvSpPr>
          <p:spPr bwMode="auto">
            <a:xfrm>
              <a:off x="657" y="346"/>
              <a:ext cx="4284" cy="1056"/>
            </a:xfrm>
            <a:prstGeom prst="rect">
              <a:avLst/>
            </a:prstGeom>
            <a:noFill/>
            <a:ln w="9525">
              <a:noFill/>
              <a:miter lim="800000"/>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6" name="Freeform 7"/>
            <p:cNvSpPr/>
            <p:nvPr/>
          </p:nvSpPr>
          <p:spPr bwMode="auto">
            <a:xfrm>
              <a:off x="4036" y="439"/>
              <a:ext cx="884" cy="813"/>
            </a:xfrm>
            <a:custGeom>
              <a:avLst/>
              <a:gdLst/>
              <a:ahLst/>
              <a:cxnLst>
                <a:cxn ang="0">
                  <a:pos x="142" y="647"/>
                </a:cxn>
                <a:cxn ang="0">
                  <a:pos x="178" y="722"/>
                </a:cxn>
                <a:cxn ang="0">
                  <a:pos x="222" y="775"/>
                </a:cxn>
                <a:cxn ang="0">
                  <a:pos x="270" y="806"/>
                </a:cxn>
                <a:cxn ang="0">
                  <a:pos x="322" y="813"/>
                </a:cxn>
                <a:cxn ang="0">
                  <a:pos x="374" y="797"/>
                </a:cxn>
                <a:cxn ang="0">
                  <a:pos x="421" y="755"/>
                </a:cxn>
                <a:cxn ang="0">
                  <a:pos x="462" y="755"/>
                </a:cxn>
                <a:cxn ang="0">
                  <a:pos x="508" y="797"/>
                </a:cxn>
                <a:cxn ang="0">
                  <a:pos x="562" y="813"/>
                </a:cxn>
                <a:cxn ang="0">
                  <a:pos x="611" y="806"/>
                </a:cxn>
                <a:cxn ang="0">
                  <a:pos x="661" y="775"/>
                </a:cxn>
                <a:cxn ang="0">
                  <a:pos x="704" y="722"/>
                </a:cxn>
                <a:cxn ang="0">
                  <a:pos x="740" y="647"/>
                </a:cxn>
                <a:cxn ang="0">
                  <a:pos x="772" y="612"/>
                </a:cxn>
                <a:cxn ang="0">
                  <a:pos x="810" y="603"/>
                </a:cxn>
                <a:cxn ang="0">
                  <a:pos x="844" y="570"/>
                </a:cxn>
                <a:cxn ang="0">
                  <a:pos x="869" y="512"/>
                </a:cxn>
                <a:cxn ang="0">
                  <a:pos x="883" y="444"/>
                </a:cxn>
                <a:cxn ang="0">
                  <a:pos x="883" y="369"/>
                </a:cxn>
                <a:cxn ang="0">
                  <a:pos x="869" y="300"/>
                </a:cxn>
                <a:cxn ang="0">
                  <a:pos x="844" y="247"/>
                </a:cxn>
                <a:cxn ang="0">
                  <a:pos x="810" y="212"/>
                </a:cxn>
                <a:cxn ang="0">
                  <a:pos x="772" y="203"/>
                </a:cxn>
                <a:cxn ang="0">
                  <a:pos x="740" y="168"/>
                </a:cxn>
                <a:cxn ang="0">
                  <a:pos x="704" y="93"/>
                </a:cxn>
                <a:cxn ang="0">
                  <a:pos x="661" y="37"/>
                </a:cxn>
                <a:cxn ang="0">
                  <a:pos x="611" y="6"/>
                </a:cxn>
                <a:cxn ang="0">
                  <a:pos x="562" y="0"/>
                </a:cxn>
                <a:cxn ang="0">
                  <a:pos x="508" y="17"/>
                </a:cxn>
                <a:cxn ang="0">
                  <a:pos x="462" y="59"/>
                </a:cxn>
                <a:cxn ang="0">
                  <a:pos x="421" y="59"/>
                </a:cxn>
                <a:cxn ang="0">
                  <a:pos x="374" y="17"/>
                </a:cxn>
                <a:cxn ang="0">
                  <a:pos x="322" y="0"/>
                </a:cxn>
                <a:cxn ang="0">
                  <a:pos x="270" y="6"/>
                </a:cxn>
                <a:cxn ang="0">
                  <a:pos x="222" y="37"/>
                </a:cxn>
                <a:cxn ang="0">
                  <a:pos x="178" y="93"/>
                </a:cxn>
                <a:cxn ang="0">
                  <a:pos x="142" y="168"/>
                </a:cxn>
                <a:cxn ang="0">
                  <a:pos x="111" y="203"/>
                </a:cxn>
                <a:cxn ang="0">
                  <a:pos x="73" y="212"/>
                </a:cxn>
                <a:cxn ang="0">
                  <a:pos x="39" y="247"/>
                </a:cxn>
                <a:cxn ang="0">
                  <a:pos x="14" y="300"/>
                </a:cxn>
                <a:cxn ang="0">
                  <a:pos x="0" y="369"/>
                </a:cxn>
                <a:cxn ang="0">
                  <a:pos x="0" y="444"/>
                </a:cxn>
                <a:cxn ang="0">
                  <a:pos x="14" y="512"/>
                </a:cxn>
                <a:cxn ang="0">
                  <a:pos x="39" y="570"/>
                </a:cxn>
                <a:cxn ang="0">
                  <a:pos x="73" y="603"/>
                </a:cxn>
                <a:cxn ang="0">
                  <a:pos x="111" y="612"/>
                </a:cxn>
              </a:cxnLst>
              <a:rect l="0" t="0" r="r" b="b"/>
              <a:pathLst>
                <a:path w="884" h="813">
                  <a:moveTo>
                    <a:pt x="130" y="605"/>
                  </a:moveTo>
                  <a:lnTo>
                    <a:pt x="142" y="647"/>
                  </a:lnTo>
                  <a:lnTo>
                    <a:pt x="160" y="687"/>
                  </a:lnTo>
                  <a:lnTo>
                    <a:pt x="178" y="722"/>
                  </a:lnTo>
                  <a:lnTo>
                    <a:pt x="198" y="751"/>
                  </a:lnTo>
                  <a:lnTo>
                    <a:pt x="222" y="775"/>
                  </a:lnTo>
                  <a:lnTo>
                    <a:pt x="246" y="793"/>
                  </a:lnTo>
                  <a:lnTo>
                    <a:pt x="270" y="806"/>
                  </a:lnTo>
                  <a:lnTo>
                    <a:pt x="297" y="813"/>
                  </a:lnTo>
                  <a:lnTo>
                    <a:pt x="322" y="813"/>
                  </a:lnTo>
                  <a:lnTo>
                    <a:pt x="348" y="808"/>
                  </a:lnTo>
                  <a:lnTo>
                    <a:pt x="374" y="797"/>
                  </a:lnTo>
                  <a:lnTo>
                    <a:pt x="398" y="780"/>
                  </a:lnTo>
                  <a:lnTo>
                    <a:pt x="421" y="755"/>
                  </a:lnTo>
                  <a:lnTo>
                    <a:pt x="443" y="724"/>
                  </a:lnTo>
                  <a:lnTo>
                    <a:pt x="462" y="755"/>
                  </a:lnTo>
                  <a:lnTo>
                    <a:pt x="486" y="780"/>
                  </a:lnTo>
                  <a:lnTo>
                    <a:pt x="508" y="797"/>
                  </a:lnTo>
                  <a:lnTo>
                    <a:pt x="535" y="808"/>
                  </a:lnTo>
                  <a:lnTo>
                    <a:pt x="562" y="813"/>
                  </a:lnTo>
                  <a:lnTo>
                    <a:pt x="586" y="813"/>
                  </a:lnTo>
                  <a:lnTo>
                    <a:pt x="611" y="806"/>
                  </a:lnTo>
                  <a:lnTo>
                    <a:pt x="637" y="793"/>
                  </a:lnTo>
                  <a:lnTo>
                    <a:pt x="661" y="775"/>
                  </a:lnTo>
                  <a:lnTo>
                    <a:pt x="683" y="751"/>
                  </a:lnTo>
                  <a:lnTo>
                    <a:pt x="704" y="722"/>
                  </a:lnTo>
                  <a:lnTo>
                    <a:pt x="723" y="687"/>
                  </a:lnTo>
                  <a:lnTo>
                    <a:pt x="740" y="647"/>
                  </a:lnTo>
                  <a:lnTo>
                    <a:pt x="754" y="605"/>
                  </a:lnTo>
                  <a:lnTo>
                    <a:pt x="772" y="612"/>
                  </a:lnTo>
                  <a:lnTo>
                    <a:pt x="790" y="607"/>
                  </a:lnTo>
                  <a:lnTo>
                    <a:pt x="810" y="603"/>
                  </a:lnTo>
                  <a:lnTo>
                    <a:pt x="827" y="590"/>
                  </a:lnTo>
                  <a:lnTo>
                    <a:pt x="844" y="570"/>
                  </a:lnTo>
                  <a:lnTo>
                    <a:pt x="857" y="543"/>
                  </a:lnTo>
                  <a:lnTo>
                    <a:pt x="869" y="512"/>
                  </a:lnTo>
                  <a:lnTo>
                    <a:pt x="875" y="479"/>
                  </a:lnTo>
                  <a:lnTo>
                    <a:pt x="883" y="444"/>
                  </a:lnTo>
                  <a:lnTo>
                    <a:pt x="884" y="408"/>
                  </a:lnTo>
                  <a:lnTo>
                    <a:pt x="883" y="369"/>
                  </a:lnTo>
                  <a:lnTo>
                    <a:pt x="875" y="333"/>
                  </a:lnTo>
                  <a:lnTo>
                    <a:pt x="869" y="300"/>
                  </a:lnTo>
                  <a:lnTo>
                    <a:pt x="857" y="272"/>
                  </a:lnTo>
                  <a:lnTo>
                    <a:pt x="844" y="247"/>
                  </a:lnTo>
                  <a:lnTo>
                    <a:pt x="827" y="227"/>
                  </a:lnTo>
                  <a:lnTo>
                    <a:pt x="810" y="212"/>
                  </a:lnTo>
                  <a:lnTo>
                    <a:pt x="790" y="205"/>
                  </a:lnTo>
                  <a:lnTo>
                    <a:pt x="772" y="203"/>
                  </a:lnTo>
                  <a:lnTo>
                    <a:pt x="754" y="210"/>
                  </a:lnTo>
                  <a:lnTo>
                    <a:pt x="740" y="168"/>
                  </a:lnTo>
                  <a:lnTo>
                    <a:pt x="723" y="126"/>
                  </a:lnTo>
                  <a:lnTo>
                    <a:pt x="704" y="93"/>
                  </a:lnTo>
                  <a:lnTo>
                    <a:pt x="683" y="64"/>
                  </a:lnTo>
                  <a:lnTo>
                    <a:pt x="661" y="37"/>
                  </a:lnTo>
                  <a:lnTo>
                    <a:pt x="637" y="20"/>
                  </a:lnTo>
                  <a:lnTo>
                    <a:pt x="611" y="6"/>
                  </a:lnTo>
                  <a:lnTo>
                    <a:pt x="586" y="0"/>
                  </a:lnTo>
                  <a:lnTo>
                    <a:pt x="562" y="0"/>
                  </a:lnTo>
                  <a:lnTo>
                    <a:pt x="535" y="4"/>
                  </a:lnTo>
                  <a:lnTo>
                    <a:pt x="508" y="17"/>
                  </a:lnTo>
                  <a:lnTo>
                    <a:pt x="486" y="37"/>
                  </a:lnTo>
                  <a:lnTo>
                    <a:pt x="462" y="59"/>
                  </a:lnTo>
                  <a:lnTo>
                    <a:pt x="443" y="88"/>
                  </a:lnTo>
                  <a:lnTo>
                    <a:pt x="421" y="59"/>
                  </a:lnTo>
                  <a:lnTo>
                    <a:pt x="398" y="37"/>
                  </a:lnTo>
                  <a:lnTo>
                    <a:pt x="374" y="17"/>
                  </a:lnTo>
                  <a:lnTo>
                    <a:pt x="348" y="4"/>
                  </a:lnTo>
                  <a:lnTo>
                    <a:pt x="322" y="0"/>
                  </a:lnTo>
                  <a:lnTo>
                    <a:pt x="297" y="0"/>
                  </a:lnTo>
                  <a:lnTo>
                    <a:pt x="270" y="6"/>
                  </a:lnTo>
                  <a:lnTo>
                    <a:pt x="246" y="20"/>
                  </a:lnTo>
                  <a:lnTo>
                    <a:pt x="222" y="37"/>
                  </a:lnTo>
                  <a:lnTo>
                    <a:pt x="198" y="64"/>
                  </a:lnTo>
                  <a:lnTo>
                    <a:pt x="178" y="93"/>
                  </a:lnTo>
                  <a:lnTo>
                    <a:pt x="160" y="126"/>
                  </a:lnTo>
                  <a:lnTo>
                    <a:pt x="142" y="168"/>
                  </a:lnTo>
                  <a:lnTo>
                    <a:pt x="130" y="210"/>
                  </a:lnTo>
                  <a:lnTo>
                    <a:pt x="111" y="203"/>
                  </a:lnTo>
                  <a:lnTo>
                    <a:pt x="91" y="205"/>
                  </a:lnTo>
                  <a:lnTo>
                    <a:pt x="73" y="212"/>
                  </a:lnTo>
                  <a:lnTo>
                    <a:pt x="55" y="227"/>
                  </a:lnTo>
                  <a:lnTo>
                    <a:pt x="39" y="247"/>
                  </a:lnTo>
                  <a:lnTo>
                    <a:pt x="27" y="272"/>
                  </a:lnTo>
                  <a:lnTo>
                    <a:pt x="14" y="300"/>
                  </a:lnTo>
                  <a:lnTo>
                    <a:pt x="5" y="333"/>
                  </a:lnTo>
                  <a:lnTo>
                    <a:pt x="0" y="369"/>
                  </a:lnTo>
                  <a:lnTo>
                    <a:pt x="0" y="408"/>
                  </a:lnTo>
                  <a:lnTo>
                    <a:pt x="0" y="444"/>
                  </a:lnTo>
                  <a:lnTo>
                    <a:pt x="5" y="479"/>
                  </a:lnTo>
                  <a:lnTo>
                    <a:pt x="14" y="512"/>
                  </a:lnTo>
                  <a:lnTo>
                    <a:pt x="27" y="543"/>
                  </a:lnTo>
                  <a:lnTo>
                    <a:pt x="39" y="570"/>
                  </a:lnTo>
                  <a:lnTo>
                    <a:pt x="55" y="590"/>
                  </a:lnTo>
                  <a:lnTo>
                    <a:pt x="73" y="603"/>
                  </a:lnTo>
                  <a:lnTo>
                    <a:pt x="91" y="607"/>
                  </a:lnTo>
                  <a:lnTo>
                    <a:pt x="111" y="612"/>
                  </a:lnTo>
                  <a:lnTo>
                    <a:pt x="130" y="605"/>
                  </a:lnTo>
                  <a:close/>
                </a:path>
              </a:pathLst>
            </a:custGeom>
            <a:solidFill>
              <a:srgbClr val="FFFFFF"/>
            </a:solidFill>
            <a:ln w="14288">
              <a:solidFill>
                <a:srgbClr val="000000"/>
              </a:solidFill>
              <a:prstDash val="solid"/>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7" name="Freeform 8"/>
            <p:cNvSpPr/>
            <p:nvPr/>
          </p:nvSpPr>
          <p:spPr bwMode="auto">
            <a:xfrm>
              <a:off x="4036" y="439"/>
              <a:ext cx="884" cy="813"/>
            </a:xfrm>
            <a:custGeom>
              <a:avLst/>
              <a:gdLst/>
              <a:ahLst/>
              <a:cxnLst>
                <a:cxn ang="0">
                  <a:pos x="142" y="647"/>
                </a:cxn>
                <a:cxn ang="0">
                  <a:pos x="178" y="722"/>
                </a:cxn>
                <a:cxn ang="0">
                  <a:pos x="222" y="775"/>
                </a:cxn>
                <a:cxn ang="0">
                  <a:pos x="270" y="806"/>
                </a:cxn>
                <a:cxn ang="0">
                  <a:pos x="322" y="813"/>
                </a:cxn>
                <a:cxn ang="0">
                  <a:pos x="374" y="797"/>
                </a:cxn>
                <a:cxn ang="0">
                  <a:pos x="421" y="755"/>
                </a:cxn>
                <a:cxn ang="0">
                  <a:pos x="462" y="755"/>
                </a:cxn>
                <a:cxn ang="0">
                  <a:pos x="508" y="797"/>
                </a:cxn>
                <a:cxn ang="0">
                  <a:pos x="562" y="813"/>
                </a:cxn>
                <a:cxn ang="0">
                  <a:pos x="611" y="806"/>
                </a:cxn>
                <a:cxn ang="0">
                  <a:pos x="661" y="775"/>
                </a:cxn>
                <a:cxn ang="0">
                  <a:pos x="704" y="722"/>
                </a:cxn>
                <a:cxn ang="0">
                  <a:pos x="740" y="647"/>
                </a:cxn>
                <a:cxn ang="0">
                  <a:pos x="772" y="612"/>
                </a:cxn>
                <a:cxn ang="0">
                  <a:pos x="810" y="603"/>
                </a:cxn>
                <a:cxn ang="0">
                  <a:pos x="844" y="570"/>
                </a:cxn>
                <a:cxn ang="0">
                  <a:pos x="869" y="512"/>
                </a:cxn>
                <a:cxn ang="0">
                  <a:pos x="883" y="444"/>
                </a:cxn>
                <a:cxn ang="0">
                  <a:pos x="883" y="369"/>
                </a:cxn>
                <a:cxn ang="0">
                  <a:pos x="869" y="300"/>
                </a:cxn>
                <a:cxn ang="0">
                  <a:pos x="844" y="247"/>
                </a:cxn>
                <a:cxn ang="0">
                  <a:pos x="810" y="212"/>
                </a:cxn>
                <a:cxn ang="0">
                  <a:pos x="772" y="203"/>
                </a:cxn>
                <a:cxn ang="0">
                  <a:pos x="740" y="168"/>
                </a:cxn>
                <a:cxn ang="0">
                  <a:pos x="704" y="93"/>
                </a:cxn>
                <a:cxn ang="0">
                  <a:pos x="661" y="37"/>
                </a:cxn>
                <a:cxn ang="0">
                  <a:pos x="611" y="6"/>
                </a:cxn>
                <a:cxn ang="0">
                  <a:pos x="562" y="0"/>
                </a:cxn>
                <a:cxn ang="0">
                  <a:pos x="508" y="17"/>
                </a:cxn>
                <a:cxn ang="0">
                  <a:pos x="462" y="59"/>
                </a:cxn>
                <a:cxn ang="0">
                  <a:pos x="421" y="59"/>
                </a:cxn>
                <a:cxn ang="0">
                  <a:pos x="374" y="17"/>
                </a:cxn>
                <a:cxn ang="0">
                  <a:pos x="322" y="0"/>
                </a:cxn>
                <a:cxn ang="0">
                  <a:pos x="270" y="6"/>
                </a:cxn>
                <a:cxn ang="0">
                  <a:pos x="222" y="37"/>
                </a:cxn>
                <a:cxn ang="0">
                  <a:pos x="178" y="93"/>
                </a:cxn>
                <a:cxn ang="0">
                  <a:pos x="142" y="168"/>
                </a:cxn>
                <a:cxn ang="0">
                  <a:pos x="111" y="203"/>
                </a:cxn>
                <a:cxn ang="0">
                  <a:pos x="73" y="212"/>
                </a:cxn>
                <a:cxn ang="0">
                  <a:pos x="39" y="247"/>
                </a:cxn>
                <a:cxn ang="0">
                  <a:pos x="14" y="300"/>
                </a:cxn>
                <a:cxn ang="0">
                  <a:pos x="0" y="369"/>
                </a:cxn>
                <a:cxn ang="0">
                  <a:pos x="0" y="444"/>
                </a:cxn>
                <a:cxn ang="0">
                  <a:pos x="14" y="512"/>
                </a:cxn>
                <a:cxn ang="0">
                  <a:pos x="39" y="570"/>
                </a:cxn>
                <a:cxn ang="0">
                  <a:pos x="73" y="603"/>
                </a:cxn>
                <a:cxn ang="0">
                  <a:pos x="111" y="612"/>
                </a:cxn>
              </a:cxnLst>
              <a:rect l="0" t="0" r="r" b="b"/>
              <a:pathLst>
                <a:path w="884" h="813">
                  <a:moveTo>
                    <a:pt x="130" y="605"/>
                  </a:moveTo>
                  <a:lnTo>
                    <a:pt x="142" y="647"/>
                  </a:lnTo>
                  <a:lnTo>
                    <a:pt x="160" y="687"/>
                  </a:lnTo>
                  <a:lnTo>
                    <a:pt x="178" y="722"/>
                  </a:lnTo>
                  <a:lnTo>
                    <a:pt x="198" y="751"/>
                  </a:lnTo>
                  <a:lnTo>
                    <a:pt x="222" y="775"/>
                  </a:lnTo>
                  <a:lnTo>
                    <a:pt x="246" y="793"/>
                  </a:lnTo>
                  <a:lnTo>
                    <a:pt x="270" y="806"/>
                  </a:lnTo>
                  <a:lnTo>
                    <a:pt x="297" y="813"/>
                  </a:lnTo>
                  <a:lnTo>
                    <a:pt x="322" y="813"/>
                  </a:lnTo>
                  <a:lnTo>
                    <a:pt x="348" y="808"/>
                  </a:lnTo>
                  <a:lnTo>
                    <a:pt x="374" y="797"/>
                  </a:lnTo>
                  <a:lnTo>
                    <a:pt x="398" y="780"/>
                  </a:lnTo>
                  <a:lnTo>
                    <a:pt x="421" y="755"/>
                  </a:lnTo>
                  <a:lnTo>
                    <a:pt x="443" y="724"/>
                  </a:lnTo>
                  <a:lnTo>
                    <a:pt x="462" y="755"/>
                  </a:lnTo>
                  <a:lnTo>
                    <a:pt x="486" y="780"/>
                  </a:lnTo>
                  <a:lnTo>
                    <a:pt x="508" y="797"/>
                  </a:lnTo>
                  <a:lnTo>
                    <a:pt x="535" y="808"/>
                  </a:lnTo>
                  <a:lnTo>
                    <a:pt x="562" y="813"/>
                  </a:lnTo>
                  <a:lnTo>
                    <a:pt x="586" y="813"/>
                  </a:lnTo>
                  <a:lnTo>
                    <a:pt x="611" y="806"/>
                  </a:lnTo>
                  <a:lnTo>
                    <a:pt x="637" y="793"/>
                  </a:lnTo>
                  <a:lnTo>
                    <a:pt x="661" y="775"/>
                  </a:lnTo>
                  <a:lnTo>
                    <a:pt x="683" y="751"/>
                  </a:lnTo>
                  <a:lnTo>
                    <a:pt x="704" y="722"/>
                  </a:lnTo>
                  <a:lnTo>
                    <a:pt x="723" y="687"/>
                  </a:lnTo>
                  <a:lnTo>
                    <a:pt x="740" y="647"/>
                  </a:lnTo>
                  <a:lnTo>
                    <a:pt x="754" y="605"/>
                  </a:lnTo>
                  <a:lnTo>
                    <a:pt x="772" y="612"/>
                  </a:lnTo>
                  <a:lnTo>
                    <a:pt x="790" y="607"/>
                  </a:lnTo>
                  <a:lnTo>
                    <a:pt x="810" y="603"/>
                  </a:lnTo>
                  <a:lnTo>
                    <a:pt x="827" y="590"/>
                  </a:lnTo>
                  <a:lnTo>
                    <a:pt x="844" y="570"/>
                  </a:lnTo>
                  <a:lnTo>
                    <a:pt x="857" y="543"/>
                  </a:lnTo>
                  <a:lnTo>
                    <a:pt x="869" y="512"/>
                  </a:lnTo>
                  <a:lnTo>
                    <a:pt x="875" y="479"/>
                  </a:lnTo>
                  <a:lnTo>
                    <a:pt x="883" y="444"/>
                  </a:lnTo>
                  <a:lnTo>
                    <a:pt x="884" y="408"/>
                  </a:lnTo>
                  <a:lnTo>
                    <a:pt x="883" y="369"/>
                  </a:lnTo>
                  <a:lnTo>
                    <a:pt x="875" y="333"/>
                  </a:lnTo>
                  <a:lnTo>
                    <a:pt x="869" y="300"/>
                  </a:lnTo>
                  <a:lnTo>
                    <a:pt x="857" y="272"/>
                  </a:lnTo>
                  <a:lnTo>
                    <a:pt x="844" y="247"/>
                  </a:lnTo>
                  <a:lnTo>
                    <a:pt x="827" y="227"/>
                  </a:lnTo>
                  <a:lnTo>
                    <a:pt x="810" y="212"/>
                  </a:lnTo>
                  <a:lnTo>
                    <a:pt x="790" y="205"/>
                  </a:lnTo>
                  <a:lnTo>
                    <a:pt x="772" y="203"/>
                  </a:lnTo>
                  <a:lnTo>
                    <a:pt x="754" y="210"/>
                  </a:lnTo>
                  <a:lnTo>
                    <a:pt x="740" y="168"/>
                  </a:lnTo>
                  <a:lnTo>
                    <a:pt x="723" y="126"/>
                  </a:lnTo>
                  <a:lnTo>
                    <a:pt x="704" y="93"/>
                  </a:lnTo>
                  <a:lnTo>
                    <a:pt x="683" y="64"/>
                  </a:lnTo>
                  <a:lnTo>
                    <a:pt x="661" y="37"/>
                  </a:lnTo>
                  <a:lnTo>
                    <a:pt x="637" y="20"/>
                  </a:lnTo>
                  <a:lnTo>
                    <a:pt x="611" y="6"/>
                  </a:lnTo>
                  <a:lnTo>
                    <a:pt x="586" y="0"/>
                  </a:lnTo>
                  <a:lnTo>
                    <a:pt x="562" y="0"/>
                  </a:lnTo>
                  <a:lnTo>
                    <a:pt x="535" y="4"/>
                  </a:lnTo>
                  <a:lnTo>
                    <a:pt x="508" y="17"/>
                  </a:lnTo>
                  <a:lnTo>
                    <a:pt x="486" y="37"/>
                  </a:lnTo>
                  <a:lnTo>
                    <a:pt x="462" y="59"/>
                  </a:lnTo>
                  <a:lnTo>
                    <a:pt x="443" y="88"/>
                  </a:lnTo>
                  <a:lnTo>
                    <a:pt x="421" y="59"/>
                  </a:lnTo>
                  <a:lnTo>
                    <a:pt x="398" y="37"/>
                  </a:lnTo>
                  <a:lnTo>
                    <a:pt x="374" y="17"/>
                  </a:lnTo>
                  <a:lnTo>
                    <a:pt x="348" y="4"/>
                  </a:lnTo>
                  <a:lnTo>
                    <a:pt x="322" y="0"/>
                  </a:lnTo>
                  <a:lnTo>
                    <a:pt x="297" y="0"/>
                  </a:lnTo>
                  <a:lnTo>
                    <a:pt x="270" y="6"/>
                  </a:lnTo>
                  <a:lnTo>
                    <a:pt x="246" y="20"/>
                  </a:lnTo>
                  <a:lnTo>
                    <a:pt x="222" y="37"/>
                  </a:lnTo>
                  <a:lnTo>
                    <a:pt x="198" y="64"/>
                  </a:lnTo>
                  <a:lnTo>
                    <a:pt x="178" y="93"/>
                  </a:lnTo>
                  <a:lnTo>
                    <a:pt x="160" y="126"/>
                  </a:lnTo>
                  <a:lnTo>
                    <a:pt x="142" y="168"/>
                  </a:lnTo>
                  <a:lnTo>
                    <a:pt x="130" y="210"/>
                  </a:lnTo>
                  <a:lnTo>
                    <a:pt x="111" y="203"/>
                  </a:lnTo>
                  <a:lnTo>
                    <a:pt x="91" y="205"/>
                  </a:lnTo>
                  <a:lnTo>
                    <a:pt x="73" y="212"/>
                  </a:lnTo>
                  <a:lnTo>
                    <a:pt x="55" y="227"/>
                  </a:lnTo>
                  <a:lnTo>
                    <a:pt x="39" y="247"/>
                  </a:lnTo>
                  <a:lnTo>
                    <a:pt x="27" y="272"/>
                  </a:lnTo>
                  <a:lnTo>
                    <a:pt x="14" y="300"/>
                  </a:lnTo>
                  <a:lnTo>
                    <a:pt x="5" y="333"/>
                  </a:lnTo>
                  <a:lnTo>
                    <a:pt x="0" y="369"/>
                  </a:lnTo>
                  <a:lnTo>
                    <a:pt x="0" y="408"/>
                  </a:lnTo>
                  <a:lnTo>
                    <a:pt x="0" y="444"/>
                  </a:lnTo>
                  <a:lnTo>
                    <a:pt x="5" y="479"/>
                  </a:lnTo>
                  <a:lnTo>
                    <a:pt x="14" y="512"/>
                  </a:lnTo>
                  <a:lnTo>
                    <a:pt x="27" y="543"/>
                  </a:lnTo>
                  <a:lnTo>
                    <a:pt x="39" y="570"/>
                  </a:lnTo>
                  <a:lnTo>
                    <a:pt x="55" y="590"/>
                  </a:lnTo>
                  <a:lnTo>
                    <a:pt x="73" y="603"/>
                  </a:lnTo>
                  <a:lnTo>
                    <a:pt x="91" y="607"/>
                  </a:lnTo>
                  <a:lnTo>
                    <a:pt x="111" y="612"/>
                  </a:lnTo>
                  <a:lnTo>
                    <a:pt x="130" y="605"/>
                  </a:lnTo>
                </a:path>
              </a:pathLst>
            </a:custGeom>
            <a:noFill/>
            <a:ln w="14288">
              <a:solidFill>
                <a:srgbClr val="000000"/>
              </a:solidFill>
              <a:prstDash val="solid"/>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8" name="Rectangle 9"/>
            <p:cNvSpPr>
              <a:spLocks noChangeArrowheads="1"/>
            </p:cNvSpPr>
            <p:nvPr/>
          </p:nvSpPr>
          <p:spPr bwMode="auto">
            <a:xfrm>
              <a:off x="4100" y="704"/>
              <a:ext cx="793" cy="214"/>
            </a:xfrm>
            <a:prstGeom prst="rect">
              <a:avLst/>
            </a:prstGeom>
            <a:solidFill>
              <a:srgbClr val="C0C0C0"/>
            </a:solidFill>
            <a:ln w="9525">
              <a:noFill/>
              <a:miter lim="800000"/>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9" name="Rectangle 10"/>
            <p:cNvSpPr>
              <a:spLocks noChangeArrowheads="1"/>
            </p:cNvSpPr>
            <p:nvPr/>
          </p:nvSpPr>
          <p:spPr bwMode="auto">
            <a:xfrm>
              <a:off x="4181" y="680"/>
              <a:ext cx="452" cy="174"/>
            </a:xfrm>
            <a:prstGeom prst="rect">
              <a:avLst/>
            </a:prstGeom>
            <a:noFill/>
            <a:ln w="9525">
              <a:noFill/>
              <a:miter lim="800000"/>
            </a:ln>
          </p:spPr>
          <p:txBody>
            <a:bodyPr wrap="none" lIns="0" tIns="0" rIns="0" bIns="0">
              <a:spAutoFit/>
            </a:bodyPr>
            <a:lstStyle/>
            <a:p>
              <a:r>
                <a:rPr lang="en-US" altLang="zh-CN" dirty="0">
                  <a:solidFill>
                    <a:srgbClr val="000000"/>
                  </a:solidFill>
                  <a:latin typeface="Times New Roman" panose="02020603050405020304" pitchFamily="18" charset="0"/>
                  <a:cs typeface="Times New Roman" panose="02020603050405020304" pitchFamily="18" charset="0"/>
                </a:rPr>
                <a:t>Internet</a:t>
              </a:r>
              <a:endParaRPr lang="en-US" altLang="zh-CN" dirty="0">
                <a:latin typeface="Times New Roman" panose="02020603050405020304" pitchFamily="18" charset="0"/>
                <a:cs typeface="Times New Roman" panose="02020603050405020304" pitchFamily="18" charset="0"/>
              </a:endParaRPr>
            </a:p>
          </p:txBody>
        </p:sp>
        <p:sp>
          <p:nvSpPr>
            <p:cNvPr id="170" name="Freeform 11"/>
            <p:cNvSpPr/>
            <p:nvPr/>
          </p:nvSpPr>
          <p:spPr bwMode="auto">
            <a:xfrm>
              <a:off x="1128" y="828"/>
              <a:ext cx="73" cy="44"/>
            </a:xfrm>
            <a:custGeom>
              <a:avLst/>
              <a:gdLst/>
              <a:ahLst/>
              <a:cxnLst>
                <a:cxn ang="0">
                  <a:pos x="43" y="44"/>
                </a:cxn>
                <a:cxn ang="0">
                  <a:pos x="73" y="0"/>
                </a:cxn>
                <a:cxn ang="0">
                  <a:pos x="0" y="0"/>
                </a:cxn>
                <a:cxn ang="0">
                  <a:pos x="43" y="44"/>
                </a:cxn>
              </a:cxnLst>
              <a:rect l="0" t="0" r="r" b="b"/>
              <a:pathLst>
                <a:path w="73" h="44">
                  <a:moveTo>
                    <a:pt x="43" y="44"/>
                  </a:moveTo>
                  <a:lnTo>
                    <a:pt x="73" y="0"/>
                  </a:lnTo>
                  <a:lnTo>
                    <a:pt x="0" y="0"/>
                  </a:lnTo>
                  <a:lnTo>
                    <a:pt x="43" y="44"/>
                  </a:lnTo>
                  <a:close/>
                </a:path>
              </a:pathLst>
            </a:custGeom>
            <a:solidFill>
              <a:srgbClr val="E6E6E6"/>
            </a:solidFill>
            <a:ln w="9525">
              <a:noFill/>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71" name="Freeform 12"/>
            <p:cNvSpPr/>
            <p:nvPr/>
          </p:nvSpPr>
          <p:spPr bwMode="auto">
            <a:xfrm>
              <a:off x="676" y="834"/>
              <a:ext cx="117" cy="80"/>
            </a:xfrm>
            <a:custGeom>
              <a:avLst/>
              <a:gdLst/>
              <a:ahLst/>
              <a:cxnLst>
                <a:cxn ang="0">
                  <a:pos x="117" y="80"/>
                </a:cxn>
                <a:cxn ang="0">
                  <a:pos x="56" y="0"/>
                </a:cxn>
                <a:cxn ang="0">
                  <a:pos x="0" y="80"/>
                </a:cxn>
                <a:cxn ang="0">
                  <a:pos x="117" y="80"/>
                </a:cxn>
              </a:cxnLst>
              <a:rect l="0" t="0" r="r" b="b"/>
              <a:pathLst>
                <a:path w="117" h="80">
                  <a:moveTo>
                    <a:pt x="117" y="80"/>
                  </a:moveTo>
                  <a:lnTo>
                    <a:pt x="56" y="0"/>
                  </a:lnTo>
                  <a:lnTo>
                    <a:pt x="0" y="80"/>
                  </a:lnTo>
                  <a:lnTo>
                    <a:pt x="117" y="80"/>
                  </a:lnTo>
                  <a:close/>
                </a:path>
              </a:pathLst>
            </a:custGeom>
            <a:solidFill>
              <a:srgbClr val="E6E6E6"/>
            </a:solidFill>
            <a:ln w="9525">
              <a:noFill/>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72" name="Freeform 13"/>
            <p:cNvSpPr/>
            <p:nvPr/>
          </p:nvSpPr>
          <p:spPr bwMode="auto">
            <a:xfrm>
              <a:off x="735" y="828"/>
              <a:ext cx="444" cy="86"/>
            </a:xfrm>
            <a:custGeom>
              <a:avLst/>
              <a:gdLst/>
              <a:ahLst/>
              <a:cxnLst>
                <a:cxn ang="0">
                  <a:pos x="444" y="33"/>
                </a:cxn>
                <a:cxn ang="0">
                  <a:pos x="400" y="0"/>
                </a:cxn>
                <a:cxn ang="0">
                  <a:pos x="58" y="0"/>
                </a:cxn>
                <a:cxn ang="0">
                  <a:pos x="0" y="44"/>
                </a:cxn>
                <a:cxn ang="0">
                  <a:pos x="58" y="86"/>
                </a:cxn>
                <a:cxn ang="0">
                  <a:pos x="408" y="86"/>
                </a:cxn>
                <a:cxn ang="0">
                  <a:pos x="444" y="33"/>
                </a:cxn>
              </a:cxnLst>
              <a:rect l="0" t="0" r="r" b="b"/>
              <a:pathLst>
                <a:path w="444" h="86">
                  <a:moveTo>
                    <a:pt x="444" y="33"/>
                  </a:moveTo>
                  <a:lnTo>
                    <a:pt x="400" y="0"/>
                  </a:lnTo>
                  <a:lnTo>
                    <a:pt x="58" y="0"/>
                  </a:lnTo>
                  <a:lnTo>
                    <a:pt x="0" y="44"/>
                  </a:lnTo>
                  <a:lnTo>
                    <a:pt x="58" y="86"/>
                  </a:lnTo>
                  <a:lnTo>
                    <a:pt x="408" y="86"/>
                  </a:lnTo>
                  <a:lnTo>
                    <a:pt x="444" y="33"/>
                  </a:lnTo>
                  <a:close/>
                </a:path>
              </a:pathLst>
            </a:custGeom>
            <a:solidFill>
              <a:srgbClr val="9A9A9A"/>
            </a:solidFill>
            <a:ln w="9525">
              <a:noFill/>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73" name="Freeform 14"/>
            <p:cNvSpPr/>
            <p:nvPr/>
          </p:nvSpPr>
          <p:spPr bwMode="auto">
            <a:xfrm>
              <a:off x="808" y="883"/>
              <a:ext cx="262" cy="26"/>
            </a:xfrm>
            <a:custGeom>
              <a:avLst/>
              <a:gdLst/>
              <a:ahLst/>
              <a:cxnLst>
                <a:cxn ang="0">
                  <a:pos x="262" y="0"/>
                </a:cxn>
                <a:cxn ang="0">
                  <a:pos x="0" y="0"/>
                </a:cxn>
                <a:cxn ang="0">
                  <a:pos x="0" y="2"/>
                </a:cxn>
                <a:cxn ang="0">
                  <a:pos x="1" y="6"/>
                </a:cxn>
                <a:cxn ang="0">
                  <a:pos x="4" y="9"/>
                </a:cxn>
                <a:cxn ang="0">
                  <a:pos x="8" y="11"/>
                </a:cxn>
                <a:cxn ang="0">
                  <a:pos x="14" y="13"/>
                </a:cxn>
                <a:cxn ang="0">
                  <a:pos x="20" y="15"/>
                </a:cxn>
                <a:cxn ang="0">
                  <a:pos x="28" y="18"/>
                </a:cxn>
                <a:cxn ang="0">
                  <a:pos x="35" y="20"/>
                </a:cxn>
                <a:cxn ang="0">
                  <a:pos x="44" y="20"/>
                </a:cxn>
                <a:cxn ang="0">
                  <a:pos x="55" y="22"/>
                </a:cxn>
                <a:cxn ang="0">
                  <a:pos x="65" y="24"/>
                </a:cxn>
                <a:cxn ang="0">
                  <a:pos x="77" y="24"/>
                </a:cxn>
                <a:cxn ang="0">
                  <a:pos x="89" y="26"/>
                </a:cxn>
                <a:cxn ang="0">
                  <a:pos x="101" y="26"/>
                </a:cxn>
                <a:cxn ang="0">
                  <a:pos x="114" y="26"/>
                </a:cxn>
                <a:cxn ang="0">
                  <a:pos x="128" y="26"/>
                </a:cxn>
                <a:cxn ang="0">
                  <a:pos x="141" y="26"/>
                </a:cxn>
                <a:cxn ang="0">
                  <a:pos x="155" y="26"/>
                </a:cxn>
                <a:cxn ang="0">
                  <a:pos x="166" y="26"/>
                </a:cxn>
                <a:cxn ang="0">
                  <a:pos x="178" y="24"/>
                </a:cxn>
                <a:cxn ang="0">
                  <a:pos x="190" y="24"/>
                </a:cxn>
                <a:cxn ang="0">
                  <a:pos x="201" y="22"/>
                </a:cxn>
                <a:cxn ang="0">
                  <a:pos x="211" y="20"/>
                </a:cxn>
                <a:cxn ang="0">
                  <a:pos x="222" y="20"/>
                </a:cxn>
                <a:cxn ang="0">
                  <a:pos x="231" y="18"/>
                </a:cxn>
                <a:cxn ang="0">
                  <a:pos x="238" y="15"/>
                </a:cxn>
                <a:cxn ang="0">
                  <a:pos x="244" y="13"/>
                </a:cxn>
                <a:cxn ang="0">
                  <a:pos x="250" y="11"/>
                </a:cxn>
                <a:cxn ang="0">
                  <a:pos x="254" y="9"/>
                </a:cxn>
                <a:cxn ang="0">
                  <a:pos x="259" y="6"/>
                </a:cxn>
                <a:cxn ang="0">
                  <a:pos x="260" y="4"/>
                </a:cxn>
                <a:cxn ang="0">
                  <a:pos x="262" y="2"/>
                </a:cxn>
                <a:cxn ang="0">
                  <a:pos x="262" y="2"/>
                </a:cxn>
                <a:cxn ang="0">
                  <a:pos x="262" y="2"/>
                </a:cxn>
                <a:cxn ang="0">
                  <a:pos x="262" y="0"/>
                </a:cxn>
                <a:cxn ang="0">
                  <a:pos x="262" y="0"/>
                </a:cxn>
                <a:cxn ang="0">
                  <a:pos x="262" y="0"/>
                </a:cxn>
                <a:cxn ang="0">
                  <a:pos x="262" y="0"/>
                </a:cxn>
              </a:cxnLst>
              <a:rect l="0" t="0" r="r" b="b"/>
              <a:pathLst>
                <a:path w="262" h="26">
                  <a:moveTo>
                    <a:pt x="262" y="0"/>
                  </a:moveTo>
                  <a:lnTo>
                    <a:pt x="0" y="0"/>
                  </a:lnTo>
                  <a:lnTo>
                    <a:pt x="0" y="2"/>
                  </a:lnTo>
                  <a:lnTo>
                    <a:pt x="1" y="6"/>
                  </a:lnTo>
                  <a:lnTo>
                    <a:pt x="4" y="9"/>
                  </a:lnTo>
                  <a:lnTo>
                    <a:pt x="8" y="11"/>
                  </a:lnTo>
                  <a:lnTo>
                    <a:pt x="14" y="13"/>
                  </a:lnTo>
                  <a:lnTo>
                    <a:pt x="20" y="15"/>
                  </a:lnTo>
                  <a:lnTo>
                    <a:pt x="28" y="18"/>
                  </a:lnTo>
                  <a:lnTo>
                    <a:pt x="35" y="20"/>
                  </a:lnTo>
                  <a:lnTo>
                    <a:pt x="44" y="20"/>
                  </a:lnTo>
                  <a:lnTo>
                    <a:pt x="55" y="22"/>
                  </a:lnTo>
                  <a:lnTo>
                    <a:pt x="65" y="24"/>
                  </a:lnTo>
                  <a:lnTo>
                    <a:pt x="77" y="24"/>
                  </a:lnTo>
                  <a:lnTo>
                    <a:pt x="89" y="26"/>
                  </a:lnTo>
                  <a:lnTo>
                    <a:pt x="101" y="26"/>
                  </a:lnTo>
                  <a:lnTo>
                    <a:pt x="114" y="26"/>
                  </a:lnTo>
                  <a:lnTo>
                    <a:pt x="128" y="26"/>
                  </a:lnTo>
                  <a:lnTo>
                    <a:pt x="141" y="26"/>
                  </a:lnTo>
                  <a:lnTo>
                    <a:pt x="155" y="26"/>
                  </a:lnTo>
                  <a:lnTo>
                    <a:pt x="166" y="26"/>
                  </a:lnTo>
                  <a:lnTo>
                    <a:pt x="178" y="24"/>
                  </a:lnTo>
                  <a:lnTo>
                    <a:pt x="190" y="24"/>
                  </a:lnTo>
                  <a:lnTo>
                    <a:pt x="201" y="22"/>
                  </a:lnTo>
                  <a:lnTo>
                    <a:pt x="211" y="20"/>
                  </a:lnTo>
                  <a:lnTo>
                    <a:pt x="222" y="20"/>
                  </a:lnTo>
                  <a:lnTo>
                    <a:pt x="231" y="18"/>
                  </a:lnTo>
                  <a:lnTo>
                    <a:pt x="238" y="15"/>
                  </a:lnTo>
                  <a:lnTo>
                    <a:pt x="244" y="13"/>
                  </a:lnTo>
                  <a:lnTo>
                    <a:pt x="250" y="11"/>
                  </a:lnTo>
                  <a:lnTo>
                    <a:pt x="254" y="9"/>
                  </a:lnTo>
                  <a:lnTo>
                    <a:pt x="259" y="6"/>
                  </a:lnTo>
                  <a:lnTo>
                    <a:pt x="260" y="4"/>
                  </a:lnTo>
                  <a:lnTo>
                    <a:pt x="262" y="2"/>
                  </a:lnTo>
                  <a:lnTo>
                    <a:pt x="262" y="2"/>
                  </a:lnTo>
                  <a:lnTo>
                    <a:pt x="262" y="2"/>
                  </a:lnTo>
                  <a:lnTo>
                    <a:pt x="262" y="0"/>
                  </a:lnTo>
                  <a:lnTo>
                    <a:pt x="262" y="0"/>
                  </a:lnTo>
                  <a:lnTo>
                    <a:pt x="262" y="0"/>
                  </a:lnTo>
                  <a:lnTo>
                    <a:pt x="262" y="0"/>
                  </a:lnTo>
                  <a:close/>
                </a:path>
              </a:pathLst>
            </a:custGeom>
            <a:solidFill>
              <a:srgbClr val="000000"/>
            </a:solidFill>
            <a:ln w="0">
              <a:solidFill>
                <a:srgbClr val="000000"/>
              </a:solidFill>
              <a:prstDash val="solid"/>
              <a:round/>
            </a:ln>
          </p:spPr>
          <p:txBody>
            <a:bodyPr/>
            <a:lstStyle/>
            <a:p>
              <a:endParaRPr lang="zh-CN" altLang="en-US">
                <a:latin typeface="Times New Roman" panose="02020603050405020304" pitchFamily="18" charset="0"/>
                <a:cs typeface="Times New Roman" panose="02020603050405020304" pitchFamily="18" charset="0"/>
              </a:endParaRPr>
            </a:p>
          </p:txBody>
        </p:sp>
        <p:pic>
          <p:nvPicPr>
            <p:cNvPr id="174" name="Picture 15"/>
            <p:cNvPicPr>
              <a:picLocks noChangeAspect="1" noChangeArrowheads="1"/>
            </p:cNvPicPr>
            <p:nvPr/>
          </p:nvPicPr>
          <p:blipFill>
            <a:blip r:embed="rId4" cstate="print"/>
            <a:srcRect/>
            <a:stretch>
              <a:fillRect/>
            </a:stretch>
          </p:blipFill>
          <p:spPr bwMode="auto">
            <a:xfrm>
              <a:off x="808" y="881"/>
              <a:ext cx="262" cy="28"/>
            </a:xfrm>
            <a:prstGeom prst="rect">
              <a:avLst/>
            </a:prstGeom>
            <a:noFill/>
            <a:ln w="9525">
              <a:noFill/>
              <a:miter lim="800000"/>
              <a:headEnd/>
              <a:tailEnd/>
            </a:ln>
          </p:spPr>
        </p:pic>
        <p:sp>
          <p:nvSpPr>
            <p:cNvPr id="175" name="Freeform 16"/>
            <p:cNvSpPr/>
            <p:nvPr/>
          </p:nvSpPr>
          <p:spPr bwMode="auto">
            <a:xfrm>
              <a:off x="1143" y="828"/>
              <a:ext cx="58" cy="324"/>
            </a:xfrm>
            <a:custGeom>
              <a:avLst/>
              <a:gdLst/>
              <a:ahLst/>
              <a:cxnLst>
                <a:cxn ang="0">
                  <a:pos x="0" y="86"/>
                </a:cxn>
                <a:cxn ang="0">
                  <a:pos x="58" y="0"/>
                </a:cxn>
                <a:cxn ang="0">
                  <a:pos x="58" y="238"/>
                </a:cxn>
                <a:cxn ang="0">
                  <a:pos x="0" y="324"/>
                </a:cxn>
                <a:cxn ang="0">
                  <a:pos x="0" y="86"/>
                </a:cxn>
              </a:cxnLst>
              <a:rect l="0" t="0" r="r" b="b"/>
              <a:pathLst>
                <a:path w="58" h="324">
                  <a:moveTo>
                    <a:pt x="0" y="86"/>
                  </a:moveTo>
                  <a:lnTo>
                    <a:pt x="58" y="0"/>
                  </a:lnTo>
                  <a:lnTo>
                    <a:pt x="58" y="238"/>
                  </a:lnTo>
                  <a:lnTo>
                    <a:pt x="0" y="324"/>
                  </a:lnTo>
                  <a:lnTo>
                    <a:pt x="0" y="86"/>
                  </a:lnTo>
                  <a:close/>
                </a:path>
              </a:pathLst>
            </a:custGeom>
            <a:solidFill>
              <a:srgbClr val="9A9A9A"/>
            </a:solidFill>
            <a:ln w="9525">
              <a:noFill/>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76" name="Rectangle 17"/>
            <p:cNvSpPr>
              <a:spLocks noChangeArrowheads="1"/>
            </p:cNvSpPr>
            <p:nvPr/>
          </p:nvSpPr>
          <p:spPr bwMode="auto">
            <a:xfrm>
              <a:off x="676" y="914"/>
              <a:ext cx="467" cy="190"/>
            </a:xfrm>
            <a:prstGeom prst="rect">
              <a:avLst/>
            </a:prstGeom>
            <a:solidFill>
              <a:srgbClr val="C0C0C0"/>
            </a:solidFill>
            <a:ln w="9525">
              <a:noFill/>
              <a:miter lim="800000"/>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77" name="Rectangle 18"/>
            <p:cNvSpPr>
              <a:spLocks noChangeArrowheads="1"/>
            </p:cNvSpPr>
            <p:nvPr/>
          </p:nvSpPr>
          <p:spPr bwMode="auto">
            <a:xfrm>
              <a:off x="677" y="915"/>
              <a:ext cx="465" cy="188"/>
            </a:xfrm>
            <a:prstGeom prst="rect">
              <a:avLst/>
            </a:prstGeom>
            <a:noFill/>
            <a:ln w="4763">
              <a:solidFill>
                <a:srgbClr val="000000"/>
              </a:solidFill>
              <a:miter lim="800000"/>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78" name="Freeform 19"/>
            <p:cNvSpPr/>
            <p:nvPr/>
          </p:nvSpPr>
          <p:spPr bwMode="auto">
            <a:xfrm>
              <a:off x="822" y="914"/>
              <a:ext cx="8" cy="190"/>
            </a:xfrm>
            <a:custGeom>
              <a:avLst/>
              <a:gdLst/>
              <a:ahLst/>
              <a:cxnLst>
                <a:cxn ang="0">
                  <a:pos x="8" y="0"/>
                </a:cxn>
                <a:cxn ang="0">
                  <a:pos x="5" y="24"/>
                </a:cxn>
                <a:cxn ang="0">
                  <a:pos x="2" y="48"/>
                </a:cxn>
                <a:cxn ang="0">
                  <a:pos x="0" y="70"/>
                </a:cxn>
                <a:cxn ang="0">
                  <a:pos x="0" y="95"/>
                </a:cxn>
                <a:cxn ang="0">
                  <a:pos x="0" y="119"/>
                </a:cxn>
                <a:cxn ang="0">
                  <a:pos x="2" y="143"/>
                </a:cxn>
                <a:cxn ang="0">
                  <a:pos x="5" y="165"/>
                </a:cxn>
                <a:cxn ang="0">
                  <a:pos x="8" y="190"/>
                </a:cxn>
              </a:cxnLst>
              <a:rect l="0" t="0" r="r" b="b"/>
              <a:pathLst>
                <a:path w="8" h="190">
                  <a:moveTo>
                    <a:pt x="8" y="0"/>
                  </a:moveTo>
                  <a:lnTo>
                    <a:pt x="5" y="24"/>
                  </a:lnTo>
                  <a:lnTo>
                    <a:pt x="2" y="48"/>
                  </a:lnTo>
                  <a:lnTo>
                    <a:pt x="0" y="70"/>
                  </a:lnTo>
                  <a:lnTo>
                    <a:pt x="0" y="95"/>
                  </a:lnTo>
                  <a:lnTo>
                    <a:pt x="0" y="119"/>
                  </a:lnTo>
                  <a:lnTo>
                    <a:pt x="2" y="143"/>
                  </a:lnTo>
                  <a:lnTo>
                    <a:pt x="5" y="165"/>
                  </a:lnTo>
                  <a:lnTo>
                    <a:pt x="8" y="190"/>
                  </a:lnTo>
                </a:path>
              </a:pathLst>
            </a:custGeom>
            <a:noFill/>
            <a:ln w="4763">
              <a:solidFill>
                <a:srgbClr val="000000"/>
              </a:solidFill>
              <a:prstDash val="solid"/>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79" name="Rectangle 20"/>
            <p:cNvSpPr>
              <a:spLocks noChangeArrowheads="1"/>
            </p:cNvSpPr>
            <p:nvPr/>
          </p:nvSpPr>
          <p:spPr bwMode="auto">
            <a:xfrm>
              <a:off x="676" y="1104"/>
              <a:ext cx="467" cy="48"/>
            </a:xfrm>
            <a:prstGeom prst="rect">
              <a:avLst/>
            </a:prstGeom>
            <a:solidFill>
              <a:srgbClr val="9A9A9A"/>
            </a:solidFill>
            <a:ln w="9525">
              <a:noFill/>
              <a:miter lim="800000"/>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80" name="Rectangle 21"/>
            <p:cNvSpPr>
              <a:spLocks noChangeArrowheads="1"/>
            </p:cNvSpPr>
            <p:nvPr/>
          </p:nvSpPr>
          <p:spPr bwMode="auto">
            <a:xfrm>
              <a:off x="677" y="1105"/>
              <a:ext cx="465" cy="46"/>
            </a:xfrm>
            <a:prstGeom prst="rect">
              <a:avLst/>
            </a:prstGeom>
            <a:noFill/>
            <a:ln w="4763">
              <a:solidFill>
                <a:srgbClr val="000000"/>
              </a:solidFill>
              <a:miter lim="800000"/>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81" name="Rectangle 22"/>
            <p:cNvSpPr>
              <a:spLocks noChangeArrowheads="1"/>
            </p:cNvSpPr>
            <p:nvPr/>
          </p:nvSpPr>
          <p:spPr bwMode="auto">
            <a:xfrm>
              <a:off x="1036" y="973"/>
              <a:ext cx="18" cy="9"/>
            </a:xfrm>
            <a:prstGeom prst="rect">
              <a:avLst/>
            </a:prstGeom>
            <a:solidFill>
              <a:srgbClr val="C0C0C0"/>
            </a:solidFill>
            <a:ln w="9525">
              <a:noFill/>
              <a:miter lim="800000"/>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82" name="Freeform 23"/>
            <p:cNvSpPr>
              <a:spLocks noEditPoints="1"/>
            </p:cNvSpPr>
            <p:nvPr/>
          </p:nvSpPr>
          <p:spPr bwMode="auto">
            <a:xfrm>
              <a:off x="843" y="958"/>
              <a:ext cx="78" cy="11"/>
            </a:xfrm>
            <a:custGeom>
              <a:avLst/>
              <a:gdLst/>
              <a:ahLst/>
              <a:cxnLst>
                <a:cxn ang="0">
                  <a:pos x="0" y="11"/>
                </a:cxn>
                <a:cxn ang="0">
                  <a:pos x="23" y="11"/>
                </a:cxn>
                <a:cxn ang="0">
                  <a:pos x="23" y="0"/>
                </a:cxn>
                <a:cxn ang="0">
                  <a:pos x="0" y="0"/>
                </a:cxn>
                <a:cxn ang="0">
                  <a:pos x="0" y="11"/>
                </a:cxn>
                <a:cxn ang="0">
                  <a:pos x="33" y="11"/>
                </a:cxn>
                <a:cxn ang="0">
                  <a:pos x="45" y="11"/>
                </a:cxn>
                <a:cxn ang="0">
                  <a:pos x="45" y="0"/>
                </a:cxn>
                <a:cxn ang="0">
                  <a:pos x="33" y="0"/>
                </a:cxn>
                <a:cxn ang="0">
                  <a:pos x="33" y="11"/>
                </a:cxn>
                <a:cxn ang="0">
                  <a:pos x="55" y="11"/>
                </a:cxn>
                <a:cxn ang="0">
                  <a:pos x="78" y="11"/>
                </a:cxn>
                <a:cxn ang="0">
                  <a:pos x="78" y="0"/>
                </a:cxn>
                <a:cxn ang="0">
                  <a:pos x="55" y="0"/>
                </a:cxn>
                <a:cxn ang="0">
                  <a:pos x="55" y="11"/>
                </a:cxn>
              </a:cxnLst>
              <a:rect l="0" t="0" r="r" b="b"/>
              <a:pathLst>
                <a:path w="78" h="11">
                  <a:moveTo>
                    <a:pt x="0" y="11"/>
                  </a:moveTo>
                  <a:lnTo>
                    <a:pt x="23" y="11"/>
                  </a:lnTo>
                  <a:lnTo>
                    <a:pt x="23" y="0"/>
                  </a:lnTo>
                  <a:lnTo>
                    <a:pt x="0" y="0"/>
                  </a:lnTo>
                  <a:lnTo>
                    <a:pt x="0" y="11"/>
                  </a:lnTo>
                  <a:close/>
                  <a:moveTo>
                    <a:pt x="33" y="11"/>
                  </a:moveTo>
                  <a:lnTo>
                    <a:pt x="45" y="11"/>
                  </a:lnTo>
                  <a:lnTo>
                    <a:pt x="45" y="0"/>
                  </a:lnTo>
                  <a:lnTo>
                    <a:pt x="33" y="0"/>
                  </a:lnTo>
                  <a:lnTo>
                    <a:pt x="33" y="11"/>
                  </a:lnTo>
                  <a:close/>
                  <a:moveTo>
                    <a:pt x="55" y="11"/>
                  </a:moveTo>
                  <a:lnTo>
                    <a:pt x="78" y="11"/>
                  </a:lnTo>
                  <a:lnTo>
                    <a:pt x="78" y="0"/>
                  </a:lnTo>
                  <a:lnTo>
                    <a:pt x="55" y="0"/>
                  </a:lnTo>
                  <a:lnTo>
                    <a:pt x="55" y="11"/>
                  </a:lnTo>
                  <a:close/>
                </a:path>
              </a:pathLst>
            </a:custGeom>
            <a:solidFill>
              <a:srgbClr val="C0C0C0"/>
            </a:solidFill>
            <a:ln w="9525">
              <a:noFill/>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83" name="Rectangle 24"/>
            <p:cNvSpPr>
              <a:spLocks noChangeArrowheads="1"/>
            </p:cNvSpPr>
            <p:nvPr/>
          </p:nvSpPr>
          <p:spPr bwMode="auto">
            <a:xfrm>
              <a:off x="843" y="958"/>
              <a:ext cx="23" cy="11"/>
            </a:xfrm>
            <a:prstGeom prst="rect">
              <a:avLst/>
            </a:prstGeom>
            <a:noFill/>
            <a:ln w="1588">
              <a:solidFill>
                <a:srgbClr val="000000"/>
              </a:solidFill>
              <a:miter lim="800000"/>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84" name="Rectangle 25"/>
            <p:cNvSpPr>
              <a:spLocks noChangeArrowheads="1"/>
            </p:cNvSpPr>
            <p:nvPr/>
          </p:nvSpPr>
          <p:spPr bwMode="auto">
            <a:xfrm>
              <a:off x="876" y="958"/>
              <a:ext cx="12" cy="11"/>
            </a:xfrm>
            <a:prstGeom prst="rect">
              <a:avLst/>
            </a:prstGeom>
            <a:noFill/>
            <a:ln w="1588">
              <a:solidFill>
                <a:srgbClr val="000000"/>
              </a:solidFill>
              <a:miter lim="800000"/>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85" name="Rectangle 26"/>
            <p:cNvSpPr>
              <a:spLocks noChangeArrowheads="1"/>
            </p:cNvSpPr>
            <p:nvPr/>
          </p:nvSpPr>
          <p:spPr bwMode="auto">
            <a:xfrm>
              <a:off x="898" y="958"/>
              <a:ext cx="23" cy="11"/>
            </a:xfrm>
            <a:prstGeom prst="rect">
              <a:avLst/>
            </a:prstGeom>
            <a:noFill/>
            <a:ln w="1588">
              <a:solidFill>
                <a:srgbClr val="000000"/>
              </a:solidFill>
              <a:miter lim="800000"/>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86" name="Freeform 27"/>
            <p:cNvSpPr>
              <a:spLocks noEditPoints="1"/>
            </p:cNvSpPr>
            <p:nvPr/>
          </p:nvSpPr>
          <p:spPr bwMode="auto">
            <a:xfrm>
              <a:off x="691" y="934"/>
              <a:ext cx="336" cy="73"/>
            </a:xfrm>
            <a:custGeom>
              <a:avLst/>
              <a:gdLst/>
              <a:ahLst/>
              <a:cxnLst>
                <a:cxn ang="0">
                  <a:pos x="0" y="73"/>
                </a:cxn>
                <a:cxn ang="0">
                  <a:pos x="44" y="73"/>
                </a:cxn>
                <a:cxn ang="0">
                  <a:pos x="44" y="0"/>
                </a:cxn>
                <a:cxn ang="0">
                  <a:pos x="0" y="0"/>
                </a:cxn>
                <a:cxn ang="0">
                  <a:pos x="0" y="73"/>
                </a:cxn>
                <a:cxn ang="0">
                  <a:pos x="297" y="53"/>
                </a:cxn>
                <a:cxn ang="0">
                  <a:pos x="336" y="53"/>
                </a:cxn>
                <a:cxn ang="0">
                  <a:pos x="336" y="17"/>
                </a:cxn>
                <a:cxn ang="0">
                  <a:pos x="297" y="17"/>
                </a:cxn>
                <a:cxn ang="0">
                  <a:pos x="297" y="53"/>
                </a:cxn>
              </a:cxnLst>
              <a:rect l="0" t="0" r="r" b="b"/>
              <a:pathLst>
                <a:path w="336" h="73">
                  <a:moveTo>
                    <a:pt x="0" y="73"/>
                  </a:moveTo>
                  <a:lnTo>
                    <a:pt x="44" y="73"/>
                  </a:lnTo>
                  <a:lnTo>
                    <a:pt x="44" y="0"/>
                  </a:lnTo>
                  <a:lnTo>
                    <a:pt x="0" y="0"/>
                  </a:lnTo>
                  <a:lnTo>
                    <a:pt x="0" y="73"/>
                  </a:lnTo>
                  <a:close/>
                  <a:moveTo>
                    <a:pt x="297" y="53"/>
                  </a:moveTo>
                  <a:lnTo>
                    <a:pt x="336" y="53"/>
                  </a:lnTo>
                  <a:lnTo>
                    <a:pt x="336" y="17"/>
                  </a:lnTo>
                  <a:lnTo>
                    <a:pt x="297" y="17"/>
                  </a:lnTo>
                  <a:lnTo>
                    <a:pt x="297" y="53"/>
                  </a:lnTo>
                  <a:close/>
                </a:path>
              </a:pathLst>
            </a:custGeom>
            <a:solidFill>
              <a:srgbClr val="C0C0C0"/>
            </a:solidFill>
            <a:ln w="9525">
              <a:noFill/>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87" name="Freeform 28"/>
            <p:cNvSpPr>
              <a:spLocks noEditPoints="1"/>
            </p:cNvSpPr>
            <p:nvPr/>
          </p:nvSpPr>
          <p:spPr bwMode="auto">
            <a:xfrm>
              <a:off x="681" y="923"/>
              <a:ext cx="457" cy="216"/>
            </a:xfrm>
            <a:custGeom>
              <a:avLst/>
              <a:gdLst/>
              <a:ahLst/>
              <a:cxnLst>
                <a:cxn ang="0">
                  <a:pos x="158" y="172"/>
                </a:cxn>
                <a:cxn ang="0">
                  <a:pos x="456" y="172"/>
                </a:cxn>
                <a:cxn ang="0">
                  <a:pos x="456" y="0"/>
                </a:cxn>
                <a:cxn ang="0">
                  <a:pos x="158" y="0"/>
                </a:cxn>
                <a:cxn ang="0">
                  <a:pos x="155" y="22"/>
                </a:cxn>
                <a:cxn ang="0">
                  <a:pos x="152" y="44"/>
                </a:cxn>
                <a:cxn ang="0">
                  <a:pos x="150" y="64"/>
                </a:cxn>
                <a:cxn ang="0">
                  <a:pos x="150" y="86"/>
                </a:cxn>
                <a:cxn ang="0">
                  <a:pos x="150" y="108"/>
                </a:cxn>
                <a:cxn ang="0">
                  <a:pos x="152" y="130"/>
                </a:cxn>
                <a:cxn ang="0">
                  <a:pos x="155" y="150"/>
                </a:cxn>
                <a:cxn ang="0">
                  <a:pos x="158" y="172"/>
                </a:cxn>
                <a:cxn ang="0">
                  <a:pos x="158" y="172"/>
                </a:cxn>
                <a:cxn ang="0">
                  <a:pos x="268" y="150"/>
                </a:cxn>
                <a:cxn ang="0">
                  <a:pos x="440" y="150"/>
                </a:cxn>
                <a:cxn ang="0">
                  <a:pos x="440" y="24"/>
                </a:cxn>
                <a:cxn ang="0">
                  <a:pos x="268" y="24"/>
                </a:cxn>
                <a:cxn ang="0">
                  <a:pos x="268" y="150"/>
                </a:cxn>
                <a:cxn ang="0">
                  <a:pos x="268" y="150"/>
                </a:cxn>
                <a:cxn ang="0">
                  <a:pos x="414" y="216"/>
                </a:cxn>
                <a:cxn ang="0">
                  <a:pos x="450" y="216"/>
                </a:cxn>
                <a:cxn ang="0">
                  <a:pos x="453" y="214"/>
                </a:cxn>
                <a:cxn ang="0">
                  <a:pos x="456" y="214"/>
                </a:cxn>
                <a:cxn ang="0">
                  <a:pos x="457" y="209"/>
                </a:cxn>
                <a:cxn ang="0">
                  <a:pos x="457" y="205"/>
                </a:cxn>
                <a:cxn ang="0">
                  <a:pos x="457" y="201"/>
                </a:cxn>
                <a:cxn ang="0">
                  <a:pos x="456" y="198"/>
                </a:cxn>
                <a:cxn ang="0">
                  <a:pos x="454" y="196"/>
                </a:cxn>
                <a:cxn ang="0">
                  <a:pos x="452" y="194"/>
                </a:cxn>
                <a:cxn ang="0">
                  <a:pos x="450" y="194"/>
                </a:cxn>
                <a:cxn ang="0">
                  <a:pos x="414" y="194"/>
                </a:cxn>
                <a:cxn ang="0">
                  <a:pos x="414" y="216"/>
                </a:cxn>
                <a:cxn ang="0">
                  <a:pos x="414" y="216"/>
                </a:cxn>
                <a:cxn ang="0">
                  <a:pos x="43" y="216"/>
                </a:cxn>
                <a:cxn ang="0">
                  <a:pos x="6" y="216"/>
                </a:cxn>
                <a:cxn ang="0">
                  <a:pos x="4" y="214"/>
                </a:cxn>
                <a:cxn ang="0">
                  <a:pos x="1" y="214"/>
                </a:cxn>
                <a:cxn ang="0">
                  <a:pos x="0" y="209"/>
                </a:cxn>
                <a:cxn ang="0">
                  <a:pos x="0" y="205"/>
                </a:cxn>
                <a:cxn ang="0">
                  <a:pos x="0" y="201"/>
                </a:cxn>
                <a:cxn ang="0">
                  <a:pos x="1" y="198"/>
                </a:cxn>
                <a:cxn ang="0">
                  <a:pos x="3" y="196"/>
                </a:cxn>
                <a:cxn ang="0">
                  <a:pos x="4" y="194"/>
                </a:cxn>
                <a:cxn ang="0">
                  <a:pos x="6" y="194"/>
                </a:cxn>
                <a:cxn ang="0">
                  <a:pos x="6" y="194"/>
                </a:cxn>
                <a:cxn ang="0">
                  <a:pos x="43" y="194"/>
                </a:cxn>
                <a:cxn ang="0">
                  <a:pos x="43" y="216"/>
                </a:cxn>
                <a:cxn ang="0">
                  <a:pos x="43" y="216"/>
                </a:cxn>
                <a:cxn ang="0">
                  <a:pos x="162" y="46"/>
                </a:cxn>
                <a:cxn ang="0">
                  <a:pos x="240" y="46"/>
                </a:cxn>
                <a:cxn ang="0">
                  <a:pos x="240" y="35"/>
                </a:cxn>
                <a:cxn ang="0">
                  <a:pos x="162" y="35"/>
                </a:cxn>
                <a:cxn ang="0">
                  <a:pos x="162" y="46"/>
                </a:cxn>
                <a:cxn ang="0">
                  <a:pos x="162" y="46"/>
                </a:cxn>
              </a:cxnLst>
              <a:rect l="0" t="0" r="r" b="b"/>
              <a:pathLst>
                <a:path w="457" h="216">
                  <a:moveTo>
                    <a:pt x="158" y="172"/>
                  </a:moveTo>
                  <a:lnTo>
                    <a:pt x="456" y="172"/>
                  </a:lnTo>
                  <a:lnTo>
                    <a:pt x="456" y="0"/>
                  </a:lnTo>
                  <a:lnTo>
                    <a:pt x="158" y="0"/>
                  </a:lnTo>
                  <a:lnTo>
                    <a:pt x="155" y="22"/>
                  </a:lnTo>
                  <a:lnTo>
                    <a:pt x="152" y="44"/>
                  </a:lnTo>
                  <a:lnTo>
                    <a:pt x="150" y="64"/>
                  </a:lnTo>
                  <a:lnTo>
                    <a:pt x="150" y="86"/>
                  </a:lnTo>
                  <a:lnTo>
                    <a:pt x="150" y="108"/>
                  </a:lnTo>
                  <a:lnTo>
                    <a:pt x="152" y="130"/>
                  </a:lnTo>
                  <a:lnTo>
                    <a:pt x="155" y="150"/>
                  </a:lnTo>
                  <a:lnTo>
                    <a:pt x="158" y="172"/>
                  </a:lnTo>
                  <a:lnTo>
                    <a:pt x="158" y="172"/>
                  </a:lnTo>
                  <a:close/>
                  <a:moveTo>
                    <a:pt x="268" y="150"/>
                  </a:moveTo>
                  <a:lnTo>
                    <a:pt x="440" y="150"/>
                  </a:lnTo>
                  <a:lnTo>
                    <a:pt x="440" y="24"/>
                  </a:lnTo>
                  <a:lnTo>
                    <a:pt x="268" y="24"/>
                  </a:lnTo>
                  <a:lnTo>
                    <a:pt x="268" y="150"/>
                  </a:lnTo>
                  <a:lnTo>
                    <a:pt x="268" y="150"/>
                  </a:lnTo>
                  <a:close/>
                  <a:moveTo>
                    <a:pt x="414" y="216"/>
                  </a:moveTo>
                  <a:lnTo>
                    <a:pt x="450" y="216"/>
                  </a:lnTo>
                  <a:lnTo>
                    <a:pt x="453" y="214"/>
                  </a:lnTo>
                  <a:lnTo>
                    <a:pt x="456" y="214"/>
                  </a:lnTo>
                  <a:lnTo>
                    <a:pt x="457" y="209"/>
                  </a:lnTo>
                  <a:lnTo>
                    <a:pt x="457" y="205"/>
                  </a:lnTo>
                  <a:lnTo>
                    <a:pt x="457" y="201"/>
                  </a:lnTo>
                  <a:lnTo>
                    <a:pt x="456" y="198"/>
                  </a:lnTo>
                  <a:lnTo>
                    <a:pt x="454" y="196"/>
                  </a:lnTo>
                  <a:lnTo>
                    <a:pt x="452" y="194"/>
                  </a:lnTo>
                  <a:lnTo>
                    <a:pt x="450" y="194"/>
                  </a:lnTo>
                  <a:lnTo>
                    <a:pt x="414" y="194"/>
                  </a:lnTo>
                  <a:lnTo>
                    <a:pt x="414" y="216"/>
                  </a:lnTo>
                  <a:lnTo>
                    <a:pt x="414" y="216"/>
                  </a:lnTo>
                  <a:close/>
                  <a:moveTo>
                    <a:pt x="43" y="216"/>
                  </a:moveTo>
                  <a:lnTo>
                    <a:pt x="6" y="216"/>
                  </a:lnTo>
                  <a:lnTo>
                    <a:pt x="4" y="214"/>
                  </a:lnTo>
                  <a:lnTo>
                    <a:pt x="1" y="214"/>
                  </a:lnTo>
                  <a:lnTo>
                    <a:pt x="0" y="209"/>
                  </a:lnTo>
                  <a:lnTo>
                    <a:pt x="0" y="205"/>
                  </a:lnTo>
                  <a:lnTo>
                    <a:pt x="0" y="201"/>
                  </a:lnTo>
                  <a:lnTo>
                    <a:pt x="1" y="198"/>
                  </a:lnTo>
                  <a:lnTo>
                    <a:pt x="3" y="196"/>
                  </a:lnTo>
                  <a:lnTo>
                    <a:pt x="4" y="194"/>
                  </a:lnTo>
                  <a:lnTo>
                    <a:pt x="6" y="194"/>
                  </a:lnTo>
                  <a:lnTo>
                    <a:pt x="6" y="194"/>
                  </a:lnTo>
                  <a:lnTo>
                    <a:pt x="43" y="194"/>
                  </a:lnTo>
                  <a:lnTo>
                    <a:pt x="43" y="216"/>
                  </a:lnTo>
                  <a:lnTo>
                    <a:pt x="43" y="216"/>
                  </a:lnTo>
                  <a:close/>
                  <a:moveTo>
                    <a:pt x="162" y="46"/>
                  </a:moveTo>
                  <a:lnTo>
                    <a:pt x="240" y="46"/>
                  </a:lnTo>
                  <a:lnTo>
                    <a:pt x="240" y="35"/>
                  </a:lnTo>
                  <a:lnTo>
                    <a:pt x="162" y="35"/>
                  </a:lnTo>
                  <a:lnTo>
                    <a:pt x="162" y="46"/>
                  </a:lnTo>
                  <a:lnTo>
                    <a:pt x="162" y="46"/>
                  </a:lnTo>
                  <a:close/>
                </a:path>
              </a:pathLst>
            </a:custGeom>
            <a:solidFill>
              <a:srgbClr val="C0C0C0"/>
            </a:solidFill>
            <a:ln w="9525">
              <a:noFill/>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88" name="Freeform 29"/>
            <p:cNvSpPr/>
            <p:nvPr/>
          </p:nvSpPr>
          <p:spPr bwMode="auto">
            <a:xfrm>
              <a:off x="831" y="923"/>
              <a:ext cx="306" cy="172"/>
            </a:xfrm>
            <a:custGeom>
              <a:avLst/>
              <a:gdLst/>
              <a:ahLst/>
              <a:cxnLst>
                <a:cxn ang="0">
                  <a:pos x="8" y="172"/>
                </a:cxn>
                <a:cxn ang="0">
                  <a:pos x="306" y="172"/>
                </a:cxn>
                <a:cxn ang="0">
                  <a:pos x="306" y="0"/>
                </a:cxn>
                <a:cxn ang="0">
                  <a:pos x="8" y="0"/>
                </a:cxn>
                <a:cxn ang="0">
                  <a:pos x="5" y="22"/>
                </a:cxn>
                <a:cxn ang="0">
                  <a:pos x="2" y="44"/>
                </a:cxn>
                <a:cxn ang="0">
                  <a:pos x="0" y="64"/>
                </a:cxn>
                <a:cxn ang="0">
                  <a:pos x="0" y="86"/>
                </a:cxn>
                <a:cxn ang="0">
                  <a:pos x="0" y="108"/>
                </a:cxn>
                <a:cxn ang="0">
                  <a:pos x="2" y="130"/>
                </a:cxn>
                <a:cxn ang="0">
                  <a:pos x="5" y="150"/>
                </a:cxn>
                <a:cxn ang="0">
                  <a:pos x="8" y="172"/>
                </a:cxn>
              </a:cxnLst>
              <a:rect l="0" t="0" r="r" b="b"/>
              <a:pathLst>
                <a:path w="306" h="172">
                  <a:moveTo>
                    <a:pt x="8" y="172"/>
                  </a:moveTo>
                  <a:lnTo>
                    <a:pt x="306" y="172"/>
                  </a:lnTo>
                  <a:lnTo>
                    <a:pt x="306" y="0"/>
                  </a:lnTo>
                  <a:lnTo>
                    <a:pt x="8" y="0"/>
                  </a:lnTo>
                  <a:lnTo>
                    <a:pt x="5" y="22"/>
                  </a:lnTo>
                  <a:lnTo>
                    <a:pt x="2" y="44"/>
                  </a:lnTo>
                  <a:lnTo>
                    <a:pt x="0" y="64"/>
                  </a:lnTo>
                  <a:lnTo>
                    <a:pt x="0" y="86"/>
                  </a:lnTo>
                  <a:lnTo>
                    <a:pt x="0" y="108"/>
                  </a:lnTo>
                  <a:lnTo>
                    <a:pt x="2" y="130"/>
                  </a:lnTo>
                  <a:lnTo>
                    <a:pt x="5" y="150"/>
                  </a:lnTo>
                  <a:lnTo>
                    <a:pt x="8" y="172"/>
                  </a:lnTo>
                </a:path>
              </a:pathLst>
            </a:custGeom>
            <a:noFill/>
            <a:ln w="1588">
              <a:solidFill>
                <a:srgbClr val="000000"/>
              </a:solidFill>
              <a:prstDash val="solid"/>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89" name="Line 30"/>
            <p:cNvSpPr>
              <a:spLocks noChangeShapeType="1"/>
            </p:cNvSpPr>
            <p:nvPr/>
          </p:nvSpPr>
          <p:spPr bwMode="auto">
            <a:xfrm>
              <a:off x="924" y="925"/>
              <a:ext cx="0" cy="170"/>
            </a:xfrm>
            <a:prstGeom prst="line">
              <a:avLst/>
            </a:prstGeom>
            <a:noFill/>
            <a:ln w="1588">
              <a:solidFill>
                <a:srgbClr val="000000"/>
              </a:solidFill>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90" name="Line 31"/>
            <p:cNvSpPr>
              <a:spLocks noChangeShapeType="1"/>
            </p:cNvSpPr>
            <p:nvPr/>
          </p:nvSpPr>
          <p:spPr bwMode="auto">
            <a:xfrm flipH="1">
              <a:off x="833" y="982"/>
              <a:ext cx="91" cy="0"/>
            </a:xfrm>
            <a:prstGeom prst="line">
              <a:avLst/>
            </a:prstGeom>
            <a:noFill/>
            <a:ln w="1588">
              <a:solidFill>
                <a:srgbClr val="000000"/>
              </a:solidFill>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91" name="Line 32"/>
            <p:cNvSpPr>
              <a:spLocks noChangeShapeType="1"/>
            </p:cNvSpPr>
            <p:nvPr/>
          </p:nvSpPr>
          <p:spPr bwMode="auto">
            <a:xfrm flipH="1">
              <a:off x="833" y="1037"/>
              <a:ext cx="91" cy="0"/>
            </a:xfrm>
            <a:prstGeom prst="line">
              <a:avLst/>
            </a:prstGeom>
            <a:noFill/>
            <a:ln w="1588">
              <a:solidFill>
                <a:srgbClr val="000000"/>
              </a:solidFill>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92" name="Rectangle 33"/>
            <p:cNvSpPr>
              <a:spLocks noChangeArrowheads="1"/>
            </p:cNvSpPr>
            <p:nvPr/>
          </p:nvSpPr>
          <p:spPr bwMode="auto">
            <a:xfrm>
              <a:off x="949" y="947"/>
              <a:ext cx="172" cy="126"/>
            </a:xfrm>
            <a:prstGeom prst="rect">
              <a:avLst/>
            </a:prstGeom>
            <a:noFill/>
            <a:ln w="1588">
              <a:solidFill>
                <a:srgbClr val="000000"/>
              </a:solidFill>
              <a:miter lim="800000"/>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93" name="Line 34"/>
            <p:cNvSpPr>
              <a:spLocks noChangeShapeType="1"/>
            </p:cNvSpPr>
            <p:nvPr/>
          </p:nvSpPr>
          <p:spPr bwMode="auto">
            <a:xfrm>
              <a:off x="1065" y="947"/>
              <a:ext cx="0" cy="49"/>
            </a:xfrm>
            <a:prstGeom prst="line">
              <a:avLst/>
            </a:prstGeom>
            <a:noFill/>
            <a:ln w="1588">
              <a:solidFill>
                <a:srgbClr val="000000"/>
              </a:solidFill>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94" name="Line 35"/>
            <p:cNvSpPr>
              <a:spLocks noChangeShapeType="1"/>
            </p:cNvSpPr>
            <p:nvPr/>
          </p:nvSpPr>
          <p:spPr bwMode="auto">
            <a:xfrm>
              <a:off x="949" y="996"/>
              <a:ext cx="172" cy="0"/>
            </a:xfrm>
            <a:prstGeom prst="line">
              <a:avLst/>
            </a:prstGeom>
            <a:noFill/>
            <a:ln w="1588">
              <a:solidFill>
                <a:srgbClr val="000000"/>
              </a:solidFill>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95" name="Freeform 36"/>
            <p:cNvSpPr/>
            <p:nvPr/>
          </p:nvSpPr>
          <p:spPr bwMode="auto">
            <a:xfrm>
              <a:off x="1095" y="1117"/>
              <a:ext cx="43" cy="22"/>
            </a:xfrm>
            <a:custGeom>
              <a:avLst/>
              <a:gdLst/>
              <a:ahLst/>
              <a:cxnLst>
                <a:cxn ang="0">
                  <a:pos x="0" y="22"/>
                </a:cxn>
                <a:cxn ang="0">
                  <a:pos x="36" y="22"/>
                </a:cxn>
                <a:cxn ang="0">
                  <a:pos x="39" y="20"/>
                </a:cxn>
                <a:cxn ang="0">
                  <a:pos x="42" y="20"/>
                </a:cxn>
                <a:cxn ang="0">
                  <a:pos x="43" y="15"/>
                </a:cxn>
                <a:cxn ang="0">
                  <a:pos x="43" y="11"/>
                </a:cxn>
                <a:cxn ang="0">
                  <a:pos x="43" y="7"/>
                </a:cxn>
                <a:cxn ang="0">
                  <a:pos x="42" y="4"/>
                </a:cxn>
                <a:cxn ang="0">
                  <a:pos x="40" y="2"/>
                </a:cxn>
                <a:cxn ang="0">
                  <a:pos x="38" y="0"/>
                </a:cxn>
                <a:cxn ang="0">
                  <a:pos x="36" y="0"/>
                </a:cxn>
                <a:cxn ang="0">
                  <a:pos x="0" y="0"/>
                </a:cxn>
                <a:cxn ang="0">
                  <a:pos x="0" y="22"/>
                </a:cxn>
              </a:cxnLst>
              <a:rect l="0" t="0" r="r" b="b"/>
              <a:pathLst>
                <a:path w="43" h="22">
                  <a:moveTo>
                    <a:pt x="0" y="22"/>
                  </a:moveTo>
                  <a:lnTo>
                    <a:pt x="36" y="22"/>
                  </a:lnTo>
                  <a:lnTo>
                    <a:pt x="39" y="20"/>
                  </a:lnTo>
                  <a:lnTo>
                    <a:pt x="42" y="20"/>
                  </a:lnTo>
                  <a:lnTo>
                    <a:pt x="43" y="15"/>
                  </a:lnTo>
                  <a:lnTo>
                    <a:pt x="43" y="11"/>
                  </a:lnTo>
                  <a:lnTo>
                    <a:pt x="43" y="7"/>
                  </a:lnTo>
                  <a:lnTo>
                    <a:pt x="42" y="4"/>
                  </a:lnTo>
                  <a:lnTo>
                    <a:pt x="40" y="2"/>
                  </a:lnTo>
                  <a:lnTo>
                    <a:pt x="38" y="0"/>
                  </a:lnTo>
                  <a:lnTo>
                    <a:pt x="36" y="0"/>
                  </a:lnTo>
                  <a:lnTo>
                    <a:pt x="0" y="0"/>
                  </a:lnTo>
                  <a:lnTo>
                    <a:pt x="0" y="22"/>
                  </a:lnTo>
                </a:path>
              </a:pathLst>
            </a:custGeom>
            <a:noFill/>
            <a:ln w="1588">
              <a:solidFill>
                <a:srgbClr val="000000"/>
              </a:solidFill>
              <a:prstDash val="solid"/>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96" name="Freeform 37"/>
            <p:cNvSpPr/>
            <p:nvPr/>
          </p:nvSpPr>
          <p:spPr bwMode="auto">
            <a:xfrm>
              <a:off x="681" y="1117"/>
              <a:ext cx="43" cy="22"/>
            </a:xfrm>
            <a:custGeom>
              <a:avLst/>
              <a:gdLst/>
              <a:ahLst/>
              <a:cxnLst>
                <a:cxn ang="0">
                  <a:pos x="43" y="22"/>
                </a:cxn>
                <a:cxn ang="0">
                  <a:pos x="6" y="22"/>
                </a:cxn>
                <a:cxn ang="0">
                  <a:pos x="4" y="20"/>
                </a:cxn>
                <a:cxn ang="0">
                  <a:pos x="1" y="20"/>
                </a:cxn>
                <a:cxn ang="0">
                  <a:pos x="0" y="15"/>
                </a:cxn>
                <a:cxn ang="0">
                  <a:pos x="0" y="11"/>
                </a:cxn>
                <a:cxn ang="0">
                  <a:pos x="0" y="7"/>
                </a:cxn>
                <a:cxn ang="0">
                  <a:pos x="1" y="4"/>
                </a:cxn>
                <a:cxn ang="0">
                  <a:pos x="3" y="2"/>
                </a:cxn>
                <a:cxn ang="0">
                  <a:pos x="4" y="0"/>
                </a:cxn>
                <a:cxn ang="0">
                  <a:pos x="6" y="0"/>
                </a:cxn>
                <a:cxn ang="0">
                  <a:pos x="6" y="0"/>
                </a:cxn>
                <a:cxn ang="0">
                  <a:pos x="43" y="0"/>
                </a:cxn>
                <a:cxn ang="0">
                  <a:pos x="43" y="22"/>
                </a:cxn>
              </a:cxnLst>
              <a:rect l="0" t="0" r="r" b="b"/>
              <a:pathLst>
                <a:path w="43" h="22">
                  <a:moveTo>
                    <a:pt x="43" y="22"/>
                  </a:moveTo>
                  <a:lnTo>
                    <a:pt x="6" y="22"/>
                  </a:lnTo>
                  <a:lnTo>
                    <a:pt x="4" y="20"/>
                  </a:lnTo>
                  <a:lnTo>
                    <a:pt x="1" y="20"/>
                  </a:lnTo>
                  <a:lnTo>
                    <a:pt x="0" y="15"/>
                  </a:lnTo>
                  <a:lnTo>
                    <a:pt x="0" y="11"/>
                  </a:lnTo>
                  <a:lnTo>
                    <a:pt x="0" y="7"/>
                  </a:lnTo>
                  <a:lnTo>
                    <a:pt x="1" y="4"/>
                  </a:lnTo>
                  <a:lnTo>
                    <a:pt x="3" y="2"/>
                  </a:lnTo>
                  <a:lnTo>
                    <a:pt x="4" y="0"/>
                  </a:lnTo>
                  <a:lnTo>
                    <a:pt x="6" y="0"/>
                  </a:lnTo>
                  <a:lnTo>
                    <a:pt x="6" y="0"/>
                  </a:lnTo>
                  <a:lnTo>
                    <a:pt x="43" y="0"/>
                  </a:lnTo>
                  <a:lnTo>
                    <a:pt x="43" y="22"/>
                  </a:lnTo>
                </a:path>
              </a:pathLst>
            </a:custGeom>
            <a:noFill/>
            <a:ln w="1588">
              <a:solidFill>
                <a:srgbClr val="000000"/>
              </a:solidFill>
              <a:prstDash val="solid"/>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97" name="Rectangle 38"/>
            <p:cNvSpPr>
              <a:spLocks noChangeArrowheads="1"/>
            </p:cNvSpPr>
            <p:nvPr/>
          </p:nvSpPr>
          <p:spPr bwMode="auto">
            <a:xfrm>
              <a:off x="843" y="958"/>
              <a:ext cx="78" cy="11"/>
            </a:xfrm>
            <a:prstGeom prst="rect">
              <a:avLst/>
            </a:prstGeom>
            <a:noFill/>
            <a:ln w="1588">
              <a:solidFill>
                <a:srgbClr val="000000"/>
              </a:solidFill>
              <a:miter lim="800000"/>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98" name="Line 39"/>
            <p:cNvSpPr>
              <a:spLocks noChangeShapeType="1"/>
            </p:cNvSpPr>
            <p:nvPr/>
          </p:nvSpPr>
          <p:spPr bwMode="auto">
            <a:xfrm flipV="1">
              <a:off x="843" y="914"/>
              <a:ext cx="0" cy="9"/>
            </a:xfrm>
            <a:prstGeom prst="line">
              <a:avLst/>
            </a:prstGeom>
            <a:noFill/>
            <a:ln w="1588">
              <a:solidFill>
                <a:srgbClr val="000000"/>
              </a:solidFill>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99" name="Line 40"/>
            <p:cNvSpPr>
              <a:spLocks noChangeShapeType="1"/>
            </p:cNvSpPr>
            <p:nvPr/>
          </p:nvSpPr>
          <p:spPr bwMode="auto">
            <a:xfrm flipV="1">
              <a:off x="843" y="1095"/>
              <a:ext cx="0" cy="9"/>
            </a:xfrm>
            <a:prstGeom prst="line">
              <a:avLst/>
            </a:prstGeom>
            <a:noFill/>
            <a:ln w="1588">
              <a:solidFill>
                <a:srgbClr val="000000"/>
              </a:solidFill>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00" name="Line 41"/>
            <p:cNvSpPr>
              <a:spLocks noChangeShapeType="1"/>
            </p:cNvSpPr>
            <p:nvPr/>
          </p:nvSpPr>
          <p:spPr bwMode="auto">
            <a:xfrm>
              <a:off x="846" y="1009"/>
              <a:ext cx="8" cy="0"/>
            </a:xfrm>
            <a:prstGeom prst="line">
              <a:avLst/>
            </a:prstGeom>
            <a:noFill/>
            <a:ln w="4763">
              <a:solidFill>
                <a:srgbClr val="00FF00"/>
              </a:solidFill>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01" name="Line 42"/>
            <p:cNvSpPr>
              <a:spLocks noChangeShapeType="1"/>
            </p:cNvSpPr>
            <p:nvPr/>
          </p:nvSpPr>
          <p:spPr bwMode="auto">
            <a:xfrm>
              <a:off x="846" y="962"/>
              <a:ext cx="8" cy="0"/>
            </a:xfrm>
            <a:prstGeom prst="line">
              <a:avLst/>
            </a:prstGeom>
            <a:noFill/>
            <a:ln w="4763">
              <a:solidFill>
                <a:srgbClr val="00FF00"/>
              </a:solidFill>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02" name="Line 43"/>
            <p:cNvSpPr>
              <a:spLocks noChangeShapeType="1"/>
            </p:cNvSpPr>
            <p:nvPr/>
          </p:nvSpPr>
          <p:spPr bwMode="auto">
            <a:xfrm>
              <a:off x="901" y="962"/>
              <a:ext cx="8" cy="0"/>
            </a:xfrm>
            <a:prstGeom prst="line">
              <a:avLst/>
            </a:prstGeom>
            <a:noFill/>
            <a:ln w="4763">
              <a:solidFill>
                <a:srgbClr val="00FF00"/>
              </a:solidFill>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03" name="Line 44"/>
            <p:cNvSpPr>
              <a:spLocks noChangeShapeType="1"/>
            </p:cNvSpPr>
            <p:nvPr/>
          </p:nvSpPr>
          <p:spPr bwMode="auto">
            <a:xfrm>
              <a:off x="972" y="982"/>
              <a:ext cx="7" cy="0"/>
            </a:xfrm>
            <a:prstGeom prst="line">
              <a:avLst/>
            </a:prstGeom>
            <a:noFill/>
            <a:ln w="4763">
              <a:solidFill>
                <a:srgbClr val="00FF00"/>
              </a:solidFill>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04" name="Freeform 45"/>
            <p:cNvSpPr/>
            <p:nvPr/>
          </p:nvSpPr>
          <p:spPr bwMode="auto">
            <a:xfrm>
              <a:off x="1085" y="375"/>
              <a:ext cx="58" cy="508"/>
            </a:xfrm>
            <a:custGeom>
              <a:avLst/>
              <a:gdLst/>
              <a:ahLst/>
              <a:cxnLst>
                <a:cxn ang="0">
                  <a:pos x="0" y="508"/>
                </a:cxn>
                <a:cxn ang="0">
                  <a:pos x="43" y="442"/>
                </a:cxn>
                <a:cxn ang="0">
                  <a:pos x="43" y="324"/>
                </a:cxn>
                <a:cxn ang="0">
                  <a:pos x="58" y="258"/>
                </a:cxn>
                <a:cxn ang="0">
                  <a:pos x="58" y="0"/>
                </a:cxn>
                <a:cxn ang="0">
                  <a:pos x="0" y="86"/>
                </a:cxn>
                <a:cxn ang="0">
                  <a:pos x="0" y="508"/>
                </a:cxn>
              </a:cxnLst>
              <a:rect l="0" t="0" r="r" b="b"/>
              <a:pathLst>
                <a:path w="58" h="508">
                  <a:moveTo>
                    <a:pt x="0" y="508"/>
                  </a:moveTo>
                  <a:lnTo>
                    <a:pt x="43" y="442"/>
                  </a:lnTo>
                  <a:lnTo>
                    <a:pt x="43" y="324"/>
                  </a:lnTo>
                  <a:lnTo>
                    <a:pt x="58" y="258"/>
                  </a:lnTo>
                  <a:lnTo>
                    <a:pt x="58" y="0"/>
                  </a:lnTo>
                  <a:lnTo>
                    <a:pt x="0" y="86"/>
                  </a:lnTo>
                  <a:lnTo>
                    <a:pt x="0" y="508"/>
                  </a:lnTo>
                  <a:close/>
                </a:path>
              </a:pathLst>
            </a:custGeom>
            <a:solidFill>
              <a:srgbClr val="9A9A9A"/>
            </a:solidFill>
            <a:ln w="9525">
              <a:noFill/>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05" name="Freeform 46"/>
            <p:cNvSpPr/>
            <p:nvPr/>
          </p:nvSpPr>
          <p:spPr bwMode="auto">
            <a:xfrm>
              <a:off x="1085" y="375"/>
              <a:ext cx="58" cy="508"/>
            </a:xfrm>
            <a:custGeom>
              <a:avLst/>
              <a:gdLst/>
              <a:ahLst/>
              <a:cxnLst>
                <a:cxn ang="0">
                  <a:pos x="0" y="508"/>
                </a:cxn>
                <a:cxn ang="0">
                  <a:pos x="43" y="442"/>
                </a:cxn>
                <a:cxn ang="0">
                  <a:pos x="43" y="324"/>
                </a:cxn>
                <a:cxn ang="0">
                  <a:pos x="58" y="258"/>
                </a:cxn>
                <a:cxn ang="0">
                  <a:pos x="58" y="0"/>
                </a:cxn>
                <a:cxn ang="0">
                  <a:pos x="0" y="86"/>
                </a:cxn>
                <a:cxn ang="0">
                  <a:pos x="0" y="508"/>
                </a:cxn>
              </a:cxnLst>
              <a:rect l="0" t="0" r="r" b="b"/>
              <a:pathLst>
                <a:path w="58" h="508">
                  <a:moveTo>
                    <a:pt x="0" y="508"/>
                  </a:moveTo>
                  <a:lnTo>
                    <a:pt x="43" y="442"/>
                  </a:lnTo>
                  <a:lnTo>
                    <a:pt x="43" y="324"/>
                  </a:lnTo>
                  <a:lnTo>
                    <a:pt x="58" y="258"/>
                  </a:lnTo>
                  <a:lnTo>
                    <a:pt x="58" y="0"/>
                  </a:lnTo>
                  <a:lnTo>
                    <a:pt x="0" y="86"/>
                  </a:lnTo>
                  <a:lnTo>
                    <a:pt x="0" y="508"/>
                  </a:lnTo>
                  <a:close/>
                </a:path>
              </a:pathLst>
            </a:custGeom>
            <a:noFill/>
            <a:ln w="4763">
              <a:solidFill>
                <a:srgbClr val="000000"/>
              </a:solidFill>
              <a:prstDash val="solid"/>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06" name="Freeform 47"/>
            <p:cNvSpPr/>
            <p:nvPr/>
          </p:nvSpPr>
          <p:spPr bwMode="auto">
            <a:xfrm>
              <a:off x="735" y="375"/>
              <a:ext cx="408" cy="86"/>
            </a:xfrm>
            <a:custGeom>
              <a:avLst/>
              <a:gdLst/>
              <a:ahLst/>
              <a:cxnLst>
                <a:cxn ang="0">
                  <a:pos x="408" y="0"/>
                </a:cxn>
                <a:cxn ang="0">
                  <a:pos x="58" y="0"/>
                </a:cxn>
                <a:cxn ang="0">
                  <a:pos x="0" y="86"/>
                </a:cxn>
                <a:cxn ang="0">
                  <a:pos x="350" y="86"/>
                </a:cxn>
                <a:cxn ang="0">
                  <a:pos x="408" y="0"/>
                </a:cxn>
              </a:cxnLst>
              <a:rect l="0" t="0" r="r" b="b"/>
              <a:pathLst>
                <a:path w="408" h="86">
                  <a:moveTo>
                    <a:pt x="408" y="0"/>
                  </a:moveTo>
                  <a:lnTo>
                    <a:pt x="58" y="0"/>
                  </a:lnTo>
                  <a:lnTo>
                    <a:pt x="0" y="86"/>
                  </a:lnTo>
                  <a:lnTo>
                    <a:pt x="350" y="86"/>
                  </a:lnTo>
                  <a:lnTo>
                    <a:pt x="408" y="0"/>
                  </a:lnTo>
                  <a:close/>
                </a:path>
              </a:pathLst>
            </a:custGeom>
            <a:solidFill>
              <a:srgbClr val="E6E6E6"/>
            </a:solidFill>
            <a:ln w="9525">
              <a:noFill/>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07" name="Freeform 48"/>
            <p:cNvSpPr/>
            <p:nvPr/>
          </p:nvSpPr>
          <p:spPr bwMode="auto">
            <a:xfrm>
              <a:off x="735" y="375"/>
              <a:ext cx="408" cy="86"/>
            </a:xfrm>
            <a:custGeom>
              <a:avLst/>
              <a:gdLst/>
              <a:ahLst/>
              <a:cxnLst>
                <a:cxn ang="0">
                  <a:pos x="408" y="0"/>
                </a:cxn>
                <a:cxn ang="0">
                  <a:pos x="58" y="0"/>
                </a:cxn>
                <a:cxn ang="0">
                  <a:pos x="0" y="86"/>
                </a:cxn>
                <a:cxn ang="0">
                  <a:pos x="350" y="86"/>
                </a:cxn>
                <a:cxn ang="0">
                  <a:pos x="408" y="0"/>
                </a:cxn>
              </a:cxnLst>
              <a:rect l="0" t="0" r="r" b="b"/>
              <a:pathLst>
                <a:path w="408" h="86">
                  <a:moveTo>
                    <a:pt x="408" y="0"/>
                  </a:moveTo>
                  <a:lnTo>
                    <a:pt x="58" y="0"/>
                  </a:lnTo>
                  <a:lnTo>
                    <a:pt x="0" y="86"/>
                  </a:lnTo>
                  <a:lnTo>
                    <a:pt x="350" y="86"/>
                  </a:lnTo>
                  <a:lnTo>
                    <a:pt x="408" y="0"/>
                  </a:lnTo>
                  <a:close/>
                </a:path>
              </a:pathLst>
            </a:custGeom>
            <a:noFill/>
            <a:ln w="4763">
              <a:solidFill>
                <a:srgbClr val="000000"/>
              </a:solidFill>
              <a:prstDash val="solid"/>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08" name="Rectangle 49"/>
            <p:cNvSpPr>
              <a:spLocks noChangeArrowheads="1"/>
            </p:cNvSpPr>
            <p:nvPr/>
          </p:nvSpPr>
          <p:spPr bwMode="auto">
            <a:xfrm>
              <a:off x="735" y="461"/>
              <a:ext cx="350" cy="420"/>
            </a:xfrm>
            <a:prstGeom prst="rect">
              <a:avLst/>
            </a:prstGeom>
            <a:solidFill>
              <a:srgbClr val="C0C0C0"/>
            </a:solidFill>
            <a:ln w="9525">
              <a:noFill/>
              <a:miter lim="800000"/>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09" name="Rectangle 50"/>
            <p:cNvSpPr>
              <a:spLocks noChangeArrowheads="1"/>
            </p:cNvSpPr>
            <p:nvPr/>
          </p:nvSpPr>
          <p:spPr bwMode="auto">
            <a:xfrm>
              <a:off x="736" y="462"/>
              <a:ext cx="348" cy="418"/>
            </a:xfrm>
            <a:prstGeom prst="rect">
              <a:avLst/>
            </a:prstGeom>
            <a:noFill/>
            <a:ln w="4763">
              <a:solidFill>
                <a:srgbClr val="000000"/>
              </a:solidFill>
              <a:miter lim="800000"/>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10" name="Rectangle 51"/>
            <p:cNvSpPr>
              <a:spLocks noChangeArrowheads="1"/>
            </p:cNvSpPr>
            <p:nvPr/>
          </p:nvSpPr>
          <p:spPr bwMode="auto">
            <a:xfrm>
              <a:off x="1049" y="828"/>
              <a:ext cx="18" cy="13"/>
            </a:xfrm>
            <a:prstGeom prst="rect">
              <a:avLst/>
            </a:prstGeom>
            <a:solidFill>
              <a:srgbClr val="00FF00"/>
            </a:solidFill>
            <a:ln w="9525">
              <a:noFill/>
              <a:miter lim="800000"/>
            </a:ln>
          </p:spPr>
          <p:txBody>
            <a:bodyPr/>
            <a:lstStyle/>
            <a:p>
              <a:endParaRPr lang="zh-CN" altLang="en-US">
                <a:latin typeface="Times New Roman" panose="02020603050405020304" pitchFamily="18" charset="0"/>
                <a:cs typeface="Times New Roman" panose="02020603050405020304" pitchFamily="18" charset="0"/>
              </a:endParaRPr>
            </a:p>
          </p:txBody>
        </p:sp>
        <p:pic>
          <p:nvPicPr>
            <p:cNvPr id="211" name="Picture 52"/>
            <p:cNvPicPr>
              <a:picLocks noChangeAspect="1" noChangeArrowheads="1"/>
            </p:cNvPicPr>
            <p:nvPr/>
          </p:nvPicPr>
          <p:blipFill>
            <a:blip r:embed="rId5" cstate="print"/>
            <a:srcRect/>
            <a:stretch>
              <a:fillRect/>
            </a:stretch>
          </p:blipFill>
          <p:spPr bwMode="auto">
            <a:xfrm>
              <a:off x="785" y="525"/>
              <a:ext cx="248" cy="261"/>
            </a:xfrm>
            <a:prstGeom prst="rect">
              <a:avLst/>
            </a:prstGeom>
            <a:noFill/>
            <a:ln w="9525">
              <a:noFill/>
              <a:miter lim="800000"/>
              <a:headEnd/>
              <a:tailEnd/>
            </a:ln>
          </p:spPr>
        </p:pic>
        <p:sp>
          <p:nvSpPr>
            <p:cNvPr id="212" name="Freeform 53"/>
            <p:cNvSpPr/>
            <p:nvPr/>
          </p:nvSpPr>
          <p:spPr bwMode="auto">
            <a:xfrm>
              <a:off x="790" y="536"/>
              <a:ext cx="240" cy="247"/>
            </a:xfrm>
            <a:custGeom>
              <a:avLst/>
              <a:gdLst/>
              <a:ahLst/>
              <a:cxnLst>
                <a:cxn ang="0">
                  <a:pos x="0" y="247"/>
                </a:cxn>
                <a:cxn ang="0">
                  <a:pos x="0" y="0"/>
                </a:cxn>
                <a:cxn ang="0">
                  <a:pos x="240" y="0"/>
                </a:cxn>
                <a:cxn ang="0">
                  <a:pos x="240" y="247"/>
                </a:cxn>
                <a:cxn ang="0">
                  <a:pos x="0" y="247"/>
                </a:cxn>
                <a:cxn ang="0">
                  <a:pos x="0" y="247"/>
                </a:cxn>
              </a:cxnLst>
              <a:rect l="0" t="0" r="r" b="b"/>
              <a:pathLst>
                <a:path w="240" h="247">
                  <a:moveTo>
                    <a:pt x="0" y="247"/>
                  </a:moveTo>
                  <a:lnTo>
                    <a:pt x="0" y="0"/>
                  </a:lnTo>
                  <a:lnTo>
                    <a:pt x="240" y="0"/>
                  </a:lnTo>
                  <a:lnTo>
                    <a:pt x="240" y="247"/>
                  </a:lnTo>
                  <a:lnTo>
                    <a:pt x="0" y="247"/>
                  </a:lnTo>
                  <a:lnTo>
                    <a:pt x="0" y="247"/>
                  </a:lnTo>
                  <a:close/>
                </a:path>
              </a:pathLst>
            </a:custGeom>
            <a:solidFill>
              <a:srgbClr val="000000"/>
            </a:solidFill>
            <a:ln w="0">
              <a:solidFill>
                <a:srgbClr val="000000"/>
              </a:solidFill>
              <a:prstDash val="solid"/>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13" name="Freeform 54"/>
            <p:cNvSpPr/>
            <p:nvPr/>
          </p:nvSpPr>
          <p:spPr bwMode="auto">
            <a:xfrm>
              <a:off x="769" y="503"/>
              <a:ext cx="283" cy="314"/>
            </a:xfrm>
            <a:custGeom>
              <a:avLst/>
              <a:gdLst/>
              <a:ahLst/>
              <a:cxnLst>
                <a:cxn ang="0">
                  <a:pos x="10" y="296"/>
                </a:cxn>
                <a:cxn ang="0">
                  <a:pos x="273" y="296"/>
                </a:cxn>
                <a:cxn ang="0">
                  <a:pos x="273" y="18"/>
                </a:cxn>
                <a:cxn ang="0">
                  <a:pos x="283" y="18"/>
                </a:cxn>
                <a:cxn ang="0">
                  <a:pos x="283" y="0"/>
                </a:cxn>
                <a:cxn ang="0">
                  <a:pos x="0" y="0"/>
                </a:cxn>
                <a:cxn ang="0">
                  <a:pos x="0" y="314"/>
                </a:cxn>
                <a:cxn ang="0">
                  <a:pos x="10" y="314"/>
                </a:cxn>
                <a:cxn ang="0">
                  <a:pos x="10" y="296"/>
                </a:cxn>
                <a:cxn ang="0">
                  <a:pos x="10" y="296"/>
                </a:cxn>
              </a:cxnLst>
              <a:rect l="0" t="0" r="r" b="b"/>
              <a:pathLst>
                <a:path w="283" h="314">
                  <a:moveTo>
                    <a:pt x="10" y="296"/>
                  </a:moveTo>
                  <a:lnTo>
                    <a:pt x="273" y="296"/>
                  </a:lnTo>
                  <a:lnTo>
                    <a:pt x="273" y="18"/>
                  </a:lnTo>
                  <a:lnTo>
                    <a:pt x="283" y="18"/>
                  </a:lnTo>
                  <a:lnTo>
                    <a:pt x="283" y="0"/>
                  </a:lnTo>
                  <a:lnTo>
                    <a:pt x="0" y="0"/>
                  </a:lnTo>
                  <a:lnTo>
                    <a:pt x="0" y="314"/>
                  </a:lnTo>
                  <a:lnTo>
                    <a:pt x="10" y="314"/>
                  </a:lnTo>
                  <a:lnTo>
                    <a:pt x="10" y="296"/>
                  </a:lnTo>
                  <a:lnTo>
                    <a:pt x="10" y="296"/>
                  </a:lnTo>
                  <a:close/>
                </a:path>
              </a:pathLst>
            </a:custGeom>
            <a:solidFill>
              <a:srgbClr val="000000"/>
            </a:solidFill>
            <a:ln w="0">
              <a:solidFill>
                <a:srgbClr val="000000"/>
              </a:solidFill>
              <a:prstDash val="solid"/>
              <a:round/>
            </a:ln>
          </p:spPr>
          <p:txBody>
            <a:bodyPr/>
            <a:lstStyle/>
            <a:p>
              <a:endParaRPr lang="zh-CN" altLang="en-US">
                <a:latin typeface="Times New Roman" panose="02020603050405020304" pitchFamily="18" charset="0"/>
                <a:cs typeface="Times New Roman" panose="02020603050405020304" pitchFamily="18" charset="0"/>
              </a:endParaRPr>
            </a:p>
          </p:txBody>
        </p:sp>
        <p:pic>
          <p:nvPicPr>
            <p:cNvPr id="214" name="Picture 55"/>
            <p:cNvPicPr>
              <a:picLocks noChangeAspect="1" noChangeArrowheads="1"/>
            </p:cNvPicPr>
            <p:nvPr/>
          </p:nvPicPr>
          <p:blipFill>
            <a:blip r:embed="rId6" cstate="print"/>
            <a:srcRect/>
            <a:stretch>
              <a:fillRect/>
            </a:stretch>
          </p:blipFill>
          <p:spPr bwMode="auto">
            <a:xfrm>
              <a:off x="767" y="501"/>
              <a:ext cx="285" cy="313"/>
            </a:xfrm>
            <a:prstGeom prst="rect">
              <a:avLst/>
            </a:prstGeom>
            <a:noFill/>
            <a:ln w="9525">
              <a:noFill/>
              <a:miter lim="800000"/>
              <a:headEnd/>
              <a:tailEnd/>
            </a:ln>
          </p:spPr>
        </p:pic>
        <p:pic>
          <p:nvPicPr>
            <p:cNvPr id="215" name="Picture 56"/>
            <p:cNvPicPr>
              <a:picLocks noChangeAspect="1" noChangeArrowheads="1"/>
            </p:cNvPicPr>
            <p:nvPr/>
          </p:nvPicPr>
          <p:blipFill>
            <a:blip r:embed="rId7" cstate="print"/>
            <a:srcRect/>
            <a:stretch>
              <a:fillRect/>
            </a:stretch>
          </p:blipFill>
          <p:spPr bwMode="auto">
            <a:xfrm>
              <a:off x="767" y="501"/>
              <a:ext cx="285" cy="313"/>
            </a:xfrm>
            <a:prstGeom prst="rect">
              <a:avLst/>
            </a:prstGeom>
            <a:noFill/>
            <a:ln w="9525">
              <a:noFill/>
              <a:miter lim="800000"/>
              <a:headEnd/>
              <a:tailEnd/>
            </a:ln>
          </p:spPr>
        </p:pic>
        <p:sp>
          <p:nvSpPr>
            <p:cNvPr id="216" name="Line 57"/>
            <p:cNvSpPr>
              <a:spLocks noChangeShapeType="1"/>
            </p:cNvSpPr>
            <p:nvPr/>
          </p:nvSpPr>
          <p:spPr bwMode="auto">
            <a:xfrm>
              <a:off x="831" y="854"/>
              <a:ext cx="0" cy="27"/>
            </a:xfrm>
            <a:prstGeom prst="line">
              <a:avLst/>
            </a:prstGeom>
            <a:noFill/>
            <a:ln w="1588">
              <a:solidFill>
                <a:srgbClr val="000000"/>
              </a:solidFill>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17" name="Line 58"/>
            <p:cNvSpPr>
              <a:spLocks noChangeShapeType="1"/>
            </p:cNvSpPr>
            <p:nvPr/>
          </p:nvSpPr>
          <p:spPr bwMode="auto">
            <a:xfrm>
              <a:off x="787" y="854"/>
              <a:ext cx="0" cy="27"/>
            </a:xfrm>
            <a:prstGeom prst="line">
              <a:avLst/>
            </a:prstGeom>
            <a:noFill/>
            <a:ln w="1588">
              <a:solidFill>
                <a:srgbClr val="000000"/>
              </a:solidFill>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18" name="Line 59"/>
            <p:cNvSpPr>
              <a:spLocks noChangeShapeType="1"/>
            </p:cNvSpPr>
            <p:nvPr/>
          </p:nvSpPr>
          <p:spPr bwMode="auto">
            <a:xfrm>
              <a:off x="735" y="854"/>
              <a:ext cx="350" cy="0"/>
            </a:xfrm>
            <a:prstGeom prst="line">
              <a:avLst/>
            </a:prstGeom>
            <a:noFill/>
            <a:ln w="1588">
              <a:solidFill>
                <a:srgbClr val="000000"/>
              </a:solidFill>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19" name="Rectangle 60"/>
            <p:cNvSpPr>
              <a:spLocks noChangeArrowheads="1"/>
            </p:cNvSpPr>
            <p:nvPr/>
          </p:nvSpPr>
          <p:spPr bwMode="auto">
            <a:xfrm>
              <a:off x="1000" y="951"/>
              <a:ext cx="45" cy="3"/>
            </a:xfrm>
            <a:prstGeom prst="rect">
              <a:avLst/>
            </a:prstGeom>
            <a:solidFill>
              <a:srgbClr val="E4E4E4"/>
            </a:solidFill>
            <a:ln w="9525">
              <a:noFill/>
              <a:miter lim="800000"/>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20" name="Rectangle 61"/>
            <p:cNvSpPr>
              <a:spLocks noChangeArrowheads="1"/>
            </p:cNvSpPr>
            <p:nvPr/>
          </p:nvSpPr>
          <p:spPr bwMode="auto">
            <a:xfrm>
              <a:off x="1000" y="954"/>
              <a:ext cx="45" cy="2"/>
            </a:xfrm>
            <a:prstGeom prst="rect">
              <a:avLst/>
            </a:prstGeom>
            <a:solidFill>
              <a:srgbClr val="9F9F9F"/>
            </a:solidFill>
            <a:ln w="9525">
              <a:noFill/>
              <a:miter lim="800000"/>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21" name="Rectangle 62"/>
            <p:cNvSpPr>
              <a:spLocks noChangeArrowheads="1"/>
            </p:cNvSpPr>
            <p:nvPr/>
          </p:nvSpPr>
          <p:spPr bwMode="auto">
            <a:xfrm>
              <a:off x="1000" y="956"/>
              <a:ext cx="45" cy="2"/>
            </a:xfrm>
            <a:prstGeom prst="rect">
              <a:avLst/>
            </a:prstGeom>
            <a:solidFill>
              <a:srgbClr val="A6A6A6"/>
            </a:solidFill>
            <a:ln w="9525">
              <a:noFill/>
              <a:miter lim="800000"/>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22" name="Rectangle 63"/>
            <p:cNvSpPr>
              <a:spLocks noChangeArrowheads="1"/>
            </p:cNvSpPr>
            <p:nvPr/>
          </p:nvSpPr>
          <p:spPr bwMode="auto">
            <a:xfrm>
              <a:off x="1000" y="958"/>
              <a:ext cx="45" cy="2"/>
            </a:xfrm>
            <a:prstGeom prst="rect">
              <a:avLst/>
            </a:prstGeom>
            <a:solidFill>
              <a:srgbClr val="ACACAC"/>
            </a:solidFill>
            <a:ln w="9525">
              <a:noFill/>
              <a:miter lim="800000"/>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23" name="Rectangle 64"/>
            <p:cNvSpPr>
              <a:spLocks noChangeArrowheads="1"/>
            </p:cNvSpPr>
            <p:nvPr/>
          </p:nvSpPr>
          <p:spPr bwMode="auto">
            <a:xfrm>
              <a:off x="1000" y="960"/>
              <a:ext cx="45" cy="2"/>
            </a:xfrm>
            <a:prstGeom prst="rect">
              <a:avLst/>
            </a:prstGeom>
            <a:solidFill>
              <a:srgbClr val="B4B4B4"/>
            </a:solidFill>
            <a:ln w="9525">
              <a:noFill/>
              <a:miter lim="800000"/>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24" name="Rectangle 65"/>
            <p:cNvSpPr>
              <a:spLocks noChangeArrowheads="1"/>
            </p:cNvSpPr>
            <p:nvPr/>
          </p:nvSpPr>
          <p:spPr bwMode="auto">
            <a:xfrm>
              <a:off x="1000" y="962"/>
              <a:ext cx="45" cy="3"/>
            </a:xfrm>
            <a:prstGeom prst="rect">
              <a:avLst/>
            </a:prstGeom>
            <a:solidFill>
              <a:srgbClr val="BABABA"/>
            </a:solidFill>
            <a:ln w="9525">
              <a:noFill/>
              <a:miter lim="800000"/>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25" name="Rectangle 66"/>
            <p:cNvSpPr>
              <a:spLocks noChangeArrowheads="1"/>
            </p:cNvSpPr>
            <p:nvPr/>
          </p:nvSpPr>
          <p:spPr bwMode="auto">
            <a:xfrm>
              <a:off x="1000" y="965"/>
              <a:ext cx="45" cy="2"/>
            </a:xfrm>
            <a:prstGeom prst="rect">
              <a:avLst/>
            </a:prstGeom>
            <a:solidFill>
              <a:srgbClr val="C1C1C1"/>
            </a:solidFill>
            <a:ln w="9525">
              <a:noFill/>
              <a:miter lim="800000"/>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26" name="Rectangle 67"/>
            <p:cNvSpPr>
              <a:spLocks noChangeArrowheads="1"/>
            </p:cNvSpPr>
            <p:nvPr/>
          </p:nvSpPr>
          <p:spPr bwMode="auto">
            <a:xfrm>
              <a:off x="1000" y="967"/>
              <a:ext cx="45" cy="2"/>
            </a:xfrm>
            <a:prstGeom prst="rect">
              <a:avLst/>
            </a:prstGeom>
            <a:solidFill>
              <a:srgbClr val="C9C9C9"/>
            </a:solidFill>
            <a:ln w="9525">
              <a:noFill/>
              <a:miter lim="800000"/>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27" name="Rectangle 68"/>
            <p:cNvSpPr>
              <a:spLocks noChangeArrowheads="1"/>
            </p:cNvSpPr>
            <p:nvPr/>
          </p:nvSpPr>
          <p:spPr bwMode="auto">
            <a:xfrm>
              <a:off x="1000" y="969"/>
              <a:ext cx="45" cy="2"/>
            </a:xfrm>
            <a:prstGeom prst="rect">
              <a:avLst/>
            </a:prstGeom>
            <a:solidFill>
              <a:srgbClr val="CFCFCF"/>
            </a:solidFill>
            <a:ln w="9525">
              <a:noFill/>
              <a:miter lim="800000"/>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28" name="Rectangle 69"/>
            <p:cNvSpPr>
              <a:spLocks noChangeArrowheads="1"/>
            </p:cNvSpPr>
            <p:nvPr/>
          </p:nvSpPr>
          <p:spPr bwMode="auto">
            <a:xfrm>
              <a:off x="1000" y="971"/>
              <a:ext cx="45" cy="2"/>
            </a:xfrm>
            <a:prstGeom prst="rect">
              <a:avLst/>
            </a:prstGeom>
            <a:solidFill>
              <a:srgbClr val="D6D6D6"/>
            </a:solidFill>
            <a:ln w="9525">
              <a:noFill/>
              <a:miter lim="800000"/>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29" name="Rectangle 70"/>
            <p:cNvSpPr>
              <a:spLocks noChangeArrowheads="1"/>
            </p:cNvSpPr>
            <p:nvPr/>
          </p:nvSpPr>
          <p:spPr bwMode="auto">
            <a:xfrm>
              <a:off x="1000" y="973"/>
              <a:ext cx="45" cy="3"/>
            </a:xfrm>
            <a:prstGeom prst="rect">
              <a:avLst/>
            </a:prstGeom>
            <a:solidFill>
              <a:srgbClr val="DDDDDD"/>
            </a:solidFill>
            <a:ln w="9525">
              <a:noFill/>
              <a:miter lim="800000"/>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30" name="Line 71"/>
            <p:cNvSpPr>
              <a:spLocks noChangeShapeType="1"/>
            </p:cNvSpPr>
            <p:nvPr/>
          </p:nvSpPr>
          <p:spPr bwMode="auto">
            <a:xfrm>
              <a:off x="961" y="965"/>
              <a:ext cx="101" cy="0"/>
            </a:xfrm>
            <a:prstGeom prst="line">
              <a:avLst/>
            </a:prstGeom>
            <a:noFill/>
            <a:ln w="9525">
              <a:solidFill>
                <a:srgbClr val="000000"/>
              </a:solidFill>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31" name="Rectangle 72"/>
            <p:cNvSpPr>
              <a:spLocks noChangeArrowheads="1"/>
            </p:cNvSpPr>
            <p:nvPr/>
          </p:nvSpPr>
          <p:spPr bwMode="auto">
            <a:xfrm>
              <a:off x="690" y="936"/>
              <a:ext cx="1" cy="44"/>
            </a:xfrm>
            <a:prstGeom prst="rect">
              <a:avLst/>
            </a:prstGeom>
            <a:solidFill>
              <a:srgbClr val="C3B7B7"/>
            </a:solidFill>
            <a:ln w="9525">
              <a:noFill/>
              <a:miter lim="800000"/>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32" name="Rectangle 73"/>
            <p:cNvSpPr>
              <a:spLocks noChangeArrowheads="1"/>
            </p:cNvSpPr>
            <p:nvPr/>
          </p:nvSpPr>
          <p:spPr bwMode="auto">
            <a:xfrm>
              <a:off x="691" y="936"/>
              <a:ext cx="2" cy="44"/>
            </a:xfrm>
            <a:prstGeom prst="rect">
              <a:avLst/>
            </a:prstGeom>
            <a:solidFill>
              <a:srgbClr val="C0BFBF"/>
            </a:solidFill>
            <a:ln w="9525">
              <a:noFill/>
              <a:miter lim="800000"/>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33" name="Rectangle 74"/>
            <p:cNvSpPr>
              <a:spLocks noChangeArrowheads="1"/>
            </p:cNvSpPr>
            <p:nvPr/>
          </p:nvSpPr>
          <p:spPr bwMode="auto">
            <a:xfrm>
              <a:off x="693" y="936"/>
              <a:ext cx="1" cy="44"/>
            </a:xfrm>
            <a:prstGeom prst="rect">
              <a:avLst/>
            </a:prstGeom>
            <a:solidFill>
              <a:srgbClr val="C4B4B4"/>
            </a:solidFill>
            <a:ln w="9525">
              <a:noFill/>
              <a:miter lim="800000"/>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34" name="Rectangle 75"/>
            <p:cNvSpPr>
              <a:spLocks noChangeArrowheads="1"/>
            </p:cNvSpPr>
            <p:nvPr/>
          </p:nvSpPr>
          <p:spPr bwMode="auto">
            <a:xfrm>
              <a:off x="694" y="936"/>
              <a:ext cx="2" cy="44"/>
            </a:xfrm>
            <a:prstGeom prst="rect">
              <a:avLst/>
            </a:prstGeom>
            <a:solidFill>
              <a:srgbClr val="C7AAAA"/>
            </a:solidFill>
            <a:ln w="9525">
              <a:noFill/>
              <a:miter lim="800000"/>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35" name="Rectangle 76"/>
            <p:cNvSpPr>
              <a:spLocks noChangeArrowheads="1"/>
            </p:cNvSpPr>
            <p:nvPr/>
          </p:nvSpPr>
          <p:spPr bwMode="auto">
            <a:xfrm>
              <a:off x="696" y="936"/>
              <a:ext cx="1" cy="44"/>
            </a:xfrm>
            <a:prstGeom prst="rect">
              <a:avLst/>
            </a:prstGeom>
            <a:solidFill>
              <a:srgbClr val="CB9F9F"/>
            </a:solidFill>
            <a:ln w="9525">
              <a:noFill/>
              <a:miter lim="800000"/>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36" name="Rectangle 77"/>
            <p:cNvSpPr>
              <a:spLocks noChangeArrowheads="1"/>
            </p:cNvSpPr>
            <p:nvPr/>
          </p:nvSpPr>
          <p:spPr bwMode="auto">
            <a:xfrm>
              <a:off x="697" y="936"/>
              <a:ext cx="2" cy="44"/>
            </a:xfrm>
            <a:prstGeom prst="rect">
              <a:avLst/>
            </a:prstGeom>
            <a:solidFill>
              <a:srgbClr val="CE9595"/>
            </a:solidFill>
            <a:ln w="9525">
              <a:noFill/>
              <a:miter lim="800000"/>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37" name="Rectangle 78"/>
            <p:cNvSpPr>
              <a:spLocks noChangeArrowheads="1"/>
            </p:cNvSpPr>
            <p:nvPr/>
          </p:nvSpPr>
          <p:spPr bwMode="auto">
            <a:xfrm>
              <a:off x="699" y="936"/>
              <a:ext cx="1" cy="44"/>
            </a:xfrm>
            <a:prstGeom prst="rect">
              <a:avLst/>
            </a:prstGeom>
            <a:solidFill>
              <a:srgbClr val="D28A8A"/>
            </a:solidFill>
            <a:ln w="9525">
              <a:noFill/>
              <a:miter lim="800000"/>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38" name="Rectangle 79"/>
            <p:cNvSpPr>
              <a:spLocks noChangeArrowheads="1"/>
            </p:cNvSpPr>
            <p:nvPr/>
          </p:nvSpPr>
          <p:spPr bwMode="auto">
            <a:xfrm>
              <a:off x="700" y="936"/>
              <a:ext cx="2" cy="44"/>
            </a:xfrm>
            <a:prstGeom prst="rect">
              <a:avLst/>
            </a:prstGeom>
            <a:solidFill>
              <a:srgbClr val="D58080"/>
            </a:solidFill>
            <a:ln w="9525">
              <a:noFill/>
              <a:miter lim="800000"/>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39" name="Rectangle 80"/>
            <p:cNvSpPr>
              <a:spLocks noChangeArrowheads="1"/>
            </p:cNvSpPr>
            <p:nvPr/>
          </p:nvSpPr>
          <p:spPr bwMode="auto">
            <a:xfrm>
              <a:off x="702" y="936"/>
              <a:ext cx="1" cy="44"/>
            </a:xfrm>
            <a:prstGeom prst="rect">
              <a:avLst/>
            </a:prstGeom>
            <a:solidFill>
              <a:srgbClr val="D97575"/>
            </a:solidFill>
            <a:ln w="9525">
              <a:noFill/>
              <a:miter lim="800000"/>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40" name="Rectangle 81"/>
            <p:cNvSpPr>
              <a:spLocks noChangeArrowheads="1"/>
            </p:cNvSpPr>
            <p:nvPr/>
          </p:nvSpPr>
          <p:spPr bwMode="auto">
            <a:xfrm>
              <a:off x="703" y="936"/>
              <a:ext cx="2" cy="44"/>
            </a:xfrm>
            <a:prstGeom prst="rect">
              <a:avLst/>
            </a:prstGeom>
            <a:solidFill>
              <a:srgbClr val="DC6B6B"/>
            </a:solidFill>
            <a:ln w="9525">
              <a:noFill/>
              <a:miter lim="800000"/>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41" name="Rectangle 82"/>
            <p:cNvSpPr>
              <a:spLocks noChangeArrowheads="1"/>
            </p:cNvSpPr>
            <p:nvPr/>
          </p:nvSpPr>
          <p:spPr bwMode="auto">
            <a:xfrm>
              <a:off x="705" y="936"/>
              <a:ext cx="1" cy="44"/>
            </a:xfrm>
            <a:prstGeom prst="rect">
              <a:avLst/>
            </a:prstGeom>
            <a:solidFill>
              <a:srgbClr val="E06060"/>
            </a:solidFill>
            <a:ln w="9525">
              <a:noFill/>
              <a:miter lim="800000"/>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42" name="Rectangle 83"/>
            <p:cNvSpPr>
              <a:spLocks noChangeArrowheads="1"/>
            </p:cNvSpPr>
            <p:nvPr/>
          </p:nvSpPr>
          <p:spPr bwMode="auto">
            <a:xfrm>
              <a:off x="706" y="936"/>
              <a:ext cx="2" cy="44"/>
            </a:xfrm>
            <a:prstGeom prst="rect">
              <a:avLst/>
            </a:prstGeom>
            <a:solidFill>
              <a:srgbClr val="E35656"/>
            </a:solidFill>
            <a:ln w="9525">
              <a:noFill/>
              <a:miter lim="800000"/>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43" name="Rectangle 84"/>
            <p:cNvSpPr>
              <a:spLocks noChangeArrowheads="1"/>
            </p:cNvSpPr>
            <p:nvPr/>
          </p:nvSpPr>
          <p:spPr bwMode="auto">
            <a:xfrm>
              <a:off x="708" y="936"/>
              <a:ext cx="1" cy="44"/>
            </a:xfrm>
            <a:prstGeom prst="rect">
              <a:avLst/>
            </a:prstGeom>
            <a:solidFill>
              <a:srgbClr val="E64B4B"/>
            </a:solidFill>
            <a:ln w="9525">
              <a:noFill/>
              <a:miter lim="800000"/>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44" name="Rectangle 85"/>
            <p:cNvSpPr>
              <a:spLocks noChangeArrowheads="1"/>
            </p:cNvSpPr>
            <p:nvPr/>
          </p:nvSpPr>
          <p:spPr bwMode="auto">
            <a:xfrm>
              <a:off x="709" y="936"/>
              <a:ext cx="2" cy="44"/>
            </a:xfrm>
            <a:prstGeom prst="rect">
              <a:avLst/>
            </a:prstGeom>
            <a:solidFill>
              <a:srgbClr val="E94141"/>
            </a:solidFill>
            <a:ln w="9525">
              <a:noFill/>
              <a:miter lim="800000"/>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45" name="Rectangle 86"/>
            <p:cNvSpPr>
              <a:spLocks noChangeArrowheads="1"/>
            </p:cNvSpPr>
            <p:nvPr/>
          </p:nvSpPr>
          <p:spPr bwMode="auto">
            <a:xfrm>
              <a:off x="711" y="936"/>
              <a:ext cx="1" cy="44"/>
            </a:xfrm>
            <a:prstGeom prst="rect">
              <a:avLst/>
            </a:prstGeom>
            <a:solidFill>
              <a:srgbClr val="ED3636"/>
            </a:solidFill>
            <a:ln w="9525">
              <a:noFill/>
              <a:miter lim="800000"/>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46" name="Rectangle 87"/>
            <p:cNvSpPr>
              <a:spLocks noChangeArrowheads="1"/>
            </p:cNvSpPr>
            <p:nvPr/>
          </p:nvSpPr>
          <p:spPr bwMode="auto">
            <a:xfrm>
              <a:off x="712" y="936"/>
              <a:ext cx="2" cy="44"/>
            </a:xfrm>
            <a:prstGeom prst="rect">
              <a:avLst/>
            </a:prstGeom>
            <a:solidFill>
              <a:srgbClr val="F02C2C"/>
            </a:solidFill>
            <a:ln w="9525">
              <a:noFill/>
              <a:miter lim="800000"/>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47" name="Rectangle 88"/>
            <p:cNvSpPr>
              <a:spLocks noChangeArrowheads="1"/>
            </p:cNvSpPr>
            <p:nvPr/>
          </p:nvSpPr>
          <p:spPr bwMode="auto">
            <a:xfrm>
              <a:off x="714" y="936"/>
              <a:ext cx="1" cy="44"/>
            </a:xfrm>
            <a:prstGeom prst="rect">
              <a:avLst/>
            </a:prstGeom>
            <a:solidFill>
              <a:srgbClr val="F42121"/>
            </a:solidFill>
            <a:ln w="9525">
              <a:noFill/>
              <a:miter lim="800000"/>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48" name="Rectangle 89"/>
            <p:cNvSpPr>
              <a:spLocks noChangeArrowheads="1"/>
            </p:cNvSpPr>
            <p:nvPr/>
          </p:nvSpPr>
          <p:spPr bwMode="auto">
            <a:xfrm>
              <a:off x="715" y="936"/>
              <a:ext cx="2" cy="44"/>
            </a:xfrm>
            <a:prstGeom prst="rect">
              <a:avLst/>
            </a:prstGeom>
            <a:solidFill>
              <a:srgbClr val="F71717"/>
            </a:solidFill>
            <a:ln w="9525">
              <a:noFill/>
              <a:miter lim="800000"/>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49" name="Rectangle 90"/>
            <p:cNvSpPr>
              <a:spLocks noChangeArrowheads="1"/>
            </p:cNvSpPr>
            <p:nvPr/>
          </p:nvSpPr>
          <p:spPr bwMode="auto">
            <a:xfrm>
              <a:off x="717" y="936"/>
              <a:ext cx="1" cy="44"/>
            </a:xfrm>
            <a:prstGeom prst="rect">
              <a:avLst/>
            </a:prstGeom>
            <a:solidFill>
              <a:srgbClr val="FB0C0C"/>
            </a:solidFill>
            <a:ln w="9525">
              <a:noFill/>
              <a:miter lim="800000"/>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50" name="Rectangle 91"/>
            <p:cNvSpPr>
              <a:spLocks noChangeArrowheads="1"/>
            </p:cNvSpPr>
            <p:nvPr/>
          </p:nvSpPr>
          <p:spPr bwMode="auto">
            <a:xfrm>
              <a:off x="718" y="936"/>
              <a:ext cx="2" cy="44"/>
            </a:xfrm>
            <a:prstGeom prst="rect">
              <a:avLst/>
            </a:prstGeom>
            <a:solidFill>
              <a:srgbClr val="FE0202"/>
            </a:solidFill>
            <a:ln w="9525">
              <a:noFill/>
              <a:miter lim="800000"/>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51" name="Rectangle 92"/>
            <p:cNvSpPr>
              <a:spLocks noChangeArrowheads="1"/>
            </p:cNvSpPr>
            <p:nvPr/>
          </p:nvSpPr>
          <p:spPr bwMode="auto">
            <a:xfrm>
              <a:off x="720" y="936"/>
              <a:ext cx="1" cy="44"/>
            </a:xfrm>
            <a:prstGeom prst="rect">
              <a:avLst/>
            </a:prstGeom>
            <a:solidFill>
              <a:srgbClr val="FC0909"/>
            </a:solidFill>
            <a:ln w="9525">
              <a:noFill/>
              <a:miter lim="800000"/>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52" name="Rectangle 93"/>
            <p:cNvSpPr>
              <a:spLocks noChangeArrowheads="1"/>
            </p:cNvSpPr>
            <p:nvPr/>
          </p:nvSpPr>
          <p:spPr bwMode="auto">
            <a:xfrm>
              <a:off x="721" y="936"/>
              <a:ext cx="2" cy="44"/>
            </a:xfrm>
            <a:prstGeom prst="rect">
              <a:avLst/>
            </a:prstGeom>
            <a:solidFill>
              <a:srgbClr val="F91313"/>
            </a:solidFill>
            <a:ln w="9525">
              <a:noFill/>
              <a:miter lim="800000"/>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53" name="Rectangle 94"/>
            <p:cNvSpPr>
              <a:spLocks noChangeArrowheads="1"/>
            </p:cNvSpPr>
            <p:nvPr/>
          </p:nvSpPr>
          <p:spPr bwMode="auto">
            <a:xfrm>
              <a:off x="723" y="936"/>
              <a:ext cx="1" cy="44"/>
            </a:xfrm>
            <a:prstGeom prst="rect">
              <a:avLst/>
            </a:prstGeom>
            <a:solidFill>
              <a:srgbClr val="F51E1E"/>
            </a:solidFill>
            <a:ln w="9525">
              <a:noFill/>
              <a:miter lim="800000"/>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54" name="Rectangle 95"/>
            <p:cNvSpPr>
              <a:spLocks noChangeArrowheads="1"/>
            </p:cNvSpPr>
            <p:nvPr/>
          </p:nvSpPr>
          <p:spPr bwMode="auto">
            <a:xfrm>
              <a:off x="724" y="936"/>
              <a:ext cx="2" cy="44"/>
            </a:xfrm>
            <a:prstGeom prst="rect">
              <a:avLst/>
            </a:prstGeom>
            <a:solidFill>
              <a:srgbClr val="F22828"/>
            </a:solidFill>
            <a:ln w="9525">
              <a:noFill/>
              <a:miter lim="800000"/>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55" name="Rectangle 96"/>
            <p:cNvSpPr>
              <a:spLocks noChangeArrowheads="1"/>
            </p:cNvSpPr>
            <p:nvPr/>
          </p:nvSpPr>
          <p:spPr bwMode="auto">
            <a:xfrm>
              <a:off x="726" y="936"/>
              <a:ext cx="1" cy="44"/>
            </a:xfrm>
            <a:prstGeom prst="rect">
              <a:avLst/>
            </a:prstGeom>
            <a:solidFill>
              <a:srgbClr val="EE3333"/>
            </a:solidFill>
            <a:ln w="9525">
              <a:noFill/>
              <a:miter lim="800000"/>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56" name="Rectangle 97"/>
            <p:cNvSpPr>
              <a:spLocks noChangeArrowheads="1"/>
            </p:cNvSpPr>
            <p:nvPr/>
          </p:nvSpPr>
          <p:spPr bwMode="auto">
            <a:xfrm>
              <a:off x="727" y="936"/>
              <a:ext cx="2" cy="44"/>
            </a:xfrm>
            <a:prstGeom prst="rect">
              <a:avLst/>
            </a:prstGeom>
            <a:solidFill>
              <a:srgbClr val="EB3D3D"/>
            </a:solidFill>
            <a:ln w="9525">
              <a:noFill/>
              <a:miter lim="800000"/>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57" name="Rectangle 98"/>
            <p:cNvSpPr>
              <a:spLocks noChangeArrowheads="1"/>
            </p:cNvSpPr>
            <p:nvPr/>
          </p:nvSpPr>
          <p:spPr bwMode="auto">
            <a:xfrm>
              <a:off x="729" y="936"/>
              <a:ext cx="1" cy="44"/>
            </a:xfrm>
            <a:prstGeom prst="rect">
              <a:avLst/>
            </a:prstGeom>
            <a:solidFill>
              <a:srgbClr val="E74848"/>
            </a:solidFill>
            <a:ln w="9525">
              <a:noFill/>
              <a:miter lim="800000"/>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58" name="Rectangle 99"/>
            <p:cNvSpPr>
              <a:spLocks noChangeArrowheads="1"/>
            </p:cNvSpPr>
            <p:nvPr/>
          </p:nvSpPr>
          <p:spPr bwMode="auto">
            <a:xfrm>
              <a:off x="730" y="936"/>
              <a:ext cx="2" cy="44"/>
            </a:xfrm>
            <a:prstGeom prst="rect">
              <a:avLst/>
            </a:prstGeom>
            <a:solidFill>
              <a:srgbClr val="E45252"/>
            </a:solidFill>
            <a:ln w="9525">
              <a:noFill/>
              <a:miter lim="800000"/>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59" name="Rectangle 100"/>
            <p:cNvSpPr>
              <a:spLocks noChangeArrowheads="1"/>
            </p:cNvSpPr>
            <p:nvPr/>
          </p:nvSpPr>
          <p:spPr bwMode="auto">
            <a:xfrm>
              <a:off x="732" y="936"/>
              <a:ext cx="1" cy="44"/>
            </a:xfrm>
            <a:prstGeom prst="rect">
              <a:avLst/>
            </a:prstGeom>
            <a:solidFill>
              <a:srgbClr val="E15D5D"/>
            </a:solidFill>
            <a:ln w="9525">
              <a:noFill/>
              <a:miter lim="800000"/>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60" name="Rectangle 101"/>
            <p:cNvSpPr>
              <a:spLocks noChangeArrowheads="1"/>
            </p:cNvSpPr>
            <p:nvPr/>
          </p:nvSpPr>
          <p:spPr bwMode="auto">
            <a:xfrm>
              <a:off x="733" y="936"/>
              <a:ext cx="2" cy="44"/>
            </a:xfrm>
            <a:prstGeom prst="rect">
              <a:avLst/>
            </a:prstGeom>
            <a:solidFill>
              <a:srgbClr val="DE6767"/>
            </a:solidFill>
            <a:ln w="9525">
              <a:noFill/>
              <a:miter lim="800000"/>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61" name="Rectangle 102"/>
            <p:cNvSpPr>
              <a:spLocks noChangeArrowheads="1"/>
            </p:cNvSpPr>
            <p:nvPr/>
          </p:nvSpPr>
          <p:spPr bwMode="auto">
            <a:xfrm>
              <a:off x="735" y="936"/>
              <a:ext cx="1" cy="44"/>
            </a:xfrm>
            <a:prstGeom prst="rect">
              <a:avLst/>
            </a:prstGeom>
            <a:solidFill>
              <a:srgbClr val="DA7171"/>
            </a:solidFill>
            <a:ln w="9525">
              <a:noFill/>
              <a:miter lim="800000"/>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62" name="Rectangle 103"/>
            <p:cNvSpPr>
              <a:spLocks noChangeArrowheads="1"/>
            </p:cNvSpPr>
            <p:nvPr/>
          </p:nvSpPr>
          <p:spPr bwMode="auto">
            <a:xfrm>
              <a:off x="736" y="936"/>
              <a:ext cx="1" cy="44"/>
            </a:xfrm>
            <a:prstGeom prst="rect">
              <a:avLst/>
            </a:prstGeom>
            <a:solidFill>
              <a:srgbClr val="D77C7C"/>
            </a:solidFill>
            <a:ln w="9525">
              <a:noFill/>
              <a:miter lim="800000"/>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63" name="Rectangle 104"/>
            <p:cNvSpPr>
              <a:spLocks noChangeArrowheads="1"/>
            </p:cNvSpPr>
            <p:nvPr/>
          </p:nvSpPr>
          <p:spPr bwMode="auto">
            <a:xfrm>
              <a:off x="737" y="936"/>
              <a:ext cx="2" cy="44"/>
            </a:xfrm>
            <a:prstGeom prst="rect">
              <a:avLst/>
            </a:prstGeom>
            <a:solidFill>
              <a:srgbClr val="D38686"/>
            </a:solidFill>
            <a:ln w="9525">
              <a:noFill/>
              <a:miter lim="800000"/>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64" name="Rectangle 105"/>
            <p:cNvSpPr>
              <a:spLocks noChangeArrowheads="1"/>
            </p:cNvSpPr>
            <p:nvPr/>
          </p:nvSpPr>
          <p:spPr bwMode="auto">
            <a:xfrm>
              <a:off x="739" y="936"/>
              <a:ext cx="1" cy="44"/>
            </a:xfrm>
            <a:prstGeom prst="rect">
              <a:avLst/>
            </a:prstGeom>
            <a:solidFill>
              <a:srgbClr val="D09191"/>
            </a:solidFill>
            <a:ln w="9525">
              <a:noFill/>
              <a:miter lim="800000"/>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65" name="Rectangle 106"/>
            <p:cNvSpPr>
              <a:spLocks noChangeArrowheads="1"/>
            </p:cNvSpPr>
            <p:nvPr/>
          </p:nvSpPr>
          <p:spPr bwMode="auto">
            <a:xfrm>
              <a:off x="740" y="936"/>
              <a:ext cx="2" cy="44"/>
            </a:xfrm>
            <a:prstGeom prst="rect">
              <a:avLst/>
            </a:prstGeom>
            <a:solidFill>
              <a:srgbClr val="CC9B9B"/>
            </a:solidFill>
            <a:ln w="9525">
              <a:noFill/>
              <a:miter lim="800000"/>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66" name="Rectangle 107"/>
            <p:cNvSpPr>
              <a:spLocks noChangeArrowheads="1"/>
            </p:cNvSpPr>
            <p:nvPr/>
          </p:nvSpPr>
          <p:spPr bwMode="auto">
            <a:xfrm>
              <a:off x="742" y="936"/>
              <a:ext cx="1" cy="44"/>
            </a:xfrm>
            <a:prstGeom prst="rect">
              <a:avLst/>
            </a:prstGeom>
            <a:solidFill>
              <a:srgbClr val="C9A6A6"/>
            </a:solidFill>
            <a:ln w="9525">
              <a:noFill/>
              <a:miter lim="800000"/>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67" name="Rectangle 108"/>
            <p:cNvSpPr>
              <a:spLocks noChangeArrowheads="1"/>
            </p:cNvSpPr>
            <p:nvPr/>
          </p:nvSpPr>
          <p:spPr bwMode="auto">
            <a:xfrm>
              <a:off x="743" y="936"/>
              <a:ext cx="2" cy="44"/>
            </a:xfrm>
            <a:prstGeom prst="rect">
              <a:avLst/>
            </a:prstGeom>
            <a:solidFill>
              <a:srgbClr val="C5B0B0"/>
            </a:solidFill>
            <a:ln w="9525">
              <a:noFill/>
              <a:miter lim="800000"/>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68" name="Freeform 109"/>
            <p:cNvSpPr/>
            <p:nvPr/>
          </p:nvSpPr>
          <p:spPr bwMode="auto">
            <a:xfrm>
              <a:off x="676" y="375"/>
              <a:ext cx="525" cy="777"/>
            </a:xfrm>
            <a:custGeom>
              <a:avLst/>
              <a:gdLst/>
              <a:ahLst/>
              <a:cxnLst>
                <a:cxn ang="0">
                  <a:pos x="0" y="777"/>
                </a:cxn>
                <a:cxn ang="0">
                  <a:pos x="0" y="539"/>
                </a:cxn>
                <a:cxn ang="0">
                  <a:pos x="56" y="459"/>
                </a:cxn>
                <a:cxn ang="0">
                  <a:pos x="59" y="459"/>
                </a:cxn>
                <a:cxn ang="0">
                  <a:pos x="59" y="86"/>
                </a:cxn>
                <a:cxn ang="0">
                  <a:pos x="117" y="0"/>
                </a:cxn>
                <a:cxn ang="0">
                  <a:pos x="467" y="0"/>
                </a:cxn>
                <a:cxn ang="0">
                  <a:pos x="467" y="258"/>
                </a:cxn>
                <a:cxn ang="0">
                  <a:pos x="452" y="324"/>
                </a:cxn>
                <a:cxn ang="0">
                  <a:pos x="452" y="442"/>
                </a:cxn>
                <a:cxn ang="0">
                  <a:pos x="445" y="453"/>
                </a:cxn>
                <a:cxn ang="0">
                  <a:pos x="525" y="453"/>
                </a:cxn>
                <a:cxn ang="0">
                  <a:pos x="525" y="691"/>
                </a:cxn>
                <a:cxn ang="0">
                  <a:pos x="467" y="777"/>
                </a:cxn>
                <a:cxn ang="0">
                  <a:pos x="0" y="777"/>
                </a:cxn>
              </a:cxnLst>
              <a:rect l="0" t="0" r="r" b="b"/>
              <a:pathLst>
                <a:path w="525" h="777">
                  <a:moveTo>
                    <a:pt x="0" y="777"/>
                  </a:moveTo>
                  <a:lnTo>
                    <a:pt x="0" y="539"/>
                  </a:lnTo>
                  <a:lnTo>
                    <a:pt x="56" y="459"/>
                  </a:lnTo>
                  <a:lnTo>
                    <a:pt x="59" y="459"/>
                  </a:lnTo>
                  <a:lnTo>
                    <a:pt x="59" y="86"/>
                  </a:lnTo>
                  <a:lnTo>
                    <a:pt x="117" y="0"/>
                  </a:lnTo>
                  <a:lnTo>
                    <a:pt x="467" y="0"/>
                  </a:lnTo>
                  <a:lnTo>
                    <a:pt x="467" y="258"/>
                  </a:lnTo>
                  <a:lnTo>
                    <a:pt x="452" y="324"/>
                  </a:lnTo>
                  <a:lnTo>
                    <a:pt x="452" y="442"/>
                  </a:lnTo>
                  <a:lnTo>
                    <a:pt x="445" y="453"/>
                  </a:lnTo>
                  <a:lnTo>
                    <a:pt x="525" y="453"/>
                  </a:lnTo>
                  <a:lnTo>
                    <a:pt x="525" y="691"/>
                  </a:lnTo>
                  <a:lnTo>
                    <a:pt x="467" y="777"/>
                  </a:lnTo>
                  <a:lnTo>
                    <a:pt x="0" y="777"/>
                  </a:lnTo>
                </a:path>
              </a:pathLst>
            </a:custGeom>
            <a:noFill/>
            <a:ln w="14288">
              <a:solidFill>
                <a:srgbClr val="000000"/>
              </a:solidFill>
              <a:prstDash val="solid"/>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69" name="Rectangle 110"/>
            <p:cNvSpPr>
              <a:spLocks noChangeArrowheads="1"/>
            </p:cNvSpPr>
            <p:nvPr/>
          </p:nvSpPr>
          <p:spPr bwMode="auto">
            <a:xfrm>
              <a:off x="752" y="1196"/>
              <a:ext cx="436" cy="174"/>
            </a:xfrm>
            <a:prstGeom prst="rect">
              <a:avLst/>
            </a:prstGeom>
            <a:noFill/>
            <a:ln w="9525">
              <a:noFill/>
              <a:miter lim="800000"/>
            </a:ln>
          </p:spPr>
          <p:txBody>
            <a:bodyPr wrap="none" lIns="0" tIns="0" rIns="0" bIns="0">
              <a:spAutoFit/>
            </a:bodyPr>
            <a:lstStyle/>
            <a:p>
              <a:r>
                <a:rPr lang="zh-CN" altLang="en-US">
                  <a:solidFill>
                    <a:srgbClr val="000000"/>
                  </a:solidFill>
                  <a:latin typeface="Times New Roman" panose="02020603050405020304" pitchFamily="18" charset="0"/>
                  <a:cs typeface="Times New Roman" panose="02020603050405020304" pitchFamily="18" charset="0"/>
                </a:rPr>
                <a:t>计算机</a:t>
              </a:r>
              <a:endParaRPr lang="zh-CN" altLang="en-US">
                <a:latin typeface="Times New Roman" panose="02020603050405020304" pitchFamily="18" charset="0"/>
                <a:cs typeface="Times New Roman" panose="02020603050405020304" pitchFamily="18" charset="0"/>
              </a:endParaRPr>
            </a:p>
          </p:txBody>
        </p:sp>
        <p:sp>
          <p:nvSpPr>
            <p:cNvPr id="270" name="Freeform 111"/>
            <p:cNvSpPr/>
            <p:nvPr/>
          </p:nvSpPr>
          <p:spPr bwMode="auto">
            <a:xfrm>
              <a:off x="1590" y="737"/>
              <a:ext cx="298" cy="55"/>
            </a:xfrm>
            <a:custGeom>
              <a:avLst/>
              <a:gdLst/>
              <a:ahLst/>
              <a:cxnLst>
                <a:cxn ang="0">
                  <a:pos x="0" y="55"/>
                </a:cxn>
                <a:cxn ang="0">
                  <a:pos x="279" y="55"/>
                </a:cxn>
                <a:cxn ang="0">
                  <a:pos x="298" y="0"/>
                </a:cxn>
                <a:cxn ang="0">
                  <a:pos x="18" y="0"/>
                </a:cxn>
                <a:cxn ang="0">
                  <a:pos x="0" y="55"/>
                </a:cxn>
              </a:cxnLst>
              <a:rect l="0" t="0" r="r" b="b"/>
              <a:pathLst>
                <a:path w="298" h="55">
                  <a:moveTo>
                    <a:pt x="0" y="55"/>
                  </a:moveTo>
                  <a:lnTo>
                    <a:pt x="279" y="55"/>
                  </a:lnTo>
                  <a:lnTo>
                    <a:pt x="298" y="0"/>
                  </a:lnTo>
                  <a:lnTo>
                    <a:pt x="18" y="0"/>
                  </a:lnTo>
                  <a:lnTo>
                    <a:pt x="0" y="55"/>
                  </a:lnTo>
                  <a:close/>
                </a:path>
              </a:pathLst>
            </a:custGeom>
            <a:solidFill>
              <a:srgbClr val="E6E6E6"/>
            </a:solidFill>
            <a:ln w="9525">
              <a:noFill/>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71" name="Freeform 112"/>
            <p:cNvSpPr/>
            <p:nvPr/>
          </p:nvSpPr>
          <p:spPr bwMode="auto">
            <a:xfrm>
              <a:off x="1590" y="792"/>
              <a:ext cx="298" cy="55"/>
            </a:xfrm>
            <a:custGeom>
              <a:avLst/>
              <a:gdLst/>
              <a:ahLst/>
              <a:cxnLst>
                <a:cxn ang="0">
                  <a:pos x="18" y="55"/>
                </a:cxn>
                <a:cxn ang="0">
                  <a:pos x="298" y="55"/>
                </a:cxn>
                <a:cxn ang="0">
                  <a:pos x="279" y="0"/>
                </a:cxn>
                <a:cxn ang="0">
                  <a:pos x="0" y="0"/>
                </a:cxn>
                <a:cxn ang="0">
                  <a:pos x="18" y="55"/>
                </a:cxn>
              </a:cxnLst>
              <a:rect l="0" t="0" r="r" b="b"/>
              <a:pathLst>
                <a:path w="298" h="55">
                  <a:moveTo>
                    <a:pt x="18" y="55"/>
                  </a:moveTo>
                  <a:lnTo>
                    <a:pt x="298" y="55"/>
                  </a:lnTo>
                  <a:lnTo>
                    <a:pt x="279" y="0"/>
                  </a:lnTo>
                  <a:lnTo>
                    <a:pt x="0" y="0"/>
                  </a:lnTo>
                  <a:lnTo>
                    <a:pt x="18" y="55"/>
                  </a:lnTo>
                  <a:close/>
                </a:path>
              </a:pathLst>
            </a:custGeom>
            <a:solidFill>
              <a:srgbClr val="C0C0C0"/>
            </a:solidFill>
            <a:ln w="9525">
              <a:noFill/>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72" name="Freeform 113"/>
            <p:cNvSpPr/>
            <p:nvPr/>
          </p:nvSpPr>
          <p:spPr bwMode="auto">
            <a:xfrm>
              <a:off x="1608" y="627"/>
              <a:ext cx="355" cy="110"/>
            </a:xfrm>
            <a:custGeom>
              <a:avLst/>
              <a:gdLst/>
              <a:ahLst/>
              <a:cxnLst>
                <a:cxn ang="0">
                  <a:pos x="280" y="110"/>
                </a:cxn>
                <a:cxn ang="0">
                  <a:pos x="355" y="0"/>
                </a:cxn>
                <a:cxn ang="0">
                  <a:pos x="75" y="0"/>
                </a:cxn>
                <a:cxn ang="0">
                  <a:pos x="0" y="110"/>
                </a:cxn>
                <a:cxn ang="0">
                  <a:pos x="280" y="110"/>
                </a:cxn>
              </a:cxnLst>
              <a:rect l="0" t="0" r="r" b="b"/>
              <a:pathLst>
                <a:path w="355" h="110">
                  <a:moveTo>
                    <a:pt x="280" y="110"/>
                  </a:moveTo>
                  <a:lnTo>
                    <a:pt x="355" y="0"/>
                  </a:lnTo>
                  <a:lnTo>
                    <a:pt x="75" y="0"/>
                  </a:lnTo>
                  <a:lnTo>
                    <a:pt x="0" y="110"/>
                  </a:lnTo>
                  <a:lnTo>
                    <a:pt x="280" y="110"/>
                  </a:lnTo>
                  <a:close/>
                </a:path>
              </a:pathLst>
            </a:custGeom>
            <a:solidFill>
              <a:srgbClr val="E6E6E6"/>
            </a:solidFill>
            <a:ln w="9525">
              <a:noFill/>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73" name="Freeform 114"/>
            <p:cNvSpPr/>
            <p:nvPr/>
          </p:nvSpPr>
          <p:spPr bwMode="auto">
            <a:xfrm>
              <a:off x="1869" y="627"/>
              <a:ext cx="94" cy="220"/>
            </a:xfrm>
            <a:custGeom>
              <a:avLst/>
              <a:gdLst/>
              <a:ahLst/>
              <a:cxnLst>
                <a:cxn ang="0">
                  <a:pos x="19" y="110"/>
                </a:cxn>
                <a:cxn ang="0">
                  <a:pos x="0" y="165"/>
                </a:cxn>
                <a:cxn ang="0">
                  <a:pos x="19" y="220"/>
                </a:cxn>
                <a:cxn ang="0">
                  <a:pos x="94" y="110"/>
                </a:cxn>
                <a:cxn ang="0">
                  <a:pos x="94" y="0"/>
                </a:cxn>
                <a:cxn ang="0">
                  <a:pos x="19" y="110"/>
                </a:cxn>
              </a:cxnLst>
              <a:rect l="0" t="0" r="r" b="b"/>
              <a:pathLst>
                <a:path w="94" h="220">
                  <a:moveTo>
                    <a:pt x="19" y="110"/>
                  </a:moveTo>
                  <a:lnTo>
                    <a:pt x="0" y="165"/>
                  </a:lnTo>
                  <a:lnTo>
                    <a:pt x="19" y="220"/>
                  </a:lnTo>
                  <a:lnTo>
                    <a:pt x="94" y="110"/>
                  </a:lnTo>
                  <a:lnTo>
                    <a:pt x="94" y="0"/>
                  </a:lnTo>
                  <a:lnTo>
                    <a:pt x="19" y="110"/>
                  </a:lnTo>
                  <a:close/>
                </a:path>
              </a:pathLst>
            </a:custGeom>
            <a:solidFill>
              <a:srgbClr val="9A9A9A"/>
            </a:solidFill>
            <a:ln w="9525">
              <a:noFill/>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74" name="Freeform 115"/>
            <p:cNvSpPr/>
            <p:nvPr/>
          </p:nvSpPr>
          <p:spPr bwMode="auto">
            <a:xfrm>
              <a:off x="1639" y="766"/>
              <a:ext cx="199" cy="26"/>
            </a:xfrm>
            <a:custGeom>
              <a:avLst/>
              <a:gdLst/>
              <a:ahLst/>
              <a:cxnLst>
                <a:cxn ang="0">
                  <a:pos x="0" y="26"/>
                </a:cxn>
                <a:cxn ang="0">
                  <a:pos x="12" y="0"/>
                </a:cxn>
                <a:cxn ang="0">
                  <a:pos x="199" y="0"/>
                </a:cxn>
                <a:cxn ang="0">
                  <a:pos x="187" y="26"/>
                </a:cxn>
                <a:cxn ang="0">
                  <a:pos x="0" y="26"/>
                </a:cxn>
              </a:cxnLst>
              <a:rect l="0" t="0" r="r" b="b"/>
              <a:pathLst>
                <a:path w="199" h="26">
                  <a:moveTo>
                    <a:pt x="0" y="26"/>
                  </a:moveTo>
                  <a:lnTo>
                    <a:pt x="12" y="0"/>
                  </a:lnTo>
                  <a:lnTo>
                    <a:pt x="199" y="0"/>
                  </a:lnTo>
                  <a:lnTo>
                    <a:pt x="187" y="26"/>
                  </a:lnTo>
                  <a:lnTo>
                    <a:pt x="0" y="26"/>
                  </a:lnTo>
                  <a:close/>
                </a:path>
              </a:pathLst>
            </a:custGeom>
            <a:solidFill>
              <a:srgbClr val="00D0D0"/>
            </a:solidFill>
            <a:ln w="9525">
              <a:noFill/>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75" name="Freeform 116"/>
            <p:cNvSpPr/>
            <p:nvPr/>
          </p:nvSpPr>
          <p:spPr bwMode="auto">
            <a:xfrm>
              <a:off x="1639" y="792"/>
              <a:ext cx="199" cy="29"/>
            </a:xfrm>
            <a:custGeom>
              <a:avLst/>
              <a:gdLst/>
              <a:ahLst/>
              <a:cxnLst>
                <a:cxn ang="0">
                  <a:pos x="187" y="0"/>
                </a:cxn>
                <a:cxn ang="0">
                  <a:pos x="199" y="29"/>
                </a:cxn>
                <a:cxn ang="0">
                  <a:pos x="12" y="29"/>
                </a:cxn>
                <a:cxn ang="0">
                  <a:pos x="0" y="0"/>
                </a:cxn>
                <a:cxn ang="0">
                  <a:pos x="187" y="0"/>
                </a:cxn>
              </a:cxnLst>
              <a:rect l="0" t="0" r="r" b="b"/>
              <a:pathLst>
                <a:path w="199" h="29">
                  <a:moveTo>
                    <a:pt x="187" y="0"/>
                  </a:moveTo>
                  <a:lnTo>
                    <a:pt x="199" y="29"/>
                  </a:lnTo>
                  <a:lnTo>
                    <a:pt x="12" y="29"/>
                  </a:lnTo>
                  <a:lnTo>
                    <a:pt x="0" y="0"/>
                  </a:lnTo>
                  <a:lnTo>
                    <a:pt x="187" y="0"/>
                  </a:lnTo>
                  <a:close/>
                </a:path>
              </a:pathLst>
            </a:custGeom>
            <a:solidFill>
              <a:srgbClr val="008080"/>
            </a:solidFill>
            <a:ln w="9525">
              <a:noFill/>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76" name="Freeform 117"/>
            <p:cNvSpPr/>
            <p:nvPr/>
          </p:nvSpPr>
          <p:spPr bwMode="auto">
            <a:xfrm>
              <a:off x="1590" y="737"/>
              <a:ext cx="298" cy="110"/>
            </a:xfrm>
            <a:custGeom>
              <a:avLst/>
              <a:gdLst/>
              <a:ahLst/>
              <a:cxnLst>
                <a:cxn ang="0">
                  <a:pos x="18" y="0"/>
                </a:cxn>
                <a:cxn ang="0">
                  <a:pos x="0" y="55"/>
                </a:cxn>
                <a:cxn ang="0">
                  <a:pos x="18" y="110"/>
                </a:cxn>
                <a:cxn ang="0">
                  <a:pos x="298" y="110"/>
                </a:cxn>
                <a:cxn ang="0">
                  <a:pos x="279" y="55"/>
                </a:cxn>
                <a:cxn ang="0">
                  <a:pos x="298" y="0"/>
                </a:cxn>
                <a:cxn ang="0">
                  <a:pos x="18" y="0"/>
                </a:cxn>
              </a:cxnLst>
              <a:rect l="0" t="0" r="r" b="b"/>
              <a:pathLst>
                <a:path w="298" h="110">
                  <a:moveTo>
                    <a:pt x="18" y="0"/>
                  </a:moveTo>
                  <a:lnTo>
                    <a:pt x="0" y="55"/>
                  </a:lnTo>
                  <a:lnTo>
                    <a:pt x="18" y="110"/>
                  </a:lnTo>
                  <a:lnTo>
                    <a:pt x="298" y="110"/>
                  </a:lnTo>
                  <a:lnTo>
                    <a:pt x="279" y="55"/>
                  </a:lnTo>
                  <a:lnTo>
                    <a:pt x="298" y="0"/>
                  </a:lnTo>
                  <a:lnTo>
                    <a:pt x="18" y="0"/>
                  </a:lnTo>
                </a:path>
              </a:pathLst>
            </a:custGeom>
            <a:noFill/>
            <a:ln w="4763">
              <a:solidFill>
                <a:srgbClr val="000000"/>
              </a:solidFill>
              <a:prstDash val="solid"/>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77" name="Freeform 118"/>
            <p:cNvSpPr/>
            <p:nvPr/>
          </p:nvSpPr>
          <p:spPr bwMode="auto">
            <a:xfrm>
              <a:off x="1590" y="627"/>
              <a:ext cx="373" cy="220"/>
            </a:xfrm>
            <a:custGeom>
              <a:avLst/>
              <a:gdLst/>
              <a:ahLst/>
              <a:cxnLst>
                <a:cxn ang="0">
                  <a:pos x="18" y="220"/>
                </a:cxn>
                <a:cxn ang="0">
                  <a:pos x="0" y="165"/>
                </a:cxn>
                <a:cxn ang="0">
                  <a:pos x="18" y="110"/>
                </a:cxn>
                <a:cxn ang="0">
                  <a:pos x="93" y="0"/>
                </a:cxn>
                <a:cxn ang="0">
                  <a:pos x="373" y="0"/>
                </a:cxn>
                <a:cxn ang="0">
                  <a:pos x="373" y="110"/>
                </a:cxn>
                <a:cxn ang="0">
                  <a:pos x="298" y="220"/>
                </a:cxn>
                <a:cxn ang="0">
                  <a:pos x="18" y="220"/>
                </a:cxn>
              </a:cxnLst>
              <a:rect l="0" t="0" r="r" b="b"/>
              <a:pathLst>
                <a:path w="373" h="220">
                  <a:moveTo>
                    <a:pt x="18" y="220"/>
                  </a:moveTo>
                  <a:lnTo>
                    <a:pt x="0" y="165"/>
                  </a:lnTo>
                  <a:lnTo>
                    <a:pt x="18" y="110"/>
                  </a:lnTo>
                  <a:lnTo>
                    <a:pt x="93" y="0"/>
                  </a:lnTo>
                  <a:lnTo>
                    <a:pt x="373" y="0"/>
                  </a:lnTo>
                  <a:lnTo>
                    <a:pt x="373" y="110"/>
                  </a:lnTo>
                  <a:lnTo>
                    <a:pt x="298" y="220"/>
                  </a:lnTo>
                  <a:lnTo>
                    <a:pt x="18" y="220"/>
                  </a:lnTo>
                </a:path>
              </a:pathLst>
            </a:custGeom>
            <a:noFill/>
            <a:ln w="14288">
              <a:solidFill>
                <a:srgbClr val="000000"/>
              </a:solidFill>
              <a:prstDash val="solid"/>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78" name="Freeform 119"/>
            <p:cNvSpPr>
              <a:spLocks noEditPoints="1"/>
            </p:cNvSpPr>
            <p:nvPr/>
          </p:nvSpPr>
          <p:spPr bwMode="auto">
            <a:xfrm>
              <a:off x="1680" y="770"/>
              <a:ext cx="116" cy="18"/>
            </a:xfrm>
            <a:custGeom>
              <a:avLst/>
              <a:gdLst/>
              <a:ahLst/>
              <a:cxnLst>
                <a:cxn ang="0">
                  <a:pos x="0" y="18"/>
                </a:cxn>
                <a:cxn ang="0">
                  <a:pos x="7" y="0"/>
                </a:cxn>
                <a:cxn ang="0">
                  <a:pos x="25" y="0"/>
                </a:cxn>
                <a:cxn ang="0">
                  <a:pos x="17" y="18"/>
                </a:cxn>
                <a:cxn ang="0">
                  <a:pos x="0" y="18"/>
                </a:cxn>
                <a:cxn ang="0">
                  <a:pos x="29" y="18"/>
                </a:cxn>
                <a:cxn ang="0">
                  <a:pos x="37" y="0"/>
                </a:cxn>
                <a:cxn ang="0">
                  <a:pos x="55" y="0"/>
                </a:cxn>
                <a:cxn ang="0">
                  <a:pos x="49" y="18"/>
                </a:cxn>
                <a:cxn ang="0">
                  <a:pos x="29" y="18"/>
                </a:cxn>
                <a:cxn ang="0">
                  <a:pos x="90" y="18"/>
                </a:cxn>
                <a:cxn ang="0">
                  <a:pos x="98" y="0"/>
                </a:cxn>
                <a:cxn ang="0">
                  <a:pos x="116" y="0"/>
                </a:cxn>
                <a:cxn ang="0">
                  <a:pos x="108" y="18"/>
                </a:cxn>
                <a:cxn ang="0">
                  <a:pos x="90" y="18"/>
                </a:cxn>
              </a:cxnLst>
              <a:rect l="0" t="0" r="r" b="b"/>
              <a:pathLst>
                <a:path w="116" h="18">
                  <a:moveTo>
                    <a:pt x="0" y="18"/>
                  </a:moveTo>
                  <a:lnTo>
                    <a:pt x="7" y="0"/>
                  </a:lnTo>
                  <a:lnTo>
                    <a:pt x="25" y="0"/>
                  </a:lnTo>
                  <a:lnTo>
                    <a:pt x="17" y="18"/>
                  </a:lnTo>
                  <a:lnTo>
                    <a:pt x="0" y="18"/>
                  </a:lnTo>
                  <a:close/>
                  <a:moveTo>
                    <a:pt x="29" y="18"/>
                  </a:moveTo>
                  <a:lnTo>
                    <a:pt x="37" y="0"/>
                  </a:lnTo>
                  <a:lnTo>
                    <a:pt x="55" y="0"/>
                  </a:lnTo>
                  <a:lnTo>
                    <a:pt x="49" y="18"/>
                  </a:lnTo>
                  <a:lnTo>
                    <a:pt x="29" y="18"/>
                  </a:lnTo>
                  <a:close/>
                  <a:moveTo>
                    <a:pt x="90" y="18"/>
                  </a:moveTo>
                  <a:lnTo>
                    <a:pt x="98" y="0"/>
                  </a:lnTo>
                  <a:lnTo>
                    <a:pt x="116" y="0"/>
                  </a:lnTo>
                  <a:lnTo>
                    <a:pt x="108" y="18"/>
                  </a:lnTo>
                  <a:lnTo>
                    <a:pt x="90" y="18"/>
                  </a:lnTo>
                  <a:close/>
                </a:path>
              </a:pathLst>
            </a:custGeom>
            <a:solidFill>
              <a:srgbClr val="FF0000"/>
            </a:solidFill>
            <a:ln w="9525">
              <a:noFill/>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79" name="Freeform 120"/>
            <p:cNvSpPr>
              <a:spLocks noEditPoints="1"/>
            </p:cNvSpPr>
            <p:nvPr/>
          </p:nvSpPr>
          <p:spPr bwMode="auto">
            <a:xfrm>
              <a:off x="1650" y="770"/>
              <a:ext cx="176" cy="18"/>
            </a:xfrm>
            <a:custGeom>
              <a:avLst/>
              <a:gdLst/>
              <a:ahLst/>
              <a:cxnLst>
                <a:cxn ang="0">
                  <a:pos x="0" y="18"/>
                </a:cxn>
                <a:cxn ang="0">
                  <a:pos x="6" y="0"/>
                </a:cxn>
                <a:cxn ang="0">
                  <a:pos x="25" y="0"/>
                </a:cxn>
                <a:cxn ang="0">
                  <a:pos x="18" y="18"/>
                </a:cxn>
                <a:cxn ang="0">
                  <a:pos x="0" y="18"/>
                </a:cxn>
                <a:cxn ang="0">
                  <a:pos x="91" y="18"/>
                </a:cxn>
                <a:cxn ang="0">
                  <a:pos x="97" y="0"/>
                </a:cxn>
                <a:cxn ang="0">
                  <a:pos x="116" y="0"/>
                </a:cxn>
                <a:cxn ang="0">
                  <a:pos x="109" y="18"/>
                </a:cxn>
                <a:cxn ang="0">
                  <a:pos x="91" y="18"/>
                </a:cxn>
                <a:cxn ang="0">
                  <a:pos x="150" y="18"/>
                </a:cxn>
                <a:cxn ang="0">
                  <a:pos x="158" y="0"/>
                </a:cxn>
                <a:cxn ang="0">
                  <a:pos x="176" y="0"/>
                </a:cxn>
                <a:cxn ang="0">
                  <a:pos x="170" y="18"/>
                </a:cxn>
                <a:cxn ang="0">
                  <a:pos x="150" y="18"/>
                </a:cxn>
              </a:cxnLst>
              <a:rect l="0" t="0" r="r" b="b"/>
              <a:pathLst>
                <a:path w="176" h="18">
                  <a:moveTo>
                    <a:pt x="0" y="18"/>
                  </a:moveTo>
                  <a:lnTo>
                    <a:pt x="6" y="0"/>
                  </a:lnTo>
                  <a:lnTo>
                    <a:pt x="25" y="0"/>
                  </a:lnTo>
                  <a:lnTo>
                    <a:pt x="18" y="18"/>
                  </a:lnTo>
                  <a:lnTo>
                    <a:pt x="0" y="18"/>
                  </a:lnTo>
                  <a:close/>
                  <a:moveTo>
                    <a:pt x="91" y="18"/>
                  </a:moveTo>
                  <a:lnTo>
                    <a:pt x="97" y="0"/>
                  </a:lnTo>
                  <a:lnTo>
                    <a:pt x="116" y="0"/>
                  </a:lnTo>
                  <a:lnTo>
                    <a:pt x="109" y="18"/>
                  </a:lnTo>
                  <a:lnTo>
                    <a:pt x="91" y="18"/>
                  </a:lnTo>
                  <a:close/>
                  <a:moveTo>
                    <a:pt x="150" y="18"/>
                  </a:moveTo>
                  <a:lnTo>
                    <a:pt x="158" y="0"/>
                  </a:lnTo>
                  <a:lnTo>
                    <a:pt x="176" y="0"/>
                  </a:lnTo>
                  <a:lnTo>
                    <a:pt x="170" y="18"/>
                  </a:lnTo>
                  <a:lnTo>
                    <a:pt x="150" y="18"/>
                  </a:lnTo>
                  <a:close/>
                </a:path>
              </a:pathLst>
            </a:custGeom>
            <a:solidFill>
              <a:srgbClr val="00FF00"/>
            </a:solidFill>
            <a:ln w="9525">
              <a:noFill/>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80" name="Rectangle 121"/>
            <p:cNvSpPr>
              <a:spLocks noChangeArrowheads="1"/>
            </p:cNvSpPr>
            <p:nvPr/>
          </p:nvSpPr>
          <p:spPr bwMode="auto">
            <a:xfrm>
              <a:off x="1475" y="891"/>
              <a:ext cx="727" cy="174"/>
            </a:xfrm>
            <a:prstGeom prst="rect">
              <a:avLst/>
            </a:prstGeom>
            <a:noFill/>
            <a:ln w="9525">
              <a:noFill/>
              <a:miter lim="800000"/>
            </a:ln>
          </p:spPr>
          <p:txBody>
            <a:bodyPr wrap="none" lIns="0" tIns="0" rIns="0" bIns="0">
              <a:spAutoFit/>
            </a:bodyPr>
            <a:lstStyle/>
            <a:p>
              <a:r>
                <a:rPr lang="zh-CN" altLang="en-US">
                  <a:solidFill>
                    <a:srgbClr val="000000"/>
                  </a:solidFill>
                  <a:latin typeface="Times New Roman" panose="02020603050405020304" pitchFamily="18" charset="0"/>
                  <a:cs typeface="Times New Roman" panose="02020603050405020304" pitchFamily="18" charset="0"/>
                </a:rPr>
                <a:t>调制解调器</a:t>
              </a:r>
              <a:endParaRPr lang="zh-CN" altLang="en-US">
                <a:latin typeface="Times New Roman" panose="02020603050405020304" pitchFamily="18" charset="0"/>
                <a:cs typeface="Times New Roman" panose="02020603050405020304" pitchFamily="18" charset="0"/>
              </a:endParaRPr>
            </a:p>
          </p:txBody>
        </p:sp>
        <p:sp>
          <p:nvSpPr>
            <p:cNvPr id="281" name="Freeform 122"/>
            <p:cNvSpPr/>
            <p:nvPr/>
          </p:nvSpPr>
          <p:spPr bwMode="auto">
            <a:xfrm>
              <a:off x="2298" y="545"/>
              <a:ext cx="820" cy="497"/>
            </a:xfrm>
            <a:custGeom>
              <a:avLst/>
              <a:gdLst/>
              <a:ahLst/>
              <a:cxnLst>
                <a:cxn ang="0">
                  <a:pos x="817" y="223"/>
                </a:cxn>
                <a:cxn ang="0">
                  <a:pos x="807" y="185"/>
                </a:cxn>
                <a:cxn ang="0">
                  <a:pos x="787" y="150"/>
                </a:cxn>
                <a:cxn ang="0">
                  <a:pos x="760" y="119"/>
                </a:cxn>
                <a:cxn ang="0">
                  <a:pos x="726" y="90"/>
                </a:cxn>
                <a:cxn ang="0">
                  <a:pos x="686" y="64"/>
                </a:cxn>
                <a:cxn ang="0">
                  <a:pos x="638" y="42"/>
                </a:cxn>
                <a:cxn ang="0">
                  <a:pos x="587" y="24"/>
                </a:cxn>
                <a:cxn ang="0">
                  <a:pos x="531" y="11"/>
                </a:cxn>
                <a:cxn ang="0">
                  <a:pos x="473" y="2"/>
                </a:cxn>
                <a:cxn ang="0">
                  <a:pos x="410" y="0"/>
                </a:cxn>
                <a:cxn ang="0">
                  <a:pos x="347" y="2"/>
                </a:cxn>
                <a:cxn ang="0">
                  <a:pos x="288" y="11"/>
                </a:cxn>
                <a:cxn ang="0">
                  <a:pos x="231" y="24"/>
                </a:cxn>
                <a:cxn ang="0">
                  <a:pos x="181" y="42"/>
                </a:cxn>
                <a:cxn ang="0">
                  <a:pos x="134" y="64"/>
                </a:cxn>
                <a:cxn ang="0">
                  <a:pos x="93" y="90"/>
                </a:cxn>
                <a:cxn ang="0">
                  <a:pos x="58" y="119"/>
                </a:cxn>
                <a:cxn ang="0">
                  <a:pos x="31" y="150"/>
                </a:cxn>
                <a:cxn ang="0">
                  <a:pos x="12" y="185"/>
                </a:cxn>
                <a:cxn ang="0">
                  <a:pos x="2" y="223"/>
                </a:cxn>
                <a:cxn ang="0">
                  <a:pos x="0" y="261"/>
                </a:cxn>
                <a:cxn ang="0">
                  <a:pos x="8" y="298"/>
                </a:cxn>
                <a:cxn ang="0">
                  <a:pos x="24" y="333"/>
                </a:cxn>
                <a:cxn ang="0">
                  <a:pos x="49" y="367"/>
                </a:cxn>
                <a:cxn ang="0">
                  <a:pos x="81" y="397"/>
                </a:cxn>
                <a:cxn ang="0">
                  <a:pos x="119" y="424"/>
                </a:cxn>
                <a:cxn ang="0">
                  <a:pos x="164" y="446"/>
                </a:cxn>
                <a:cxn ang="0">
                  <a:pos x="215" y="466"/>
                </a:cxn>
                <a:cxn ang="0">
                  <a:pos x="268" y="481"/>
                </a:cxn>
                <a:cxn ang="0">
                  <a:pos x="327" y="490"/>
                </a:cxn>
                <a:cxn ang="0">
                  <a:pos x="388" y="497"/>
                </a:cxn>
                <a:cxn ang="0">
                  <a:pos x="452" y="495"/>
                </a:cxn>
                <a:cxn ang="0">
                  <a:pos x="511" y="488"/>
                </a:cxn>
                <a:cxn ang="0">
                  <a:pos x="570" y="477"/>
                </a:cxn>
                <a:cxn ang="0">
                  <a:pos x="622" y="459"/>
                </a:cxn>
                <a:cxn ang="0">
                  <a:pos x="671" y="439"/>
                </a:cxn>
                <a:cxn ang="0">
                  <a:pos x="713" y="415"/>
                </a:cxn>
                <a:cxn ang="0">
                  <a:pos x="750" y="386"/>
                </a:cxn>
                <a:cxn ang="0">
                  <a:pos x="780" y="356"/>
                </a:cxn>
                <a:cxn ang="0">
                  <a:pos x="801" y="322"/>
                </a:cxn>
                <a:cxn ang="0">
                  <a:pos x="814" y="285"/>
                </a:cxn>
                <a:cxn ang="0">
                  <a:pos x="820" y="247"/>
                </a:cxn>
              </a:cxnLst>
              <a:rect l="0" t="0" r="r" b="b"/>
              <a:pathLst>
                <a:path w="820" h="497">
                  <a:moveTo>
                    <a:pt x="820" y="247"/>
                  </a:moveTo>
                  <a:lnTo>
                    <a:pt x="818" y="234"/>
                  </a:lnTo>
                  <a:lnTo>
                    <a:pt x="817" y="223"/>
                  </a:lnTo>
                  <a:lnTo>
                    <a:pt x="814" y="210"/>
                  </a:lnTo>
                  <a:lnTo>
                    <a:pt x="811" y="199"/>
                  </a:lnTo>
                  <a:lnTo>
                    <a:pt x="807" y="185"/>
                  </a:lnTo>
                  <a:lnTo>
                    <a:pt x="801" y="174"/>
                  </a:lnTo>
                  <a:lnTo>
                    <a:pt x="795" y="163"/>
                  </a:lnTo>
                  <a:lnTo>
                    <a:pt x="787" y="150"/>
                  </a:lnTo>
                  <a:lnTo>
                    <a:pt x="780" y="139"/>
                  </a:lnTo>
                  <a:lnTo>
                    <a:pt x="769" y="130"/>
                  </a:lnTo>
                  <a:lnTo>
                    <a:pt x="760" y="119"/>
                  </a:lnTo>
                  <a:lnTo>
                    <a:pt x="750" y="108"/>
                  </a:lnTo>
                  <a:lnTo>
                    <a:pt x="738" y="99"/>
                  </a:lnTo>
                  <a:lnTo>
                    <a:pt x="726" y="90"/>
                  </a:lnTo>
                  <a:lnTo>
                    <a:pt x="713" y="82"/>
                  </a:lnTo>
                  <a:lnTo>
                    <a:pt x="699" y="73"/>
                  </a:lnTo>
                  <a:lnTo>
                    <a:pt x="686" y="64"/>
                  </a:lnTo>
                  <a:lnTo>
                    <a:pt x="671" y="55"/>
                  </a:lnTo>
                  <a:lnTo>
                    <a:pt x="655" y="48"/>
                  </a:lnTo>
                  <a:lnTo>
                    <a:pt x="638" y="42"/>
                  </a:lnTo>
                  <a:lnTo>
                    <a:pt x="622" y="35"/>
                  </a:lnTo>
                  <a:lnTo>
                    <a:pt x="605" y="29"/>
                  </a:lnTo>
                  <a:lnTo>
                    <a:pt x="587" y="24"/>
                  </a:lnTo>
                  <a:lnTo>
                    <a:pt x="570" y="20"/>
                  </a:lnTo>
                  <a:lnTo>
                    <a:pt x="550" y="15"/>
                  </a:lnTo>
                  <a:lnTo>
                    <a:pt x="531" y="11"/>
                  </a:lnTo>
                  <a:lnTo>
                    <a:pt x="511" y="6"/>
                  </a:lnTo>
                  <a:lnTo>
                    <a:pt x="492" y="4"/>
                  </a:lnTo>
                  <a:lnTo>
                    <a:pt x="473" y="2"/>
                  </a:lnTo>
                  <a:lnTo>
                    <a:pt x="452" y="0"/>
                  </a:lnTo>
                  <a:lnTo>
                    <a:pt x="431" y="0"/>
                  </a:lnTo>
                  <a:lnTo>
                    <a:pt x="410" y="0"/>
                  </a:lnTo>
                  <a:lnTo>
                    <a:pt x="388" y="0"/>
                  </a:lnTo>
                  <a:lnTo>
                    <a:pt x="368" y="0"/>
                  </a:lnTo>
                  <a:lnTo>
                    <a:pt x="347" y="2"/>
                  </a:lnTo>
                  <a:lnTo>
                    <a:pt x="327" y="4"/>
                  </a:lnTo>
                  <a:lnTo>
                    <a:pt x="307" y="6"/>
                  </a:lnTo>
                  <a:lnTo>
                    <a:pt x="288" y="11"/>
                  </a:lnTo>
                  <a:lnTo>
                    <a:pt x="268" y="15"/>
                  </a:lnTo>
                  <a:lnTo>
                    <a:pt x="251" y="20"/>
                  </a:lnTo>
                  <a:lnTo>
                    <a:pt x="231" y="24"/>
                  </a:lnTo>
                  <a:lnTo>
                    <a:pt x="215" y="29"/>
                  </a:lnTo>
                  <a:lnTo>
                    <a:pt x="197" y="35"/>
                  </a:lnTo>
                  <a:lnTo>
                    <a:pt x="181" y="42"/>
                  </a:lnTo>
                  <a:lnTo>
                    <a:pt x="164" y="48"/>
                  </a:lnTo>
                  <a:lnTo>
                    <a:pt x="149" y="55"/>
                  </a:lnTo>
                  <a:lnTo>
                    <a:pt x="134" y="64"/>
                  </a:lnTo>
                  <a:lnTo>
                    <a:pt x="119" y="73"/>
                  </a:lnTo>
                  <a:lnTo>
                    <a:pt x="106" y="82"/>
                  </a:lnTo>
                  <a:lnTo>
                    <a:pt x="93" y="90"/>
                  </a:lnTo>
                  <a:lnTo>
                    <a:pt x="81" y="99"/>
                  </a:lnTo>
                  <a:lnTo>
                    <a:pt x="70" y="108"/>
                  </a:lnTo>
                  <a:lnTo>
                    <a:pt x="58" y="119"/>
                  </a:lnTo>
                  <a:lnTo>
                    <a:pt x="49" y="130"/>
                  </a:lnTo>
                  <a:lnTo>
                    <a:pt x="40" y="139"/>
                  </a:lnTo>
                  <a:lnTo>
                    <a:pt x="31" y="150"/>
                  </a:lnTo>
                  <a:lnTo>
                    <a:pt x="24" y="163"/>
                  </a:lnTo>
                  <a:lnTo>
                    <a:pt x="18" y="174"/>
                  </a:lnTo>
                  <a:lnTo>
                    <a:pt x="12" y="185"/>
                  </a:lnTo>
                  <a:lnTo>
                    <a:pt x="8" y="199"/>
                  </a:lnTo>
                  <a:lnTo>
                    <a:pt x="5" y="210"/>
                  </a:lnTo>
                  <a:lnTo>
                    <a:pt x="2" y="223"/>
                  </a:lnTo>
                  <a:lnTo>
                    <a:pt x="0" y="234"/>
                  </a:lnTo>
                  <a:lnTo>
                    <a:pt x="0" y="247"/>
                  </a:lnTo>
                  <a:lnTo>
                    <a:pt x="0" y="261"/>
                  </a:lnTo>
                  <a:lnTo>
                    <a:pt x="2" y="274"/>
                  </a:lnTo>
                  <a:lnTo>
                    <a:pt x="5" y="285"/>
                  </a:lnTo>
                  <a:lnTo>
                    <a:pt x="8" y="298"/>
                  </a:lnTo>
                  <a:lnTo>
                    <a:pt x="12" y="309"/>
                  </a:lnTo>
                  <a:lnTo>
                    <a:pt x="18" y="322"/>
                  </a:lnTo>
                  <a:lnTo>
                    <a:pt x="24" y="333"/>
                  </a:lnTo>
                  <a:lnTo>
                    <a:pt x="31" y="344"/>
                  </a:lnTo>
                  <a:lnTo>
                    <a:pt x="40" y="356"/>
                  </a:lnTo>
                  <a:lnTo>
                    <a:pt x="49" y="367"/>
                  </a:lnTo>
                  <a:lnTo>
                    <a:pt x="58" y="378"/>
                  </a:lnTo>
                  <a:lnTo>
                    <a:pt x="70" y="386"/>
                  </a:lnTo>
                  <a:lnTo>
                    <a:pt x="81" y="397"/>
                  </a:lnTo>
                  <a:lnTo>
                    <a:pt x="93" y="406"/>
                  </a:lnTo>
                  <a:lnTo>
                    <a:pt x="106" y="415"/>
                  </a:lnTo>
                  <a:lnTo>
                    <a:pt x="119" y="424"/>
                  </a:lnTo>
                  <a:lnTo>
                    <a:pt x="134" y="431"/>
                  </a:lnTo>
                  <a:lnTo>
                    <a:pt x="149" y="439"/>
                  </a:lnTo>
                  <a:lnTo>
                    <a:pt x="164" y="446"/>
                  </a:lnTo>
                  <a:lnTo>
                    <a:pt x="181" y="455"/>
                  </a:lnTo>
                  <a:lnTo>
                    <a:pt x="197" y="459"/>
                  </a:lnTo>
                  <a:lnTo>
                    <a:pt x="215" y="466"/>
                  </a:lnTo>
                  <a:lnTo>
                    <a:pt x="231" y="473"/>
                  </a:lnTo>
                  <a:lnTo>
                    <a:pt x="251" y="477"/>
                  </a:lnTo>
                  <a:lnTo>
                    <a:pt x="268" y="481"/>
                  </a:lnTo>
                  <a:lnTo>
                    <a:pt x="288" y="486"/>
                  </a:lnTo>
                  <a:lnTo>
                    <a:pt x="307" y="488"/>
                  </a:lnTo>
                  <a:lnTo>
                    <a:pt x="327" y="490"/>
                  </a:lnTo>
                  <a:lnTo>
                    <a:pt x="347" y="492"/>
                  </a:lnTo>
                  <a:lnTo>
                    <a:pt x="368" y="495"/>
                  </a:lnTo>
                  <a:lnTo>
                    <a:pt x="388" y="497"/>
                  </a:lnTo>
                  <a:lnTo>
                    <a:pt x="410" y="497"/>
                  </a:lnTo>
                  <a:lnTo>
                    <a:pt x="431" y="497"/>
                  </a:lnTo>
                  <a:lnTo>
                    <a:pt x="452" y="495"/>
                  </a:lnTo>
                  <a:lnTo>
                    <a:pt x="473" y="492"/>
                  </a:lnTo>
                  <a:lnTo>
                    <a:pt x="492" y="490"/>
                  </a:lnTo>
                  <a:lnTo>
                    <a:pt x="511" y="488"/>
                  </a:lnTo>
                  <a:lnTo>
                    <a:pt x="531" y="486"/>
                  </a:lnTo>
                  <a:lnTo>
                    <a:pt x="550" y="481"/>
                  </a:lnTo>
                  <a:lnTo>
                    <a:pt x="570" y="477"/>
                  </a:lnTo>
                  <a:lnTo>
                    <a:pt x="587" y="473"/>
                  </a:lnTo>
                  <a:lnTo>
                    <a:pt x="605" y="466"/>
                  </a:lnTo>
                  <a:lnTo>
                    <a:pt x="622" y="459"/>
                  </a:lnTo>
                  <a:lnTo>
                    <a:pt x="638" y="455"/>
                  </a:lnTo>
                  <a:lnTo>
                    <a:pt x="655" y="446"/>
                  </a:lnTo>
                  <a:lnTo>
                    <a:pt x="671" y="439"/>
                  </a:lnTo>
                  <a:lnTo>
                    <a:pt x="686" y="431"/>
                  </a:lnTo>
                  <a:lnTo>
                    <a:pt x="699" y="424"/>
                  </a:lnTo>
                  <a:lnTo>
                    <a:pt x="713" y="415"/>
                  </a:lnTo>
                  <a:lnTo>
                    <a:pt x="726" y="406"/>
                  </a:lnTo>
                  <a:lnTo>
                    <a:pt x="738" y="397"/>
                  </a:lnTo>
                  <a:lnTo>
                    <a:pt x="750" y="386"/>
                  </a:lnTo>
                  <a:lnTo>
                    <a:pt x="760" y="378"/>
                  </a:lnTo>
                  <a:lnTo>
                    <a:pt x="769" y="367"/>
                  </a:lnTo>
                  <a:lnTo>
                    <a:pt x="780" y="356"/>
                  </a:lnTo>
                  <a:lnTo>
                    <a:pt x="787" y="344"/>
                  </a:lnTo>
                  <a:lnTo>
                    <a:pt x="795" y="333"/>
                  </a:lnTo>
                  <a:lnTo>
                    <a:pt x="801" y="322"/>
                  </a:lnTo>
                  <a:lnTo>
                    <a:pt x="807" y="309"/>
                  </a:lnTo>
                  <a:lnTo>
                    <a:pt x="811" y="298"/>
                  </a:lnTo>
                  <a:lnTo>
                    <a:pt x="814" y="285"/>
                  </a:lnTo>
                  <a:lnTo>
                    <a:pt x="817" y="274"/>
                  </a:lnTo>
                  <a:lnTo>
                    <a:pt x="818" y="261"/>
                  </a:lnTo>
                  <a:lnTo>
                    <a:pt x="820" y="247"/>
                  </a:lnTo>
                  <a:close/>
                </a:path>
              </a:pathLst>
            </a:custGeom>
            <a:solidFill>
              <a:srgbClr val="C0C0C0"/>
            </a:solidFill>
            <a:ln w="9525">
              <a:noFill/>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82" name="Freeform 123"/>
            <p:cNvSpPr/>
            <p:nvPr/>
          </p:nvSpPr>
          <p:spPr bwMode="auto">
            <a:xfrm>
              <a:off x="2298" y="545"/>
              <a:ext cx="820" cy="497"/>
            </a:xfrm>
            <a:custGeom>
              <a:avLst/>
              <a:gdLst/>
              <a:ahLst/>
              <a:cxnLst>
                <a:cxn ang="0">
                  <a:pos x="817" y="223"/>
                </a:cxn>
                <a:cxn ang="0">
                  <a:pos x="807" y="185"/>
                </a:cxn>
                <a:cxn ang="0">
                  <a:pos x="787" y="150"/>
                </a:cxn>
                <a:cxn ang="0">
                  <a:pos x="760" y="119"/>
                </a:cxn>
                <a:cxn ang="0">
                  <a:pos x="726" y="90"/>
                </a:cxn>
                <a:cxn ang="0">
                  <a:pos x="686" y="64"/>
                </a:cxn>
                <a:cxn ang="0">
                  <a:pos x="638" y="42"/>
                </a:cxn>
                <a:cxn ang="0">
                  <a:pos x="587" y="24"/>
                </a:cxn>
                <a:cxn ang="0">
                  <a:pos x="531" y="11"/>
                </a:cxn>
                <a:cxn ang="0">
                  <a:pos x="473" y="2"/>
                </a:cxn>
                <a:cxn ang="0">
                  <a:pos x="410" y="0"/>
                </a:cxn>
                <a:cxn ang="0">
                  <a:pos x="347" y="2"/>
                </a:cxn>
                <a:cxn ang="0">
                  <a:pos x="288" y="11"/>
                </a:cxn>
                <a:cxn ang="0">
                  <a:pos x="231" y="24"/>
                </a:cxn>
                <a:cxn ang="0">
                  <a:pos x="181" y="42"/>
                </a:cxn>
                <a:cxn ang="0">
                  <a:pos x="134" y="64"/>
                </a:cxn>
                <a:cxn ang="0">
                  <a:pos x="93" y="90"/>
                </a:cxn>
                <a:cxn ang="0">
                  <a:pos x="58" y="119"/>
                </a:cxn>
                <a:cxn ang="0">
                  <a:pos x="31" y="150"/>
                </a:cxn>
                <a:cxn ang="0">
                  <a:pos x="12" y="185"/>
                </a:cxn>
                <a:cxn ang="0">
                  <a:pos x="2" y="223"/>
                </a:cxn>
                <a:cxn ang="0">
                  <a:pos x="0" y="261"/>
                </a:cxn>
                <a:cxn ang="0">
                  <a:pos x="8" y="298"/>
                </a:cxn>
                <a:cxn ang="0">
                  <a:pos x="24" y="333"/>
                </a:cxn>
                <a:cxn ang="0">
                  <a:pos x="49" y="367"/>
                </a:cxn>
                <a:cxn ang="0">
                  <a:pos x="81" y="397"/>
                </a:cxn>
                <a:cxn ang="0">
                  <a:pos x="119" y="424"/>
                </a:cxn>
                <a:cxn ang="0">
                  <a:pos x="164" y="446"/>
                </a:cxn>
                <a:cxn ang="0">
                  <a:pos x="215" y="466"/>
                </a:cxn>
                <a:cxn ang="0">
                  <a:pos x="268" y="481"/>
                </a:cxn>
                <a:cxn ang="0">
                  <a:pos x="327" y="490"/>
                </a:cxn>
                <a:cxn ang="0">
                  <a:pos x="388" y="497"/>
                </a:cxn>
                <a:cxn ang="0">
                  <a:pos x="452" y="495"/>
                </a:cxn>
                <a:cxn ang="0">
                  <a:pos x="511" y="488"/>
                </a:cxn>
                <a:cxn ang="0">
                  <a:pos x="570" y="477"/>
                </a:cxn>
                <a:cxn ang="0">
                  <a:pos x="622" y="459"/>
                </a:cxn>
                <a:cxn ang="0">
                  <a:pos x="671" y="439"/>
                </a:cxn>
                <a:cxn ang="0">
                  <a:pos x="713" y="415"/>
                </a:cxn>
                <a:cxn ang="0">
                  <a:pos x="750" y="386"/>
                </a:cxn>
                <a:cxn ang="0">
                  <a:pos x="780" y="356"/>
                </a:cxn>
                <a:cxn ang="0">
                  <a:pos x="801" y="322"/>
                </a:cxn>
                <a:cxn ang="0">
                  <a:pos x="814" y="285"/>
                </a:cxn>
                <a:cxn ang="0">
                  <a:pos x="820" y="247"/>
                </a:cxn>
              </a:cxnLst>
              <a:rect l="0" t="0" r="r" b="b"/>
              <a:pathLst>
                <a:path w="820" h="497">
                  <a:moveTo>
                    <a:pt x="820" y="247"/>
                  </a:moveTo>
                  <a:lnTo>
                    <a:pt x="818" y="234"/>
                  </a:lnTo>
                  <a:lnTo>
                    <a:pt x="817" y="223"/>
                  </a:lnTo>
                  <a:lnTo>
                    <a:pt x="814" y="210"/>
                  </a:lnTo>
                  <a:lnTo>
                    <a:pt x="811" y="199"/>
                  </a:lnTo>
                  <a:lnTo>
                    <a:pt x="807" y="185"/>
                  </a:lnTo>
                  <a:lnTo>
                    <a:pt x="801" y="174"/>
                  </a:lnTo>
                  <a:lnTo>
                    <a:pt x="795" y="163"/>
                  </a:lnTo>
                  <a:lnTo>
                    <a:pt x="787" y="150"/>
                  </a:lnTo>
                  <a:lnTo>
                    <a:pt x="780" y="139"/>
                  </a:lnTo>
                  <a:lnTo>
                    <a:pt x="769" y="130"/>
                  </a:lnTo>
                  <a:lnTo>
                    <a:pt x="760" y="119"/>
                  </a:lnTo>
                  <a:lnTo>
                    <a:pt x="750" y="108"/>
                  </a:lnTo>
                  <a:lnTo>
                    <a:pt x="738" y="99"/>
                  </a:lnTo>
                  <a:lnTo>
                    <a:pt x="726" y="90"/>
                  </a:lnTo>
                  <a:lnTo>
                    <a:pt x="713" y="82"/>
                  </a:lnTo>
                  <a:lnTo>
                    <a:pt x="699" y="73"/>
                  </a:lnTo>
                  <a:lnTo>
                    <a:pt x="686" y="64"/>
                  </a:lnTo>
                  <a:lnTo>
                    <a:pt x="671" y="55"/>
                  </a:lnTo>
                  <a:lnTo>
                    <a:pt x="655" y="48"/>
                  </a:lnTo>
                  <a:lnTo>
                    <a:pt x="638" y="42"/>
                  </a:lnTo>
                  <a:lnTo>
                    <a:pt x="622" y="35"/>
                  </a:lnTo>
                  <a:lnTo>
                    <a:pt x="605" y="29"/>
                  </a:lnTo>
                  <a:lnTo>
                    <a:pt x="587" y="24"/>
                  </a:lnTo>
                  <a:lnTo>
                    <a:pt x="570" y="20"/>
                  </a:lnTo>
                  <a:lnTo>
                    <a:pt x="550" y="15"/>
                  </a:lnTo>
                  <a:lnTo>
                    <a:pt x="531" y="11"/>
                  </a:lnTo>
                  <a:lnTo>
                    <a:pt x="511" y="6"/>
                  </a:lnTo>
                  <a:lnTo>
                    <a:pt x="492" y="4"/>
                  </a:lnTo>
                  <a:lnTo>
                    <a:pt x="473" y="2"/>
                  </a:lnTo>
                  <a:lnTo>
                    <a:pt x="452" y="0"/>
                  </a:lnTo>
                  <a:lnTo>
                    <a:pt x="431" y="0"/>
                  </a:lnTo>
                  <a:lnTo>
                    <a:pt x="410" y="0"/>
                  </a:lnTo>
                  <a:lnTo>
                    <a:pt x="388" y="0"/>
                  </a:lnTo>
                  <a:lnTo>
                    <a:pt x="368" y="0"/>
                  </a:lnTo>
                  <a:lnTo>
                    <a:pt x="347" y="2"/>
                  </a:lnTo>
                  <a:lnTo>
                    <a:pt x="327" y="4"/>
                  </a:lnTo>
                  <a:lnTo>
                    <a:pt x="307" y="6"/>
                  </a:lnTo>
                  <a:lnTo>
                    <a:pt x="288" y="11"/>
                  </a:lnTo>
                  <a:lnTo>
                    <a:pt x="268" y="15"/>
                  </a:lnTo>
                  <a:lnTo>
                    <a:pt x="251" y="20"/>
                  </a:lnTo>
                  <a:lnTo>
                    <a:pt x="231" y="24"/>
                  </a:lnTo>
                  <a:lnTo>
                    <a:pt x="215" y="29"/>
                  </a:lnTo>
                  <a:lnTo>
                    <a:pt x="197" y="35"/>
                  </a:lnTo>
                  <a:lnTo>
                    <a:pt x="181" y="42"/>
                  </a:lnTo>
                  <a:lnTo>
                    <a:pt x="164" y="48"/>
                  </a:lnTo>
                  <a:lnTo>
                    <a:pt x="149" y="55"/>
                  </a:lnTo>
                  <a:lnTo>
                    <a:pt x="134" y="64"/>
                  </a:lnTo>
                  <a:lnTo>
                    <a:pt x="119" y="73"/>
                  </a:lnTo>
                  <a:lnTo>
                    <a:pt x="106" y="82"/>
                  </a:lnTo>
                  <a:lnTo>
                    <a:pt x="93" y="90"/>
                  </a:lnTo>
                  <a:lnTo>
                    <a:pt x="81" y="99"/>
                  </a:lnTo>
                  <a:lnTo>
                    <a:pt x="70" y="108"/>
                  </a:lnTo>
                  <a:lnTo>
                    <a:pt x="58" y="119"/>
                  </a:lnTo>
                  <a:lnTo>
                    <a:pt x="49" y="130"/>
                  </a:lnTo>
                  <a:lnTo>
                    <a:pt x="40" y="139"/>
                  </a:lnTo>
                  <a:lnTo>
                    <a:pt x="31" y="150"/>
                  </a:lnTo>
                  <a:lnTo>
                    <a:pt x="24" y="163"/>
                  </a:lnTo>
                  <a:lnTo>
                    <a:pt x="18" y="174"/>
                  </a:lnTo>
                  <a:lnTo>
                    <a:pt x="12" y="185"/>
                  </a:lnTo>
                  <a:lnTo>
                    <a:pt x="8" y="199"/>
                  </a:lnTo>
                  <a:lnTo>
                    <a:pt x="5" y="210"/>
                  </a:lnTo>
                  <a:lnTo>
                    <a:pt x="2" y="223"/>
                  </a:lnTo>
                  <a:lnTo>
                    <a:pt x="0" y="234"/>
                  </a:lnTo>
                  <a:lnTo>
                    <a:pt x="0" y="247"/>
                  </a:lnTo>
                  <a:lnTo>
                    <a:pt x="0" y="261"/>
                  </a:lnTo>
                  <a:lnTo>
                    <a:pt x="2" y="274"/>
                  </a:lnTo>
                  <a:lnTo>
                    <a:pt x="5" y="285"/>
                  </a:lnTo>
                  <a:lnTo>
                    <a:pt x="8" y="298"/>
                  </a:lnTo>
                  <a:lnTo>
                    <a:pt x="12" y="309"/>
                  </a:lnTo>
                  <a:lnTo>
                    <a:pt x="18" y="322"/>
                  </a:lnTo>
                  <a:lnTo>
                    <a:pt x="24" y="333"/>
                  </a:lnTo>
                  <a:lnTo>
                    <a:pt x="31" y="344"/>
                  </a:lnTo>
                  <a:lnTo>
                    <a:pt x="40" y="356"/>
                  </a:lnTo>
                  <a:lnTo>
                    <a:pt x="49" y="367"/>
                  </a:lnTo>
                  <a:lnTo>
                    <a:pt x="58" y="378"/>
                  </a:lnTo>
                  <a:lnTo>
                    <a:pt x="70" y="386"/>
                  </a:lnTo>
                  <a:lnTo>
                    <a:pt x="81" y="397"/>
                  </a:lnTo>
                  <a:lnTo>
                    <a:pt x="93" y="406"/>
                  </a:lnTo>
                  <a:lnTo>
                    <a:pt x="106" y="415"/>
                  </a:lnTo>
                  <a:lnTo>
                    <a:pt x="119" y="424"/>
                  </a:lnTo>
                  <a:lnTo>
                    <a:pt x="134" y="431"/>
                  </a:lnTo>
                  <a:lnTo>
                    <a:pt x="149" y="439"/>
                  </a:lnTo>
                  <a:lnTo>
                    <a:pt x="164" y="446"/>
                  </a:lnTo>
                  <a:lnTo>
                    <a:pt x="181" y="455"/>
                  </a:lnTo>
                  <a:lnTo>
                    <a:pt x="197" y="459"/>
                  </a:lnTo>
                  <a:lnTo>
                    <a:pt x="215" y="466"/>
                  </a:lnTo>
                  <a:lnTo>
                    <a:pt x="231" y="473"/>
                  </a:lnTo>
                  <a:lnTo>
                    <a:pt x="251" y="477"/>
                  </a:lnTo>
                  <a:lnTo>
                    <a:pt x="268" y="481"/>
                  </a:lnTo>
                  <a:lnTo>
                    <a:pt x="288" y="486"/>
                  </a:lnTo>
                  <a:lnTo>
                    <a:pt x="307" y="488"/>
                  </a:lnTo>
                  <a:lnTo>
                    <a:pt x="327" y="490"/>
                  </a:lnTo>
                  <a:lnTo>
                    <a:pt x="347" y="492"/>
                  </a:lnTo>
                  <a:lnTo>
                    <a:pt x="368" y="495"/>
                  </a:lnTo>
                  <a:lnTo>
                    <a:pt x="388" y="497"/>
                  </a:lnTo>
                  <a:lnTo>
                    <a:pt x="410" y="497"/>
                  </a:lnTo>
                  <a:lnTo>
                    <a:pt x="431" y="497"/>
                  </a:lnTo>
                  <a:lnTo>
                    <a:pt x="452" y="495"/>
                  </a:lnTo>
                  <a:lnTo>
                    <a:pt x="473" y="492"/>
                  </a:lnTo>
                  <a:lnTo>
                    <a:pt x="492" y="490"/>
                  </a:lnTo>
                  <a:lnTo>
                    <a:pt x="511" y="488"/>
                  </a:lnTo>
                  <a:lnTo>
                    <a:pt x="531" y="486"/>
                  </a:lnTo>
                  <a:lnTo>
                    <a:pt x="550" y="481"/>
                  </a:lnTo>
                  <a:lnTo>
                    <a:pt x="570" y="477"/>
                  </a:lnTo>
                  <a:lnTo>
                    <a:pt x="587" y="473"/>
                  </a:lnTo>
                  <a:lnTo>
                    <a:pt x="605" y="466"/>
                  </a:lnTo>
                  <a:lnTo>
                    <a:pt x="622" y="459"/>
                  </a:lnTo>
                  <a:lnTo>
                    <a:pt x="638" y="455"/>
                  </a:lnTo>
                  <a:lnTo>
                    <a:pt x="655" y="446"/>
                  </a:lnTo>
                  <a:lnTo>
                    <a:pt x="671" y="439"/>
                  </a:lnTo>
                  <a:lnTo>
                    <a:pt x="686" y="431"/>
                  </a:lnTo>
                  <a:lnTo>
                    <a:pt x="699" y="424"/>
                  </a:lnTo>
                  <a:lnTo>
                    <a:pt x="713" y="415"/>
                  </a:lnTo>
                  <a:lnTo>
                    <a:pt x="726" y="406"/>
                  </a:lnTo>
                  <a:lnTo>
                    <a:pt x="738" y="397"/>
                  </a:lnTo>
                  <a:lnTo>
                    <a:pt x="750" y="386"/>
                  </a:lnTo>
                  <a:lnTo>
                    <a:pt x="760" y="378"/>
                  </a:lnTo>
                  <a:lnTo>
                    <a:pt x="769" y="367"/>
                  </a:lnTo>
                  <a:lnTo>
                    <a:pt x="780" y="356"/>
                  </a:lnTo>
                  <a:lnTo>
                    <a:pt x="787" y="344"/>
                  </a:lnTo>
                  <a:lnTo>
                    <a:pt x="795" y="333"/>
                  </a:lnTo>
                  <a:lnTo>
                    <a:pt x="801" y="322"/>
                  </a:lnTo>
                  <a:lnTo>
                    <a:pt x="807" y="309"/>
                  </a:lnTo>
                  <a:lnTo>
                    <a:pt x="811" y="298"/>
                  </a:lnTo>
                  <a:lnTo>
                    <a:pt x="814" y="285"/>
                  </a:lnTo>
                  <a:lnTo>
                    <a:pt x="817" y="274"/>
                  </a:lnTo>
                  <a:lnTo>
                    <a:pt x="818" y="261"/>
                  </a:lnTo>
                  <a:lnTo>
                    <a:pt x="820" y="247"/>
                  </a:lnTo>
                </a:path>
              </a:pathLst>
            </a:custGeom>
            <a:noFill/>
            <a:ln w="14288">
              <a:solidFill>
                <a:srgbClr val="000000"/>
              </a:solidFill>
              <a:prstDash val="solid"/>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83" name="Rectangle 124"/>
            <p:cNvSpPr>
              <a:spLocks noChangeArrowheads="1"/>
            </p:cNvSpPr>
            <p:nvPr/>
          </p:nvSpPr>
          <p:spPr bwMode="auto">
            <a:xfrm>
              <a:off x="2550" y="662"/>
              <a:ext cx="355" cy="174"/>
            </a:xfrm>
            <a:prstGeom prst="rect">
              <a:avLst/>
            </a:prstGeom>
            <a:noFill/>
            <a:ln w="9525">
              <a:noFill/>
              <a:miter lim="800000"/>
            </a:ln>
          </p:spPr>
          <p:txBody>
            <a:bodyPr wrap="none" lIns="0" tIns="0" rIns="0" bIns="0">
              <a:spAutoFit/>
            </a:bodyPr>
            <a:lstStyle/>
            <a:p>
              <a:r>
                <a:rPr lang="en-US" altLang="zh-CN">
                  <a:solidFill>
                    <a:srgbClr val="000000"/>
                  </a:solidFill>
                  <a:latin typeface="Times New Roman" panose="02020603050405020304" pitchFamily="18" charset="0"/>
                  <a:cs typeface="Times New Roman" panose="02020603050405020304" pitchFamily="18" charset="0"/>
                </a:rPr>
                <a:t>PSTN</a:t>
              </a:r>
              <a:endParaRPr lang="en-US" altLang="zh-CN">
                <a:latin typeface="Times New Roman" panose="02020603050405020304" pitchFamily="18" charset="0"/>
                <a:cs typeface="Times New Roman" panose="02020603050405020304" pitchFamily="18" charset="0"/>
              </a:endParaRPr>
            </a:p>
          </p:txBody>
        </p:sp>
        <p:sp>
          <p:nvSpPr>
            <p:cNvPr id="284" name="Line 125"/>
            <p:cNvSpPr>
              <a:spLocks noChangeShapeType="1"/>
            </p:cNvSpPr>
            <p:nvPr/>
          </p:nvSpPr>
          <p:spPr bwMode="auto">
            <a:xfrm>
              <a:off x="1086" y="766"/>
              <a:ext cx="559" cy="0"/>
            </a:xfrm>
            <a:prstGeom prst="line">
              <a:avLst/>
            </a:prstGeom>
            <a:noFill/>
            <a:ln w="25400">
              <a:solidFill>
                <a:srgbClr val="000000"/>
              </a:solidFill>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85" name="Line 126"/>
            <p:cNvSpPr>
              <a:spLocks noChangeShapeType="1"/>
            </p:cNvSpPr>
            <p:nvPr/>
          </p:nvSpPr>
          <p:spPr bwMode="auto">
            <a:xfrm>
              <a:off x="1926" y="792"/>
              <a:ext cx="372" cy="0"/>
            </a:xfrm>
            <a:prstGeom prst="line">
              <a:avLst/>
            </a:prstGeom>
            <a:noFill/>
            <a:ln w="25400">
              <a:solidFill>
                <a:srgbClr val="000000"/>
              </a:solidFill>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86" name="Line 127"/>
            <p:cNvSpPr>
              <a:spLocks noChangeShapeType="1"/>
            </p:cNvSpPr>
            <p:nvPr/>
          </p:nvSpPr>
          <p:spPr bwMode="auto">
            <a:xfrm>
              <a:off x="3116" y="812"/>
              <a:ext cx="393" cy="0"/>
            </a:xfrm>
            <a:prstGeom prst="line">
              <a:avLst/>
            </a:prstGeom>
            <a:noFill/>
            <a:ln w="14288">
              <a:solidFill>
                <a:srgbClr val="000000"/>
              </a:solidFill>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87" name="Rectangle 128"/>
            <p:cNvSpPr>
              <a:spLocks noChangeArrowheads="1"/>
            </p:cNvSpPr>
            <p:nvPr/>
          </p:nvSpPr>
          <p:spPr bwMode="auto">
            <a:xfrm>
              <a:off x="3387" y="592"/>
              <a:ext cx="302" cy="442"/>
            </a:xfrm>
            <a:prstGeom prst="rect">
              <a:avLst/>
            </a:prstGeom>
            <a:solidFill>
              <a:srgbClr val="BFBFBF"/>
            </a:solidFill>
            <a:ln w="4763">
              <a:solidFill>
                <a:srgbClr val="000000"/>
              </a:solidFill>
              <a:miter lim="800000"/>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88" name="Rectangle 129"/>
            <p:cNvSpPr>
              <a:spLocks noChangeArrowheads="1"/>
            </p:cNvSpPr>
            <p:nvPr/>
          </p:nvSpPr>
          <p:spPr bwMode="auto">
            <a:xfrm>
              <a:off x="3387" y="592"/>
              <a:ext cx="302" cy="442"/>
            </a:xfrm>
            <a:prstGeom prst="rect">
              <a:avLst/>
            </a:prstGeom>
            <a:noFill/>
            <a:ln w="4763">
              <a:solidFill>
                <a:srgbClr val="000000"/>
              </a:solidFill>
              <a:miter lim="800000"/>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89" name="Freeform 130"/>
            <p:cNvSpPr/>
            <p:nvPr/>
          </p:nvSpPr>
          <p:spPr bwMode="auto">
            <a:xfrm>
              <a:off x="3386" y="538"/>
              <a:ext cx="343" cy="53"/>
            </a:xfrm>
            <a:custGeom>
              <a:avLst/>
              <a:gdLst/>
              <a:ahLst/>
              <a:cxnLst>
                <a:cxn ang="0">
                  <a:pos x="0" y="53"/>
                </a:cxn>
                <a:cxn ang="0">
                  <a:pos x="38" y="0"/>
                </a:cxn>
                <a:cxn ang="0">
                  <a:pos x="343" y="0"/>
                </a:cxn>
                <a:cxn ang="0">
                  <a:pos x="304" y="53"/>
                </a:cxn>
                <a:cxn ang="0">
                  <a:pos x="0" y="53"/>
                </a:cxn>
              </a:cxnLst>
              <a:rect l="0" t="0" r="r" b="b"/>
              <a:pathLst>
                <a:path w="343" h="53">
                  <a:moveTo>
                    <a:pt x="0" y="53"/>
                  </a:moveTo>
                  <a:lnTo>
                    <a:pt x="38" y="0"/>
                  </a:lnTo>
                  <a:lnTo>
                    <a:pt x="343" y="0"/>
                  </a:lnTo>
                  <a:lnTo>
                    <a:pt x="304" y="53"/>
                  </a:lnTo>
                  <a:lnTo>
                    <a:pt x="0" y="53"/>
                  </a:lnTo>
                  <a:close/>
                </a:path>
              </a:pathLst>
            </a:custGeom>
            <a:solidFill>
              <a:srgbClr val="D8D8D8"/>
            </a:solidFill>
            <a:ln w="4763">
              <a:solidFill>
                <a:srgbClr val="000000"/>
              </a:solidFill>
              <a:prstDash val="solid"/>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90" name="Freeform 131"/>
            <p:cNvSpPr/>
            <p:nvPr/>
          </p:nvSpPr>
          <p:spPr bwMode="auto">
            <a:xfrm>
              <a:off x="3386" y="538"/>
              <a:ext cx="343" cy="53"/>
            </a:xfrm>
            <a:custGeom>
              <a:avLst/>
              <a:gdLst/>
              <a:ahLst/>
              <a:cxnLst>
                <a:cxn ang="0">
                  <a:pos x="0" y="53"/>
                </a:cxn>
                <a:cxn ang="0">
                  <a:pos x="38" y="0"/>
                </a:cxn>
                <a:cxn ang="0">
                  <a:pos x="343" y="0"/>
                </a:cxn>
                <a:cxn ang="0">
                  <a:pos x="304" y="53"/>
                </a:cxn>
                <a:cxn ang="0">
                  <a:pos x="0" y="53"/>
                </a:cxn>
              </a:cxnLst>
              <a:rect l="0" t="0" r="r" b="b"/>
              <a:pathLst>
                <a:path w="343" h="53">
                  <a:moveTo>
                    <a:pt x="0" y="53"/>
                  </a:moveTo>
                  <a:lnTo>
                    <a:pt x="38" y="0"/>
                  </a:lnTo>
                  <a:lnTo>
                    <a:pt x="343" y="0"/>
                  </a:lnTo>
                  <a:lnTo>
                    <a:pt x="304" y="53"/>
                  </a:lnTo>
                  <a:lnTo>
                    <a:pt x="0" y="53"/>
                  </a:lnTo>
                </a:path>
              </a:pathLst>
            </a:custGeom>
            <a:noFill/>
            <a:ln w="4763">
              <a:solidFill>
                <a:srgbClr val="000000"/>
              </a:solidFill>
              <a:prstDash val="solid"/>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91" name="Freeform 132"/>
            <p:cNvSpPr/>
            <p:nvPr/>
          </p:nvSpPr>
          <p:spPr bwMode="auto">
            <a:xfrm>
              <a:off x="3690" y="538"/>
              <a:ext cx="39" cy="495"/>
            </a:xfrm>
            <a:custGeom>
              <a:avLst/>
              <a:gdLst/>
              <a:ahLst/>
              <a:cxnLst>
                <a:cxn ang="0">
                  <a:pos x="0" y="53"/>
                </a:cxn>
                <a:cxn ang="0">
                  <a:pos x="39" y="0"/>
                </a:cxn>
                <a:cxn ang="0">
                  <a:pos x="39" y="442"/>
                </a:cxn>
                <a:cxn ang="0">
                  <a:pos x="0" y="495"/>
                </a:cxn>
                <a:cxn ang="0">
                  <a:pos x="0" y="53"/>
                </a:cxn>
              </a:cxnLst>
              <a:rect l="0" t="0" r="r" b="b"/>
              <a:pathLst>
                <a:path w="39" h="495">
                  <a:moveTo>
                    <a:pt x="0" y="53"/>
                  </a:moveTo>
                  <a:lnTo>
                    <a:pt x="39" y="0"/>
                  </a:lnTo>
                  <a:lnTo>
                    <a:pt x="39" y="442"/>
                  </a:lnTo>
                  <a:lnTo>
                    <a:pt x="0" y="495"/>
                  </a:lnTo>
                  <a:lnTo>
                    <a:pt x="0" y="53"/>
                  </a:lnTo>
                  <a:close/>
                </a:path>
              </a:pathLst>
            </a:custGeom>
            <a:solidFill>
              <a:srgbClr val="A5A5A5"/>
            </a:solidFill>
            <a:ln w="4763">
              <a:solidFill>
                <a:srgbClr val="000000"/>
              </a:solidFill>
              <a:prstDash val="solid"/>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92" name="Freeform 133"/>
            <p:cNvSpPr/>
            <p:nvPr/>
          </p:nvSpPr>
          <p:spPr bwMode="auto">
            <a:xfrm>
              <a:off x="3690" y="538"/>
              <a:ext cx="39" cy="495"/>
            </a:xfrm>
            <a:custGeom>
              <a:avLst/>
              <a:gdLst/>
              <a:ahLst/>
              <a:cxnLst>
                <a:cxn ang="0">
                  <a:pos x="0" y="53"/>
                </a:cxn>
                <a:cxn ang="0">
                  <a:pos x="39" y="0"/>
                </a:cxn>
                <a:cxn ang="0">
                  <a:pos x="39" y="442"/>
                </a:cxn>
                <a:cxn ang="0">
                  <a:pos x="0" y="495"/>
                </a:cxn>
                <a:cxn ang="0">
                  <a:pos x="0" y="53"/>
                </a:cxn>
              </a:cxnLst>
              <a:rect l="0" t="0" r="r" b="b"/>
              <a:pathLst>
                <a:path w="39" h="495">
                  <a:moveTo>
                    <a:pt x="0" y="53"/>
                  </a:moveTo>
                  <a:lnTo>
                    <a:pt x="39" y="0"/>
                  </a:lnTo>
                  <a:lnTo>
                    <a:pt x="39" y="442"/>
                  </a:lnTo>
                  <a:lnTo>
                    <a:pt x="0" y="495"/>
                  </a:lnTo>
                  <a:lnTo>
                    <a:pt x="0" y="53"/>
                  </a:lnTo>
                </a:path>
              </a:pathLst>
            </a:custGeom>
            <a:noFill/>
            <a:ln w="4763">
              <a:solidFill>
                <a:srgbClr val="000000"/>
              </a:solidFill>
              <a:prstDash val="solid"/>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93" name="Freeform 134"/>
            <p:cNvSpPr/>
            <p:nvPr/>
          </p:nvSpPr>
          <p:spPr bwMode="auto">
            <a:xfrm>
              <a:off x="3459" y="611"/>
              <a:ext cx="78" cy="206"/>
            </a:xfrm>
            <a:custGeom>
              <a:avLst/>
              <a:gdLst/>
              <a:ahLst/>
              <a:cxnLst>
                <a:cxn ang="0">
                  <a:pos x="29" y="206"/>
                </a:cxn>
                <a:cxn ang="0">
                  <a:pos x="29" y="69"/>
                </a:cxn>
                <a:cxn ang="0">
                  <a:pos x="0" y="69"/>
                </a:cxn>
                <a:cxn ang="0">
                  <a:pos x="39" y="0"/>
                </a:cxn>
                <a:cxn ang="0">
                  <a:pos x="78" y="69"/>
                </a:cxn>
                <a:cxn ang="0">
                  <a:pos x="48" y="69"/>
                </a:cxn>
                <a:cxn ang="0">
                  <a:pos x="48" y="155"/>
                </a:cxn>
                <a:cxn ang="0">
                  <a:pos x="29" y="206"/>
                </a:cxn>
              </a:cxnLst>
              <a:rect l="0" t="0" r="r" b="b"/>
              <a:pathLst>
                <a:path w="78" h="206">
                  <a:moveTo>
                    <a:pt x="29" y="206"/>
                  </a:moveTo>
                  <a:lnTo>
                    <a:pt x="29" y="69"/>
                  </a:lnTo>
                  <a:lnTo>
                    <a:pt x="0" y="69"/>
                  </a:lnTo>
                  <a:lnTo>
                    <a:pt x="39" y="0"/>
                  </a:lnTo>
                  <a:lnTo>
                    <a:pt x="78" y="69"/>
                  </a:lnTo>
                  <a:lnTo>
                    <a:pt x="48" y="69"/>
                  </a:lnTo>
                  <a:lnTo>
                    <a:pt x="48" y="155"/>
                  </a:lnTo>
                  <a:lnTo>
                    <a:pt x="29" y="206"/>
                  </a:lnTo>
                  <a:close/>
                </a:path>
              </a:pathLst>
            </a:custGeom>
            <a:solidFill>
              <a:srgbClr val="000000"/>
            </a:solidFill>
            <a:ln w="0">
              <a:solidFill>
                <a:srgbClr val="000000"/>
              </a:solidFill>
              <a:prstDash val="solid"/>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94" name="Freeform 135"/>
            <p:cNvSpPr/>
            <p:nvPr/>
          </p:nvSpPr>
          <p:spPr bwMode="auto">
            <a:xfrm>
              <a:off x="3459" y="611"/>
              <a:ext cx="78" cy="206"/>
            </a:xfrm>
            <a:custGeom>
              <a:avLst/>
              <a:gdLst/>
              <a:ahLst/>
              <a:cxnLst>
                <a:cxn ang="0">
                  <a:pos x="29" y="206"/>
                </a:cxn>
                <a:cxn ang="0">
                  <a:pos x="29" y="69"/>
                </a:cxn>
                <a:cxn ang="0">
                  <a:pos x="0" y="69"/>
                </a:cxn>
                <a:cxn ang="0">
                  <a:pos x="39" y="0"/>
                </a:cxn>
                <a:cxn ang="0">
                  <a:pos x="78" y="69"/>
                </a:cxn>
                <a:cxn ang="0">
                  <a:pos x="48" y="69"/>
                </a:cxn>
                <a:cxn ang="0">
                  <a:pos x="48" y="155"/>
                </a:cxn>
                <a:cxn ang="0">
                  <a:pos x="29" y="206"/>
                </a:cxn>
              </a:cxnLst>
              <a:rect l="0" t="0" r="r" b="b"/>
              <a:pathLst>
                <a:path w="78" h="206">
                  <a:moveTo>
                    <a:pt x="29" y="206"/>
                  </a:moveTo>
                  <a:lnTo>
                    <a:pt x="29" y="69"/>
                  </a:lnTo>
                  <a:lnTo>
                    <a:pt x="0" y="69"/>
                  </a:lnTo>
                  <a:lnTo>
                    <a:pt x="39" y="0"/>
                  </a:lnTo>
                  <a:lnTo>
                    <a:pt x="78" y="69"/>
                  </a:lnTo>
                  <a:lnTo>
                    <a:pt x="48" y="69"/>
                  </a:lnTo>
                  <a:lnTo>
                    <a:pt x="48" y="155"/>
                  </a:lnTo>
                  <a:lnTo>
                    <a:pt x="29" y="206"/>
                  </a:lnTo>
                </a:path>
              </a:pathLst>
            </a:custGeom>
            <a:noFill/>
            <a:ln w="0">
              <a:solidFill>
                <a:srgbClr val="FFFFFF"/>
              </a:solidFill>
              <a:prstDash val="solid"/>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95" name="Freeform 136"/>
            <p:cNvSpPr/>
            <p:nvPr/>
          </p:nvSpPr>
          <p:spPr bwMode="auto">
            <a:xfrm>
              <a:off x="3459" y="611"/>
              <a:ext cx="78" cy="206"/>
            </a:xfrm>
            <a:custGeom>
              <a:avLst/>
              <a:gdLst/>
              <a:ahLst/>
              <a:cxnLst>
                <a:cxn ang="0">
                  <a:pos x="29" y="206"/>
                </a:cxn>
                <a:cxn ang="0">
                  <a:pos x="29" y="69"/>
                </a:cxn>
                <a:cxn ang="0">
                  <a:pos x="0" y="69"/>
                </a:cxn>
                <a:cxn ang="0">
                  <a:pos x="39" y="0"/>
                </a:cxn>
                <a:cxn ang="0">
                  <a:pos x="78" y="69"/>
                </a:cxn>
                <a:cxn ang="0">
                  <a:pos x="48" y="69"/>
                </a:cxn>
                <a:cxn ang="0">
                  <a:pos x="48" y="155"/>
                </a:cxn>
                <a:cxn ang="0">
                  <a:pos x="29" y="206"/>
                </a:cxn>
              </a:cxnLst>
              <a:rect l="0" t="0" r="r" b="b"/>
              <a:pathLst>
                <a:path w="78" h="206">
                  <a:moveTo>
                    <a:pt x="29" y="206"/>
                  </a:moveTo>
                  <a:lnTo>
                    <a:pt x="29" y="69"/>
                  </a:lnTo>
                  <a:lnTo>
                    <a:pt x="0" y="69"/>
                  </a:lnTo>
                  <a:lnTo>
                    <a:pt x="39" y="0"/>
                  </a:lnTo>
                  <a:lnTo>
                    <a:pt x="78" y="69"/>
                  </a:lnTo>
                  <a:lnTo>
                    <a:pt x="48" y="69"/>
                  </a:lnTo>
                  <a:lnTo>
                    <a:pt x="48" y="155"/>
                  </a:lnTo>
                  <a:lnTo>
                    <a:pt x="29" y="206"/>
                  </a:lnTo>
                  <a:close/>
                </a:path>
              </a:pathLst>
            </a:custGeom>
            <a:solidFill>
              <a:srgbClr val="000000"/>
            </a:solidFill>
            <a:ln w="0">
              <a:solidFill>
                <a:srgbClr val="000000"/>
              </a:solidFill>
              <a:prstDash val="solid"/>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96" name="Freeform 137"/>
            <p:cNvSpPr/>
            <p:nvPr/>
          </p:nvSpPr>
          <p:spPr bwMode="auto">
            <a:xfrm>
              <a:off x="3459" y="611"/>
              <a:ext cx="78" cy="206"/>
            </a:xfrm>
            <a:custGeom>
              <a:avLst/>
              <a:gdLst/>
              <a:ahLst/>
              <a:cxnLst>
                <a:cxn ang="0">
                  <a:pos x="29" y="206"/>
                </a:cxn>
                <a:cxn ang="0">
                  <a:pos x="29" y="69"/>
                </a:cxn>
                <a:cxn ang="0">
                  <a:pos x="0" y="69"/>
                </a:cxn>
                <a:cxn ang="0">
                  <a:pos x="39" y="0"/>
                </a:cxn>
                <a:cxn ang="0">
                  <a:pos x="78" y="69"/>
                </a:cxn>
                <a:cxn ang="0">
                  <a:pos x="48" y="69"/>
                </a:cxn>
                <a:cxn ang="0">
                  <a:pos x="48" y="155"/>
                </a:cxn>
                <a:cxn ang="0">
                  <a:pos x="29" y="206"/>
                </a:cxn>
              </a:cxnLst>
              <a:rect l="0" t="0" r="r" b="b"/>
              <a:pathLst>
                <a:path w="78" h="206">
                  <a:moveTo>
                    <a:pt x="29" y="206"/>
                  </a:moveTo>
                  <a:lnTo>
                    <a:pt x="29" y="69"/>
                  </a:lnTo>
                  <a:lnTo>
                    <a:pt x="0" y="69"/>
                  </a:lnTo>
                  <a:lnTo>
                    <a:pt x="39" y="0"/>
                  </a:lnTo>
                  <a:lnTo>
                    <a:pt x="78" y="69"/>
                  </a:lnTo>
                  <a:lnTo>
                    <a:pt x="48" y="69"/>
                  </a:lnTo>
                  <a:lnTo>
                    <a:pt x="48" y="155"/>
                  </a:lnTo>
                  <a:lnTo>
                    <a:pt x="29" y="206"/>
                  </a:lnTo>
                </a:path>
              </a:pathLst>
            </a:custGeom>
            <a:noFill/>
            <a:ln w="0">
              <a:solidFill>
                <a:srgbClr val="000000"/>
              </a:solidFill>
              <a:prstDash val="solid"/>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97" name="Freeform 138"/>
            <p:cNvSpPr/>
            <p:nvPr/>
          </p:nvSpPr>
          <p:spPr bwMode="auto">
            <a:xfrm>
              <a:off x="3543" y="684"/>
              <a:ext cx="138" cy="115"/>
            </a:xfrm>
            <a:custGeom>
              <a:avLst/>
              <a:gdLst/>
              <a:ahLst/>
              <a:cxnLst>
                <a:cxn ang="0">
                  <a:pos x="0" y="42"/>
                </a:cxn>
                <a:cxn ang="0">
                  <a:pos x="91" y="42"/>
                </a:cxn>
                <a:cxn ang="0">
                  <a:pos x="91" y="0"/>
                </a:cxn>
                <a:cxn ang="0">
                  <a:pos x="138" y="57"/>
                </a:cxn>
                <a:cxn ang="0">
                  <a:pos x="91" y="115"/>
                </a:cxn>
                <a:cxn ang="0">
                  <a:pos x="91" y="75"/>
                </a:cxn>
                <a:cxn ang="0">
                  <a:pos x="30" y="75"/>
                </a:cxn>
                <a:cxn ang="0">
                  <a:pos x="0" y="42"/>
                </a:cxn>
              </a:cxnLst>
              <a:rect l="0" t="0" r="r" b="b"/>
              <a:pathLst>
                <a:path w="138" h="115">
                  <a:moveTo>
                    <a:pt x="0" y="42"/>
                  </a:moveTo>
                  <a:lnTo>
                    <a:pt x="91" y="42"/>
                  </a:lnTo>
                  <a:lnTo>
                    <a:pt x="91" y="0"/>
                  </a:lnTo>
                  <a:lnTo>
                    <a:pt x="138" y="57"/>
                  </a:lnTo>
                  <a:lnTo>
                    <a:pt x="91" y="115"/>
                  </a:lnTo>
                  <a:lnTo>
                    <a:pt x="91" y="75"/>
                  </a:lnTo>
                  <a:lnTo>
                    <a:pt x="30" y="75"/>
                  </a:lnTo>
                  <a:lnTo>
                    <a:pt x="0" y="42"/>
                  </a:lnTo>
                  <a:close/>
                </a:path>
              </a:pathLst>
            </a:custGeom>
            <a:solidFill>
              <a:srgbClr val="000000"/>
            </a:solidFill>
            <a:ln w="0">
              <a:solidFill>
                <a:srgbClr val="000000"/>
              </a:solidFill>
              <a:prstDash val="solid"/>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98" name="Freeform 139"/>
            <p:cNvSpPr/>
            <p:nvPr/>
          </p:nvSpPr>
          <p:spPr bwMode="auto">
            <a:xfrm>
              <a:off x="3543" y="684"/>
              <a:ext cx="138" cy="115"/>
            </a:xfrm>
            <a:custGeom>
              <a:avLst/>
              <a:gdLst/>
              <a:ahLst/>
              <a:cxnLst>
                <a:cxn ang="0">
                  <a:pos x="0" y="42"/>
                </a:cxn>
                <a:cxn ang="0">
                  <a:pos x="91" y="42"/>
                </a:cxn>
                <a:cxn ang="0">
                  <a:pos x="91" y="0"/>
                </a:cxn>
                <a:cxn ang="0">
                  <a:pos x="138" y="57"/>
                </a:cxn>
                <a:cxn ang="0">
                  <a:pos x="91" y="115"/>
                </a:cxn>
                <a:cxn ang="0">
                  <a:pos x="91" y="75"/>
                </a:cxn>
                <a:cxn ang="0">
                  <a:pos x="30" y="75"/>
                </a:cxn>
                <a:cxn ang="0">
                  <a:pos x="0" y="42"/>
                </a:cxn>
              </a:cxnLst>
              <a:rect l="0" t="0" r="r" b="b"/>
              <a:pathLst>
                <a:path w="138" h="115">
                  <a:moveTo>
                    <a:pt x="0" y="42"/>
                  </a:moveTo>
                  <a:lnTo>
                    <a:pt x="91" y="42"/>
                  </a:lnTo>
                  <a:lnTo>
                    <a:pt x="91" y="0"/>
                  </a:lnTo>
                  <a:lnTo>
                    <a:pt x="138" y="57"/>
                  </a:lnTo>
                  <a:lnTo>
                    <a:pt x="91" y="115"/>
                  </a:lnTo>
                  <a:lnTo>
                    <a:pt x="91" y="75"/>
                  </a:lnTo>
                  <a:lnTo>
                    <a:pt x="30" y="75"/>
                  </a:lnTo>
                  <a:lnTo>
                    <a:pt x="0" y="42"/>
                  </a:lnTo>
                </a:path>
              </a:pathLst>
            </a:custGeom>
            <a:noFill/>
            <a:ln w="0">
              <a:solidFill>
                <a:srgbClr val="FFFFFF"/>
              </a:solidFill>
              <a:prstDash val="solid"/>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99" name="Freeform 140"/>
            <p:cNvSpPr/>
            <p:nvPr/>
          </p:nvSpPr>
          <p:spPr bwMode="auto">
            <a:xfrm>
              <a:off x="3543" y="684"/>
              <a:ext cx="138" cy="115"/>
            </a:xfrm>
            <a:custGeom>
              <a:avLst/>
              <a:gdLst/>
              <a:ahLst/>
              <a:cxnLst>
                <a:cxn ang="0">
                  <a:pos x="0" y="42"/>
                </a:cxn>
                <a:cxn ang="0">
                  <a:pos x="91" y="42"/>
                </a:cxn>
                <a:cxn ang="0">
                  <a:pos x="91" y="0"/>
                </a:cxn>
                <a:cxn ang="0">
                  <a:pos x="138" y="57"/>
                </a:cxn>
                <a:cxn ang="0">
                  <a:pos x="91" y="115"/>
                </a:cxn>
                <a:cxn ang="0">
                  <a:pos x="91" y="75"/>
                </a:cxn>
                <a:cxn ang="0">
                  <a:pos x="30" y="75"/>
                </a:cxn>
                <a:cxn ang="0">
                  <a:pos x="0" y="42"/>
                </a:cxn>
              </a:cxnLst>
              <a:rect l="0" t="0" r="r" b="b"/>
              <a:pathLst>
                <a:path w="138" h="115">
                  <a:moveTo>
                    <a:pt x="0" y="42"/>
                  </a:moveTo>
                  <a:lnTo>
                    <a:pt x="91" y="42"/>
                  </a:lnTo>
                  <a:lnTo>
                    <a:pt x="91" y="0"/>
                  </a:lnTo>
                  <a:lnTo>
                    <a:pt x="138" y="57"/>
                  </a:lnTo>
                  <a:lnTo>
                    <a:pt x="91" y="115"/>
                  </a:lnTo>
                  <a:lnTo>
                    <a:pt x="91" y="75"/>
                  </a:lnTo>
                  <a:lnTo>
                    <a:pt x="30" y="75"/>
                  </a:lnTo>
                  <a:lnTo>
                    <a:pt x="0" y="42"/>
                  </a:lnTo>
                  <a:close/>
                </a:path>
              </a:pathLst>
            </a:custGeom>
            <a:solidFill>
              <a:srgbClr val="000000"/>
            </a:solidFill>
            <a:ln w="0">
              <a:solidFill>
                <a:srgbClr val="000000"/>
              </a:solidFill>
              <a:prstDash val="solid"/>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300" name="Freeform 141"/>
            <p:cNvSpPr/>
            <p:nvPr/>
          </p:nvSpPr>
          <p:spPr bwMode="auto">
            <a:xfrm>
              <a:off x="3543" y="684"/>
              <a:ext cx="138" cy="115"/>
            </a:xfrm>
            <a:custGeom>
              <a:avLst/>
              <a:gdLst/>
              <a:ahLst/>
              <a:cxnLst>
                <a:cxn ang="0">
                  <a:pos x="0" y="42"/>
                </a:cxn>
                <a:cxn ang="0">
                  <a:pos x="91" y="42"/>
                </a:cxn>
                <a:cxn ang="0">
                  <a:pos x="91" y="0"/>
                </a:cxn>
                <a:cxn ang="0">
                  <a:pos x="138" y="57"/>
                </a:cxn>
                <a:cxn ang="0">
                  <a:pos x="91" y="115"/>
                </a:cxn>
                <a:cxn ang="0">
                  <a:pos x="91" y="75"/>
                </a:cxn>
                <a:cxn ang="0">
                  <a:pos x="30" y="75"/>
                </a:cxn>
                <a:cxn ang="0">
                  <a:pos x="0" y="42"/>
                </a:cxn>
              </a:cxnLst>
              <a:rect l="0" t="0" r="r" b="b"/>
              <a:pathLst>
                <a:path w="138" h="115">
                  <a:moveTo>
                    <a:pt x="0" y="42"/>
                  </a:moveTo>
                  <a:lnTo>
                    <a:pt x="91" y="42"/>
                  </a:lnTo>
                  <a:lnTo>
                    <a:pt x="91" y="0"/>
                  </a:lnTo>
                  <a:lnTo>
                    <a:pt x="138" y="57"/>
                  </a:lnTo>
                  <a:lnTo>
                    <a:pt x="91" y="115"/>
                  </a:lnTo>
                  <a:lnTo>
                    <a:pt x="91" y="75"/>
                  </a:lnTo>
                  <a:lnTo>
                    <a:pt x="30" y="75"/>
                  </a:lnTo>
                  <a:lnTo>
                    <a:pt x="0" y="42"/>
                  </a:lnTo>
                </a:path>
              </a:pathLst>
            </a:custGeom>
            <a:noFill/>
            <a:ln w="0">
              <a:solidFill>
                <a:srgbClr val="000000"/>
              </a:solidFill>
              <a:prstDash val="solid"/>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301" name="Freeform 142"/>
            <p:cNvSpPr/>
            <p:nvPr/>
          </p:nvSpPr>
          <p:spPr bwMode="auto">
            <a:xfrm>
              <a:off x="3550" y="817"/>
              <a:ext cx="81" cy="198"/>
            </a:xfrm>
            <a:custGeom>
              <a:avLst/>
              <a:gdLst/>
              <a:ahLst/>
              <a:cxnLst>
                <a:cxn ang="0">
                  <a:pos x="54" y="0"/>
                </a:cxn>
                <a:cxn ang="0">
                  <a:pos x="54" y="128"/>
                </a:cxn>
                <a:cxn ang="0">
                  <a:pos x="81" y="128"/>
                </a:cxn>
                <a:cxn ang="0">
                  <a:pos x="42" y="198"/>
                </a:cxn>
                <a:cxn ang="0">
                  <a:pos x="0" y="128"/>
                </a:cxn>
                <a:cxn ang="0">
                  <a:pos x="32" y="128"/>
                </a:cxn>
                <a:cxn ang="0">
                  <a:pos x="32" y="61"/>
                </a:cxn>
                <a:cxn ang="0">
                  <a:pos x="54" y="0"/>
                </a:cxn>
              </a:cxnLst>
              <a:rect l="0" t="0" r="r" b="b"/>
              <a:pathLst>
                <a:path w="81" h="198">
                  <a:moveTo>
                    <a:pt x="54" y="0"/>
                  </a:moveTo>
                  <a:lnTo>
                    <a:pt x="54" y="128"/>
                  </a:lnTo>
                  <a:lnTo>
                    <a:pt x="81" y="128"/>
                  </a:lnTo>
                  <a:lnTo>
                    <a:pt x="42" y="198"/>
                  </a:lnTo>
                  <a:lnTo>
                    <a:pt x="0" y="128"/>
                  </a:lnTo>
                  <a:lnTo>
                    <a:pt x="32" y="128"/>
                  </a:lnTo>
                  <a:lnTo>
                    <a:pt x="32" y="61"/>
                  </a:lnTo>
                  <a:lnTo>
                    <a:pt x="54" y="0"/>
                  </a:lnTo>
                  <a:close/>
                </a:path>
              </a:pathLst>
            </a:custGeom>
            <a:solidFill>
              <a:srgbClr val="000000"/>
            </a:solidFill>
            <a:ln w="0">
              <a:solidFill>
                <a:srgbClr val="000000"/>
              </a:solidFill>
              <a:prstDash val="solid"/>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302" name="Freeform 143"/>
            <p:cNvSpPr/>
            <p:nvPr/>
          </p:nvSpPr>
          <p:spPr bwMode="auto">
            <a:xfrm>
              <a:off x="3550" y="817"/>
              <a:ext cx="81" cy="198"/>
            </a:xfrm>
            <a:custGeom>
              <a:avLst/>
              <a:gdLst/>
              <a:ahLst/>
              <a:cxnLst>
                <a:cxn ang="0">
                  <a:pos x="54" y="0"/>
                </a:cxn>
                <a:cxn ang="0">
                  <a:pos x="54" y="128"/>
                </a:cxn>
                <a:cxn ang="0">
                  <a:pos x="81" y="128"/>
                </a:cxn>
                <a:cxn ang="0">
                  <a:pos x="42" y="198"/>
                </a:cxn>
                <a:cxn ang="0">
                  <a:pos x="0" y="128"/>
                </a:cxn>
                <a:cxn ang="0">
                  <a:pos x="32" y="128"/>
                </a:cxn>
                <a:cxn ang="0">
                  <a:pos x="32" y="61"/>
                </a:cxn>
                <a:cxn ang="0">
                  <a:pos x="54" y="0"/>
                </a:cxn>
              </a:cxnLst>
              <a:rect l="0" t="0" r="r" b="b"/>
              <a:pathLst>
                <a:path w="81" h="198">
                  <a:moveTo>
                    <a:pt x="54" y="0"/>
                  </a:moveTo>
                  <a:lnTo>
                    <a:pt x="54" y="128"/>
                  </a:lnTo>
                  <a:lnTo>
                    <a:pt x="81" y="128"/>
                  </a:lnTo>
                  <a:lnTo>
                    <a:pt x="42" y="198"/>
                  </a:lnTo>
                  <a:lnTo>
                    <a:pt x="0" y="128"/>
                  </a:lnTo>
                  <a:lnTo>
                    <a:pt x="32" y="128"/>
                  </a:lnTo>
                  <a:lnTo>
                    <a:pt x="32" y="61"/>
                  </a:lnTo>
                  <a:lnTo>
                    <a:pt x="54" y="0"/>
                  </a:lnTo>
                </a:path>
              </a:pathLst>
            </a:custGeom>
            <a:noFill/>
            <a:ln w="0">
              <a:solidFill>
                <a:srgbClr val="000000"/>
              </a:solidFill>
              <a:prstDash val="solid"/>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303" name="Freeform 144"/>
            <p:cNvSpPr/>
            <p:nvPr/>
          </p:nvSpPr>
          <p:spPr bwMode="auto">
            <a:xfrm>
              <a:off x="3407" y="830"/>
              <a:ext cx="139" cy="115"/>
            </a:xfrm>
            <a:custGeom>
              <a:avLst/>
              <a:gdLst/>
              <a:ahLst/>
              <a:cxnLst>
                <a:cxn ang="0">
                  <a:pos x="139" y="75"/>
                </a:cxn>
                <a:cxn ang="0">
                  <a:pos x="48" y="75"/>
                </a:cxn>
                <a:cxn ang="0">
                  <a:pos x="48" y="115"/>
                </a:cxn>
                <a:cxn ang="0">
                  <a:pos x="0" y="57"/>
                </a:cxn>
                <a:cxn ang="0">
                  <a:pos x="48" y="0"/>
                </a:cxn>
                <a:cxn ang="0">
                  <a:pos x="48" y="44"/>
                </a:cxn>
                <a:cxn ang="0">
                  <a:pos x="109" y="44"/>
                </a:cxn>
                <a:cxn ang="0">
                  <a:pos x="139" y="75"/>
                </a:cxn>
              </a:cxnLst>
              <a:rect l="0" t="0" r="r" b="b"/>
              <a:pathLst>
                <a:path w="139" h="115">
                  <a:moveTo>
                    <a:pt x="139" y="75"/>
                  </a:moveTo>
                  <a:lnTo>
                    <a:pt x="48" y="75"/>
                  </a:lnTo>
                  <a:lnTo>
                    <a:pt x="48" y="115"/>
                  </a:lnTo>
                  <a:lnTo>
                    <a:pt x="0" y="57"/>
                  </a:lnTo>
                  <a:lnTo>
                    <a:pt x="48" y="0"/>
                  </a:lnTo>
                  <a:lnTo>
                    <a:pt x="48" y="44"/>
                  </a:lnTo>
                  <a:lnTo>
                    <a:pt x="109" y="44"/>
                  </a:lnTo>
                  <a:lnTo>
                    <a:pt x="139" y="75"/>
                  </a:lnTo>
                  <a:close/>
                </a:path>
              </a:pathLst>
            </a:custGeom>
            <a:solidFill>
              <a:srgbClr val="000000"/>
            </a:solidFill>
            <a:ln w="0">
              <a:solidFill>
                <a:srgbClr val="000000"/>
              </a:solidFill>
              <a:prstDash val="solid"/>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304" name="Freeform 145"/>
            <p:cNvSpPr/>
            <p:nvPr/>
          </p:nvSpPr>
          <p:spPr bwMode="auto">
            <a:xfrm>
              <a:off x="3407" y="830"/>
              <a:ext cx="139" cy="115"/>
            </a:xfrm>
            <a:custGeom>
              <a:avLst/>
              <a:gdLst/>
              <a:ahLst/>
              <a:cxnLst>
                <a:cxn ang="0">
                  <a:pos x="139" y="75"/>
                </a:cxn>
                <a:cxn ang="0">
                  <a:pos x="48" y="75"/>
                </a:cxn>
                <a:cxn ang="0">
                  <a:pos x="48" y="115"/>
                </a:cxn>
                <a:cxn ang="0">
                  <a:pos x="0" y="57"/>
                </a:cxn>
                <a:cxn ang="0">
                  <a:pos x="48" y="0"/>
                </a:cxn>
                <a:cxn ang="0">
                  <a:pos x="48" y="44"/>
                </a:cxn>
                <a:cxn ang="0">
                  <a:pos x="109" y="44"/>
                </a:cxn>
                <a:cxn ang="0">
                  <a:pos x="139" y="75"/>
                </a:cxn>
              </a:cxnLst>
              <a:rect l="0" t="0" r="r" b="b"/>
              <a:pathLst>
                <a:path w="139" h="115">
                  <a:moveTo>
                    <a:pt x="139" y="75"/>
                  </a:moveTo>
                  <a:lnTo>
                    <a:pt x="48" y="75"/>
                  </a:lnTo>
                  <a:lnTo>
                    <a:pt x="48" y="115"/>
                  </a:lnTo>
                  <a:lnTo>
                    <a:pt x="0" y="57"/>
                  </a:lnTo>
                  <a:lnTo>
                    <a:pt x="48" y="0"/>
                  </a:lnTo>
                  <a:lnTo>
                    <a:pt x="48" y="44"/>
                  </a:lnTo>
                  <a:lnTo>
                    <a:pt x="109" y="44"/>
                  </a:lnTo>
                  <a:lnTo>
                    <a:pt x="139" y="75"/>
                  </a:lnTo>
                </a:path>
              </a:pathLst>
            </a:custGeom>
            <a:noFill/>
            <a:ln w="0">
              <a:solidFill>
                <a:srgbClr val="FFFFFF"/>
              </a:solidFill>
              <a:prstDash val="solid"/>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305" name="Freeform 146"/>
            <p:cNvSpPr/>
            <p:nvPr/>
          </p:nvSpPr>
          <p:spPr bwMode="auto">
            <a:xfrm>
              <a:off x="3407" y="830"/>
              <a:ext cx="139" cy="115"/>
            </a:xfrm>
            <a:custGeom>
              <a:avLst/>
              <a:gdLst/>
              <a:ahLst/>
              <a:cxnLst>
                <a:cxn ang="0">
                  <a:pos x="139" y="75"/>
                </a:cxn>
                <a:cxn ang="0">
                  <a:pos x="48" y="75"/>
                </a:cxn>
                <a:cxn ang="0">
                  <a:pos x="48" y="115"/>
                </a:cxn>
                <a:cxn ang="0">
                  <a:pos x="0" y="57"/>
                </a:cxn>
                <a:cxn ang="0">
                  <a:pos x="48" y="0"/>
                </a:cxn>
                <a:cxn ang="0">
                  <a:pos x="48" y="44"/>
                </a:cxn>
                <a:cxn ang="0">
                  <a:pos x="106" y="42"/>
                </a:cxn>
                <a:cxn ang="0">
                  <a:pos x="139" y="75"/>
                </a:cxn>
              </a:cxnLst>
              <a:rect l="0" t="0" r="r" b="b"/>
              <a:pathLst>
                <a:path w="139" h="115">
                  <a:moveTo>
                    <a:pt x="139" y="75"/>
                  </a:moveTo>
                  <a:lnTo>
                    <a:pt x="48" y="75"/>
                  </a:lnTo>
                  <a:lnTo>
                    <a:pt x="48" y="115"/>
                  </a:lnTo>
                  <a:lnTo>
                    <a:pt x="0" y="57"/>
                  </a:lnTo>
                  <a:lnTo>
                    <a:pt x="48" y="0"/>
                  </a:lnTo>
                  <a:lnTo>
                    <a:pt x="48" y="44"/>
                  </a:lnTo>
                  <a:lnTo>
                    <a:pt x="106" y="42"/>
                  </a:lnTo>
                  <a:lnTo>
                    <a:pt x="139" y="75"/>
                  </a:lnTo>
                  <a:close/>
                </a:path>
              </a:pathLst>
            </a:custGeom>
            <a:solidFill>
              <a:srgbClr val="000000"/>
            </a:solidFill>
            <a:ln w="0">
              <a:solidFill>
                <a:srgbClr val="000000"/>
              </a:solidFill>
              <a:prstDash val="solid"/>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306" name="Freeform 147"/>
            <p:cNvSpPr/>
            <p:nvPr/>
          </p:nvSpPr>
          <p:spPr bwMode="auto">
            <a:xfrm>
              <a:off x="3407" y="830"/>
              <a:ext cx="139" cy="115"/>
            </a:xfrm>
            <a:custGeom>
              <a:avLst/>
              <a:gdLst/>
              <a:ahLst/>
              <a:cxnLst>
                <a:cxn ang="0">
                  <a:pos x="139" y="75"/>
                </a:cxn>
                <a:cxn ang="0">
                  <a:pos x="48" y="75"/>
                </a:cxn>
                <a:cxn ang="0">
                  <a:pos x="48" y="115"/>
                </a:cxn>
                <a:cxn ang="0">
                  <a:pos x="0" y="57"/>
                </a:cxn>
                <a:cxn ang="0">
                  <a:pos x="48" y="0"/>
                </a:cxn>
                <a:cxn ang="0">
                  <a:pos x="48" y="44"/>
                </a:cxn>
                <a:cxn ang="0">
                  <a:pos x="106" y="42"/>
                </a:cxn>
                <a:cxn ang="0">
                  <a:pos x="139" y="75"/>
                </a:cxn>
              </a:cxnLst>
              <a:rect l="0" t="0" r="r" b="b"/>
              <a:pathLst>
                <a:path w="139" h="115">
                  <a:moveTo>
                    <a:pt x="139" y="75"/>
                  </a:moveTo>
                  <a:lnTo>
                    <a:pt x="48" y="75"/>
                  </a:lnTo>
                  <a:lnTo>
                    <a:pt x="48" y="115"/>
                  </a:lnTo>
                  <a:lnTo>
                    <a:pt x="0" y="57"/>
                  </a:lnTo>
                  <a:lnTo>
                    <a:pt x="48" y="0"/>
                  </a:lnTo>
                  <a:lnTo>
                    <a:pt x="48" y="44"/>
                  </a:lnTo>
                  <a:lnTo>
                    <a:pt x="106" y="42"/>
                  </a:lnTo>
                  <a:lnTo>
                    <a:pt x="139" y="75"/>
                  </a:lnTo>
                </a:path>
              </a:pathLst>
            </a:custGeom>
            <a:noFill/>
            <a:ln w="0">
              <a:solidFill>
                <a:srgbClr val="000000"/>
              </a:solidFill>
              <a:prstDash val="solid"/>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307" name="Freeform 148"/>
            <p:cNvSpPr/>
            <p:nvPr/>
          </p:nvSpPr>
          <p:spPr bwMode="auto">
            <a:xfrm>
              <a:off x="3488" y="726"/>
              <a:ext cx="116" cy="179"/>
            </a:xfrm>
            <a:custGeom>
              <a:avLst/>
              <a:gdLst/>
              <a:ahLst/>
              <a:cxnLst>
                <a:cxn ang="0">
                  <a:pos x="116" y="91"/>
                </a:cxn>
                <a:cxn ang="0">
                  <a:pos x="114" y="71"/>
                </a:cxn>
                <a:cxn ang="0">
                  <a:pos x="110" y="51"/>
                </a:cxn>
                <a:cxn ang="0">
                  <a:pos x="104" y="33"/>
                </a:cxn>
                <a:cxn ang="0">
                  <a:pos x="94" y="20"/>
                </a:cxn>
                <a:cxn ang="0">
                  <a:pos x="83" y="9"/>
                </a:cxn>
                <a:cxn ang="0">
                  <a:pos x="70" y="2"/>
                </a:cxn>
                <a:cxn ang="0">
                  <a:pos x="58" y="0"/>
                </a:cxn>
                <a:cxn ang="0">
                  <a:pos x="44" y="2"/>
                </a:cxn>
                <a:cxn ang="0">
                  <a:pos x="32" y="9"/>
                </a:cxn>
                <a:cxn ang="0">
                  <a:pos x="21" y="20"/>
                </a:cxn>
                <a:cxn ang="0">
                  <a:pos x="12" y="33"/>
                </a:cxn>
                <a:cxn ang="0">
                  <a:pos x="6" y="51"/>
                </a:cxn>
                <a:cxn ang="0">
                  <a:pos x="1" y="71"/>
                </a:cxn>
                <a:cxn ang="0">
                  <a:pos x="0" y="91"/>
                </a:cxn>
                <a:cxn ang="0">
                  <a:pos x="1" y="110"/>
                </a:cxn>
                <a:cxn ang="0">
                  <a:pos x="6" y="128"/>
                </a:cxn>
                <a:cxn ang="0">
                  <a:pos x="12" y="146"/>
                </a:cxn>
                <a:cxn ang="0">
                  <a:pos x="21" y="159"/>
                </a:cxn>
                <a:cxn ang="0">
                  <a:pos x="32" y="170"/>
                </a:cxn>
                <a:cxn ang="0">
                  <a:pos x="44" y="177"/>
                </a:cxn>
                <a:cxn ang="0">
                  <a:pos x="58" y="179"/>
                </a:cxn>
                <a:cxn ang="0">
                  <a:pos x="70" y="177"/>
                </a:cxn>
                <a:cxn ang="0">
                  <a:pos x="83" y="170"/>
                </a:cxn>
                <a:cxn ang="0">
                  <a:pos x="94" y="159"/>
                </a:cxn>
                <a:cxn ang="0">
                  <a:pos x="104" y="146"/>
                </a:cxn>
                <a:cxn ang="0">
                  <a:pos x="110" y="128"/>
                </a:cxn>
                <a:cxn ang="0">
                  <a:pos x="114" y="110"/>
                </a:cxn>
                <a:cxn ang="0">
                  <a:pos x="116" y="91"/>
                </a:cxn>
              </a:cxnLst>
              <a:rect l="0" t="0" r="r" b="b"/>
              <a:pathLst>
                <a:path w="116" h="179">
                  <a:moveTo>
                    <a:pt x="116" y="91"/>
                  </a:moveTo>
                  <a:lnTo>
                    <a:pt x="114" y="71"/>
                  </a:lnTo>
                  <a:lnTo>
                    <a:pt x="110" y="51"/>
                  </a:lnTo>
                  <a:lnTo>
                    <a:pt x="104" y="33"/>
                  </a:lnTo>
                  <a:lnTo>
                    <a:pt x="94" y="20"/>
                  </a:lnTo>
                  <a:lnTo>
                    <a:pt x="83" y="9"/>
                  </a:lnTo>
                  <a:lnTo>
                    <a:pt x="70" y="2"/>
                  </a:lnTo>
                  <a:lnTo>
                    <a:pt x="58" y="0"/>
                  </a:lnTo>
                  <a:lnTo>
                    <a:pt x="44" y="2"/>
                  </a:lnTo>
                  <a:lnTo>
                    <a:pt x="32" y="9"/>
                  </a:lnTo>
                  <a:lnTo>
                    <a:pt x="21" y="20"/>
                  </a:lnTo>
                  <a:lnTo>
                    <a:pt x="12" y="33"/>
                  </a:lnTo>
                  <a:lnTo>
                    <a:pt x="6" y="51"/>
                  </a:lnTo>
                  <a:lnTo>
                    <a:pt x="1" y="71"/>
                  </a:lnTo>
                  <a:lnTo>
                    <a:pt x="0" y="91"/>
                  </a:lnTo>
                  <a:lnTo>
                    <a:pt x="1" y="110"/>
                  </a:lnTo>
                  <a:lnTo>
                    <a:pt x="6" y="128"/>
                  </a:lnTo>
                  <a:lnTo>
                    <a:pt x="12" y="146"/>
                  </a:lnTo>
                  <a:lnTo>
                    <a:pt x="21" y="159"/>
                  </a:lnTo>
                  <a:lnTo>
                    <a:pt x="32" y="170"/>
                  </a:lnTo>
                  <a:lnTo>
                    <a:pt x="44" y="177"/>
                  </a:lnTo>
                  <a:lnTo>
                    <a:pt x="58" y="179"/>
                  </a:lnTo>
                  <a:lnTo>
                    <a:pt x="70" y="177"/>
                  </a:lnTo>
                  <a:lnTo>
                    <a:pt x="83" y="170"/>
                  </a:lnTo>
                  <a:lnTo>
                    <a:pt x="94" y="159"/>
                  </a:lnTo>
                  <a:lnTo>
                    <a:pt x="104" y="146"/>
                  </a:lnTo>
                  <a:lnTo>
                    <a:pt x="110" y="128"/>
                  </a:lnTo>
                  <a:lnTo>
                    <a:pt x="114" y="110"/>
                  </a:lnTo>
                  <a:lnTo>
                    <a:pt x="116" y="91"/>
                  </a:lnTo>
                </a:path>
              </a:pathLst>
            </a:custGeom>
            <a:noFill/>
            <a:ln w="25400">
              <a:solidFill>
                <a:srgbClr val="000000"/>
              </a:solidFill>
              <a:prstDash val="solid"/>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308" name="Freeform 149"/>
            <p:cNvSpPr/>
            <p:nvPr/>
          </p:nvSpPr>
          <p:spPr bwMode="auto">
            <a:xfrm>
              <a:off x="3462" y="616"/>
              <a:ext cx="78" cy="172"/>
            </a:xfrm>
            <a:custGeom>
              <a:avLst/>
              <a:gdLst/>
              <a:ahLst/>
              <a:cxnLst>
                <a:cxn ang="0">
                  <a:pos x="29" y="172"/>
                </a:cxn>
                <a:cxn ang="0">
                  <a:pos x="29" y="68"/>
                </a:cxn>
                <a:cxn ang="0">
                  <a:pos x="0" y="68"/>
                </a:cxn>
                <a:cxn ang="0">
                  <a:pos x="39" y="0"/>
                </a:cxn>
                <a:cxn ang="0">
                  <a:pos x="78" y="68"/>
                </a:cxn>
                <a:cxn ang="0">
                  <a:pos x="51" y="70"/>
                </a:cxn>
                <a:cxn ang="0">
                  <a:pos x="51" y="139"/>
                </a:cxn>
                <a:cxn ang="0">
                  <a:pos x="29" y="172"/>
                </a:cxn>
              </a:cxnLst>
              <a:rect l="0" t="0" r="r" b="b"/>
              <a:pathLst>
                <a:path w="78" h="172">
                  <a:moveTo>
                    <a:pt x="29" y="172"/>
                  </a:moveTo>
                  <a:lnTo>
                    <a:pt x="29" y="68"/>
                  </a:lnTo>
                  <a:lnTo>
                    <a:pt x="0" y="68"/>
                  </a:lnTo>
                  <a:lnTo>
                    <a:pt x="39" y="0"/>
                  </a:lnTo>
                  <a:lnTo>
                    <a:pt x="78" y="68"/>
                  </a:lnTo>
                  <a:lnTo>
                    <a:pt x="51" y="70"/>
                  </a:lnTo>
                  <a:lnTo>
                    <a:pt x="51" y="139"/>
                  </a:lnTo>
                  <a:lnTo>
                    <a:pt x="29" y="172"/>
                  </a:lnTo>
                  <a:close/>
                </a:path>
              </a:pathLst>
            </a:custGeom>
            <a:solidFill>
              <a:srgbClr val="FFFFFF"/>
            </a:solidFill>
            <a:ln w="0">
              <a:solidFill>
                <a:srgbClr val="000000"/>
              </a:solidFill>
              <a:prstDash val="solid"/>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309" name="Freeform 150"/>
            <p:cNvSpPr/>
            <p:nvPr/>
          </p:nvSpPr>
          <p:spPr bwMode="auto">
            <a:xfrm>
              <a:off x="3462" y="616"/>
              <a:ext cx="78" cy="172"/>
            </a:xfrm>
            <a:custGeom>
              <a:avLst/>
              <a:gdLst/>
              <a:ahLst/>
              <a:cxnLst>
                <a:cxn ang="0">
                  <a:pos x="29" y="172"/>
                </a:cxn>
                <a:cxn ang="0">
                  <a:pos x="29" y="68"/>
                </a:cxn>
                <a:cxn ang="0">
                  <a:pos x="0" y="68"/>
                </a:cxn>
                <a:cxn ang="0">
                  <a:pos x="39" y="0"/>
                </a:cxn>
                <a:cxn ang="0">
                  <a:pos x="78" y="68"/>
                </a:cxn>
                <a:cxn ang="0">
                  <a:pos x="51" y="70"/>
                </a:cxn>
                <a:cxn ang="0">
                  <a:pos x="51" y="139"/>
                </a:cxn>
                <a:cxn ang="0">
                  <a:pos x="29" y="172"/>
                </a:cxn>
              </a:cxnLst>
              <a:rect l="0" t="0" r="r" b="b"/>
              <a:pathLst>
                <a:path w="78" h="172">
                  <a:moveTo>
                    <a:pt x="29" y="172"/>
                  </a:moveTo>
                  <a:lnTo>
                    <a:pt x="29" y="68"/>
                  </a:lnTo>
                  <a:lnTo>
                    <a:pt x="0" y="68"/>
                  </a:lnTo>
                  <a:lnTo>
                    <a:pt x="39" y="0"/>
                  </a:lnTo>
                  <a:lnTo>
                    <a:pt x="78" y="68"/>
                  </a:lnTo>
                  <a:lnTo>
                    <a:pt x="51" y="70"/>
                  </a:lnTo>
                  <a:lnTo>
                    <a:pt x="51" y="139"/>
                  </a:lnTo>
                  <a:lnTo>
                    <a:pt x="29" y="172"/>
                  </a:lnTo>
                </a:path>
              </a:pathLst>
            </a:custGeom>
            <a:noFill/>
            <a:ln w="0">
              <a:solidFill>
                <a:srgbClr val="000000"/>
              </a:solidFill>
              <a:prstDash val="solid"/>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310" name="Freeform 151"/>
            <p:cNvSpPr/>
            <p:nvPr/>
          </p:nvSpPr>
          <p:spPr bwMode="auto">
            <a:xfrm>
              <a:off x="3546" y="691"/>
              <a:ext cx="138" cy="112"/>
            </a:xfrm>
            <a:custGeom>
              <a:avLst/>
              <a:gdLst/>
              <a:ahLst/>
              <a:cxnLst>
                <a:cxn ang="0">
                  <a:pos x="0" y="37"/>
                </a:cxn>
                <a:cxn ang="0">
                  <a:pos x="92" y="37"/>
                </a:cxn>
                <a:cxn ang="0">
                  <a:pos x="92" y="0"/>
                </a:cxn>
                <a:cxn ang="0">
                  <a:pos x="138" y="57"/>
                </a:cxn>
                <a:cxn ang="0">
                  <a:pos x="92" y="112"/>
                </a:cxn>
                <a:cxn ang="0">
                  <a:pos x="92" y="70"/>
                </a:cxn>
                <a:cxn ang="0">
                  <a:pos x="39" y="70"/>
                </a:cxn>
                <a:cxn ang="0">
                  <a:pos x="0" y="37"/>
                </a:cxn>
              </a:cxnLst>
              <a:rect l="0" t="0" r="r" b="b"/>
              <a:pathLst>
                <a:path w="138" h="112">
                  <a:moveTo>
                    <a:pt x="0" y="37"/>
                  </a:moveTo>
                  <a:lnTo>
                    <a:pt x="92" y="37"/>
                  </a:lnTo>
                  <a:lnTo>
                    <a:pt x="92" y="0"/>
                  </a:lnTo>
                  <a:lnTo>
                    <a:pt x="138" y="57"/>
                  </a:lnTo>
                  <a:lnTo>
                    <a:pt x="92" y="112"/>
                  </a:lnTo>
                  <a:lnTo>
                    <a:pt x="92" y="70"/>
                  </a:lnTo>
                  <a:lnTo>
                    <a:pt x="39" y="70"/>
                  </a:lnTo>
                  <a:lnTo>
                    <a:pt x="0" y="37"/>
                  </a:lnTo>
                  <a:close/>
                </a:path>
              </a:pathLst>
            </a:custGeom>
            <a:solidFill>
              <a:srgbClr val="FFFFFF"/>
            </a:solidFill>
            <a:ln w="0">
              <a:solidFill>
                <a:srgbClr val="000000"/>
              </a:solidFill>
              <a:prstDash val="solid"/>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311" name="Freeform 152"/>
            <p:cNvSpPr/>
            <p:nvPr/>
          </p:nvSpPr>
          <p:spPr bwMode="auto">
            <a:xfrm>
              <a:off x="3546" y="691"/>
              <a:ext cx="138" cy="112"/>
            </a:xfrm>
            <a:custGeom>
              <a:avLst/>
              <a:gdLst/>
              <a:ahLst/>
              <a:cxnLst>
                <a:cxn ang="0">
                  <a:pos x="0" y="37"/>
                </a:cxn>
                <a:cxn ang="0">
                  <a:pos x="92" y="37"/>
                </a:cxn>
                <a:cxn ang="0">
                  <a:pos x="92" y="0"/>
                </a:cxn>
                <a:cxn ang="0">
                  <a:pos x="138" y="57"/>
                </a:cxn>
                <a:cxn ang="0">
                  <a:pos x="92" y="112"/>
                </a:cxn>
                <a:cxn ang="0">
                  <a:pos x="92" y="70"/>
                </a:cxn>
                <a:cxn ang="0">
                  <a:pos x="39" y="70"/>
                </a:cxn>
                <a:cxn ang="0">
                  <a:pos x="0" y="37"/>
                </a:cxn>
              </a:cxnLst>
              <a:rect l="0" t="0" r="r" b="b"/>
              <a:pathLst>
                <a:path w="138" h="112">
                  <a:moveTo>
                    <a:pt x="0" y="37"/>
                  </a:moveTo>
                  <a:lnTo>
                    <a:pt x="92" y="37"/>
                  </a:lnTo>
                  <a:lnTo>
                    <a:pt x="92" y="0"/>
                  </a:lnTo>
                  <a:lnTo>
                    <a:pt x="138" y="57"/>
                  </a:lnTo>
                  <a:lnTo>
                    <a:pt x="92" y="112"/>
                  </a:lnTo>
                  <a:lnTo>
                    <a:pt x="92" y="70"/>
                  </a:lnTo>
                  <a:lnTo>
                    <a:pt x="39" y="70"/>
                  </a:lnTo>
                  <a:lnTo>
                    <a:pt x="0" y="37"/>
                  </a:lnTo>
                </a:path>
              </a:pathLst>
            </a:custGeom>
            <a:noFill/>
            <a:ln w="0">
              <a:solidFill>
                <a:srgbClr val="000000"/>
              </a:solidFill>
              <a:prstDash val="solid"/>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312" name="Freeform 153"/>
            <p:cNvSpPr/>
            <p:nvPr/>
          </p:nvSpPr>
          <p:spPr bwMode="auto">
            <a:xfrm>
              <a:off x="3553" y="819"/>
              <a:ext cx="81" cy="201"/>
            </a:xfrm>
            <a:custGeom>
              <a:avLst/>
              <a:gdLst/>
              <a:ahLst/>
              <a:cxnLst>
                <a:cxn ang="0">
                  <a:pos x="54" y="0"/>
                </a:cxn>
                <a:cxn ang="0">
                  <a:pos x="54" y="130"/>
                </a:cxn>
                <a:cxn ang="0">
                  <a:pos x="81" y="130"/>
                </a:cxn>
                <a:cxn ang="0">
                  <a:pos x="42" y="201"/>
                </a:cxn>
                <a:cxn ang="0">
                  <a:pos x="0" y="130"/>
                </a:cxn>
                <a:cxn ang="0">
                  <a:pos x="32" y="130"/>
                </a:cxn>
                <a:cxn ang="0">
                  <a:pos x="32" y="46"/>
                </a:cxn>
                <a:cxn ang="0">
                  <a:pos x="29" y="46"/>
                </a:cxn>
                <a:cxn ang="0">
                  <a:pos x="54" y="0"/>
                </a:cxn>
              </a:cxnLst>
              <a:rect l="0" t="0" r="r" b="b"/>
              <a:pathLst>
                <a:path w="81" h="201">
                  <a:moveTo>
                    <a:pt x="54" y="0"/>
                  </a:moveTo>
                  <a:lnTo>
                    <a:pt x="54" y="130"/>
                  </a:lnTo>
                  <a:lnTo>
                    <a:pt x="81" y="130"/>
                  </a:lnTo>
                  <a:lnTo>
                    <a:pt x="42" y="201"/>
                  </a:lnTo>
                  <a:lnTo>
                    <a:pt x="0" y="130"/>
                  </a:lnTo>
                  <a:lnTo>
                    <a:pt x="32" y="130"/>
                  </a:lnTo>
                  <a:lnTo>
                    <a:pt x="32" y="46"/>
                  </a:lnTo>
                  <a:lnTo>
                    <a:pt x="29" y="46"/>
                  </a:lnTo>
                  <a:lnTo>
                    <a:pt x="54" y="0"/>
                  </a:lnTo>
                  <a:close/>
                </a:path>
              </a:pathLst>
            </a:custGeom>
            <a:solidFill>
              <a:srgbClr val="FFFFFF"/>
            </a:solidFill>
            <a:ln w="0">
              <a:solidFill>
                <a:srgbClr val="000000"/>
              </a:solidFill>
              <a:prstDash val="solid"/>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313" name="Freeform 154"/>
            <p:cNvSpPr/>
            <p:nvPr/>
          </p:nvSpPr>
          <p:spPr bwMode="auto">
            <a:xfrm>
              <a:off x="3553" y="819"/>
              <a:ext cx="81" cy="201"/>
            </a:xfrm>
            <a:custGeom>
              <a:avLst/>
              <a:gdLst/>
              <a:ahLst/>
              <a:cxnLst>
                <a:cxn ang="0">
                  <a:pos x="54" y="0"/>
                </a:cxn>
                <a:cxn ang="0">
                  <a:pos x="54" y="130"/>
                </a:cxn>
                <a:cxn ang="0">
                  <a:pos x="81" y="130"/>
                </a:cxn>
                <a:cxn ang="0">
                  <a:pos x="42" y="201"/>
                </a:cxn>
                <a:cxn ang="0">
                  <a:pos x="0" y="130"/>
                </a:cxn>
                <a:cxn ang="0">
                  <a:pos x="32" y="130"/>
                </a:cxn>
                <a:cxn ang="0">
                  <a:pos x="32" y="46"/>
                </a:cxn>
                <a:cxn ang="0">
                  <a:pos x="29" y="46"/>
                </a:cxn>
                <a:cxn ang="0">
                  <a:pos x="54" y="0"/>
                </a:cxn>
              </a:cxnLst>
              <a:rect l="0" t="0" r="r" b="b"/>
              <a:pathLst>
                <a:path w="81" h="201">
                  <a:moveTo>
                    <a:pt x="54" y="0"/>
                  </a:moveTo>
                  <a:lnTo>
                    <a:pt x="54" y="130"/>
                  </a:lnTo>
                  <a:lnTo>
                    <a:pt x="81" y="130"/>
                  </a:lnTo>
                  <a:lnTo>
                    <a:pt x="42" y="201"/>
                  </a:lnTo>
                  <a:lnTo>
                    <a:pt x="0" y="130"/>
                  </a:lnTo>
                  <a:lnTo>
                    <a:pt x="32" y="130"/>
                  </a:lnTo>
                  <a:lnTo>
                    <a:pt x="32" y="46"/>
                  </a:lnTo>
                  <a:lnTo>
                    <a:pt x="29" y="46"/>
                  </a:lnTo>
                  <a:lnTo>
                    <a:pt x="54" y="0"/>
                  </a:lnTo>
                </a:path>
              </a:pathLst>
            </a:custGeom>
            <a:noFill/>
            <a:ln w="0">
              <a:solidFill>
                <a:srgbClr val="FFFFFF"/>
              </a:solidFill>
              <a:prstDash val="solid"/>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314" name="Freeform 155"/>
            <p:cNvSpPr/>
            <p:nvPr/>
          </p:nvSpPr>
          <p:spPr bwMode="auto">
            <a:xfrm>
              <a:off x="3553" y="819"/>
              <a:ext cx="81" cy="201"/>
            </a:xfrm>
            <a:custGeom>
              <a:avLst/>
              <a:gdLst/>
              <a:ahLst/>
              <a:cxnLst>
                <a:cxn ang="0">
                  <a:pos x="54" y="0"/>
                </a:cxn>
                <a:cxn ang="0">
                  <a:pos x="54" y="130"/>
                </a:cxn>
                <a:cxn ang="0">
                  <a:pos x="81" y="130"/>
                </a:cxn>
                <a:cxn ang="0">
                  <a:pos x="42" y="201"/>
                </a:cxn>
                <a:cxn ang="0">
                  <a:pos x="0" y="130"/>
                </a:cxn>
                <a:cxn ang="0">
                  <a:pos x="32" y="130"/>
                </a:cxn>
                <a:cxn ang="0">
                  <a:pos x="32" y="46"/>
                </a:cxn>
                <a:cxn ang="0">
                  <a:pos x="54" y="0"/>
                </a:cxn>
              </a:cxnLst>
              <a:rect l="0" t="0" r="r" b="b"/>
              <a:pathLst>
                <a:path w="81" h="201">
                  <a:moveTo>
                    <a:pt x="54" y="0"/>
                  </a:moveTo>
                  <a:lnTo>
                    <a:pt x="54" y="130"/>
                  </a:lnTo>
                  <a:lnTo>
                    <a:pt x="81" y="130"/>
                  </a:lnTo>
                  <a:lnTo>
                    <a:pt x="42" y="201"/>
                  </a:lnTo>
                  <a:lnTo>
                    <a:pt x="0" y="130"/>
                  </a:lnTo>
                  <a:lnTo>
                    <a:pt x="32" y="130"/>
                  </a:lnTo>
                  <a:lnTo>
                    <a:pt x="32" y="46"/>
                  </a:lnTo>
                  <a:lnTo>
                    <a:pt x="54" y="0"/>
                  </a:lnTo>
                  <a:close/>
                </a:path>
              </a:pathLst>
            </a:custGeom>
            <a:solidFill>
              <a:srgbClr val="FFFFFF"/>
            </a:solidFill>
            <a:ln w="0">
              <a:solidFill>
                <a:srgbClr val="000000"/>
              </a:solidFill>
              <a:prstDash val="solid"/>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315" name="Freeform 156"/>
            <p:cNvSpPr/>
            <p:nvPr/>
          </p:nvSpPr>
          <p:spPr bwMode="auto">
            <a:xfrm>
              <a:off x="3553" y="819"/>
              <a:ext cx="81" cy="201"/>
            </a:xfrm>
            <a:custGeom>
              <a:avLst/>
              <a:gdLst/>
              <a:ahLst/>
              <a:cxnLst>
                <a:cxn ang="0">
                  <a:pos x="54" y="0"/>
                </a:cxn>
                <a:cxn ang="0">
                  <a:pos x="54" y="130"/>
                </a:cxn>
                <a:cxn ang="0">
                  <a:pos x="81" y="130"/>
                </a:cxn>
                <a:cxn ang="0">
                  <a:pos x="42" y="201"/>
                </a:cxn>
                <a:cxn ang="0">
                  <a:pos x="0" y="130"/>
                </a:cxn>
                <a:cxn ang="0">
                  <a:pos x="32" y="130"/>
                </a:cxn>
                <a:cxn ang="0">
                  <a:pos x="32" y="46"/>
                </a:cxn>
                <a:cxn ang="0">
                  <a:pos x="54" y="0"/>
                </a:cxn>
              </a:cxnLst>
              <a:rect l="0" t="0" r="r" b="b"/>
              <a:pathLst>
                <a:path w="81" h="201">
                  <a:moveTo>
                    <a:pt x="54" y="0"/>
                  </a:moveTo>
                  <a:lnTo>
                    <a:pt x="54" y="130"/>
                  </a:lnTo>
                  <a:lnTo>
                    <a:pt x="81" y="130"/>
                  </a:lnTo>
                  <a:lnTo>
                    <a:pt x="42" y="201"/>
                  </a:lnTo>
                  <a:lnTo>
                    <a:pt x="0" y="130"/>
                  </a:lnTo>
                  <a:lnTo>
                    <a:pt x="32" y="130"/>
                  </a:lnTo>
                  <a:lnTo>
                    <a:pt x="32" y="46"/>
                  </a:lnTo>
                  <a:lnTo>
                    <a:pt x="54" y="0"/>
                  </a:lnTo>
                </a:path>
              </a:pathLst>
            </a:custGeom>
            <a:noFill/>
            <a:ln w="0">
              <a:solidFill>
                <a:srgbClr val="000000"/>
              </a:solidFill>
              <a:prstDash val="solid"/>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316" name="Freeform 157"/>
            <p:cNvSpPr/>
            <p:nvPr/>
          </p:nvSpPr>
          <p:spPr bwMode="auto">
            <a:xfrm>
              <a:off x="3409" y="836"/>
              <a:ext cx="140" cy="113"/>
            </a:xfrm>
            <a:custGeom>
              <a:avLst/>
              <a:gdLst/>
              <a:ahLst/>
              <a:cxnLst>
                <a:cxn ang="0">
                  <a:pos x="140" y="73"/>
                </a:cxn>
                <a:cxn ang="0">
                  <a:pos x="47" y="73"/>
                </a:cxn>
                <a:cxn ang="0">
                  <a:pos x="47" y="113"/>
                </a:cxn>
                <a:cxn ang="0">
                  <a:pos x="0" y="58"/>
                </a:cxn>
                <a:cxn ang="0">
                  <a:pos x="47" y="0"/>
                </a:cxn>
                <a:cxn ang="0">
                  <a:pos x="47" y="40"/>
                </a:cxn>
                <a:cxn ang="0">
                  <a:pos x="103" y="40"/>
                </a:cxn>
                <a:cxn ang="0">
                  <a:pos x="140" y="73"/>
                </a:cxn>
              </a:cxnLst>
              <a:rect l="0" t="0" r="r" b="b"/>
              <a:pathLst>
                <a:path w="140" h="113">
                  <a:moveTo>
                    <a:pt x="140" y="73"/>
                  </a:moveTo>
                  <a:lnTo>
                    <a:pt x="47" y="73"/>
                  </a:lnTo>
                  <a:lnTo>
                    <a:pt x="47" y="113"/>
                  </a:lnTo>
                  <a:lnTo>
                    <a:pt x="0" y="58"/>
                  </a:lnTo>
                  <a:lnTo>
                    <a:pt x="47" y="0"/>
                  </a:lnTo>
                  <a:lnTo>
                    <a:pt x="47" y="40"/>
                  </a:lnTo>
                  <a:lnTo>
                    <a:pt x="103" y="40"/>
                  </a:lnTo>
                  <a:lnTo>
                    <a:pt x="140" y="73"/>
                  </a:lnTo>
                  <a:close/>
                </a:path>
              </a:pathLst>
            </a:custGeom>
            <a:solidFill>
              <a:srgbClr val="FFFFFF"/>
            </a:solidFill>
            <a:ln w="0">
              <a:solidFill>
                <a:srgbClr val="000000"/>
              </a:solidFill>
              <a:prstDash val="solid"/>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317" name="Freeform 158"/>
            <p:cNvSpPr/>
            <p:nvPr/>
          </p:nvSpPr>
          <p:spPr bwMode="auto">
            <a:xfrm>
              <a:off x="3409" y="836"/>
              <a:ext cx="140" cy="113"/>
            </a:xfrm>
            <a:custGeom>
              <a:avLst/>
              <a:gdLst/>
              <a:ahLst/>
              <a:cxnLst>
                <a:cxn ang="0">
                  <a:pos x="140" y="73"/>
                </a:cxn>
                <a:cxn ang="0">
                  <a:pos x="47" y="73"/>
                </a:cxn>
                <a:cxn ang="0">
                  <a:pos x="47" y="113"/>
                </a:cxn>
                <a:cxn ang="0">
                  <a:pos x="0" y="58"/>
                </a:cxn>
                <a:cxn ang="0">
                  <a:pos x="47" y="0"/>
                </a:cxn>
                <a:cxn ang="0">
                  <a:pos x="47" y="40"/>
                </a:cxn>
                <a:cxn ang="0">
                  <a:pos x="103" y="40"/>
                </a:cxn>
                <a:cxn ang="0">
                  <a:pos x="140" y="73"/>
                </a:cxn>
              </a:cxnLst>
              <a:rect l="0" t="0" r="r" b="b"/>
              <a:pathLst>
                <a:path w="140" h="113">
                  <a:moveTo>
                    <a:pt x="140" y="73"/>
                  </a:moveTo>
                  <a:lnTo>
                    <a:pt x="47" y="73"/>
                  </a:lnTo>
                  <a:lnTo>
                    <a:pt x="47" y="113"/>
                  </a:lnTo>
                  <a:lnTo>
                    <a:pt x="0" y="58"/>
                  </a:lnTo>
                  <a:lnTo>
                    <a:pt x="47" y="0"/>
                  </a:lnTo>
                  <a:lnTo>
                    <a:pt x="47" y="40"/>
                  </a:lnTo>
                  <a:lnTo>
                    <a:pt x="103" y="40"/>
                  </a:lnTo>
                  <a:lnTo>
                    <a:pt x="140" y="73"/>
                  </a:lnTo>
                </a:path>
              </a:pathLst>
            </a:custGeom>
            <a:noFill/>
            <a:ln w="0">
              <a:solidFill>
                <a:srgbClr val="000000"/>
              </a:solidFill>
              <a:prstDash val="solid"/>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318" name="Freeform 159"/>
            <p:cNvSpPr/>
            <p:nvPr/>
          </p:nvSpPr>
          <p:spPr bwMode="auto">
            <a:xfrm>
              <a:off x="3486" y="728"/>
              <a:ext cx="116" cy="181"/>
            </a:xfrm>
            <a:custGeom>
              <a:avLst/>
              <a:gdLst/>
              <a:ahLst/>
              <a:cxnLst>
                <a:cxn ang="0">
                  <a:pos x="116" y="91"/>
                </a:cxn>
                <a:cxn ang="0">
                  <a:pos x="115" y="71"/>
                </a:cxn>
                <a:cxn ang="0">
                  <a:pos x="110" y="53"/>
                </a:cxn>
                <a:cxn ang="0">
                  <a:pos x="105" y="36"/>
                </a:cxn>
                <a:cxn ang="0">
                  <a:pos x="94" y="22"/>
                </a:cxn>
                <a:cxn ang="0">
                  <a:pos x="84" y="11"/>
                </a:cxn>
                <a:cxn ang="0">
                  <a:pos x="72" y="5"/>
                </a:cxn>
                <a:cxn ang="0">
                  <a:pos x="58" y="0"/>
                </a:cxn>
                <a:cxn ang="0">
                  <a:pos x="46" y="5"/>
                </a:cxn>
                <a:cxn ang="0">
                  <a:pos x="33" y="11"/>
                </a:cxn>
                <a:cxn ang="0">
                  <a:pos x="23" y="22"/>
                </a:cxn>
                <a:cxn ang="0">
                  <a:pos x="14" y="36"/>
                </a:cxn>
                <a:cxn ang="0">
                  <a:pos x="6" y="53"/>
                </a:cxn>
                <a:cxn ang="0">
                  <a:pos x="2" y="71"/>
                </a:cxn>
                <a:cxn ang="0">
                  <a:pos x="0" y="91"/>
                </a:cxn>
                <a:cxn ang="0">
                  <a:pos x="2" y="111"/>
                </a:cxn>
                <a:cxn ang="0">
                  <a:pos x="6" y="131"/>
                </a:cxn>
                <a:cxn ang="0">
                  <a:pos x="14" y="148"/>
                </a:cxn>
                <a:cxn ang="0">
                  <a:pos x="23" y="161"/>
                </a:cxn>
                <a:cxn ang="0">
                  <a:pos x="33" y="173"/>
                </a:cxn>
                <a:cxn ang="0">
                  <a:pos x="46" y="179"/>
                </a:cxn>
                <a:cxn ang="0">
                  <a:pos x="58" y="181"/>
                </a:cxn>
                <a:cxn ang="0">
                  <a:pos x="72" y="179"/>
                </a:cxn>
                <a:cxn ang="0">
                  <a:pos x="84" y="173"/>
                </a:cxn>
                <a:cxn ang="0">
                  <a:pos x="94" y="161"/>
                </a:cxn>
                <a:cxn ang="0">
                  <a:pos x="105" y="148"/>
                </a:cxn>
                <a:cxn ang="0">
                  <a:pos x="110" y="131"/>
                </a:cxn>
                <a:cxn ang="0">
                  <a:pos x="115" y="111"/>
                </a:cxn>
                <a:cxn ang="0">
                  <a:pos x="116" y="91"/>
                </a:cxn>
              </a:cxnLst>
              <a:rect l="0" t="0" r="r" b="b"/>
              <a:pathLst>
                <a:path w="116" h="181">
                  <a:moveTo>
                    <a:pt x="116" y="91"/>
                  </a:moveTo>
                  <a:lnTo>
                    <a:pt x="115" y="71"/>
                  </a:lnTo>
                  <a:lnTo>
                    <a:pt x="110" y="53"/>
                  </a:lnTo>
                  <a:lnTo>
                    <a:pt x="105" y="36"/>
                  </a:lnTo>
                  <a:lnTo>
                    <a:pt x="94" y="22"/>
                  </a:lnTo>
                  <a:lnTo>
                    <a:pt x="84" y="11"/>
                  </a:lnTo>
                  <a:lnTo>
                    <a:pt x="72" y="5"/>
                  </a:lnTo>
                  <a:lnTo>
                    <a:pt x="58" y="0"/>
                  </a:lnTo>
                  <a:lnTo>
                    <a:pt x="46" y="5"/>
                  </a:lnTo>
                  <a:lnTo>
                    <a:pt x="33" y="11"/>
                  </a:lnTo>
                  <a:lnTo>
                    <a:pt x="23" y="22"/>
                  </a:lnTo>
                  <a:lnTo>
                    <a:pt x="14" y="36"/>
                  </a:lnTo>
                  <a:lnTo>
                    <a:pt x="6" y="53"/>
                  </a:lnTo>
                  <a:lnTo>
                    <a:pt x="2" y="71"/>
                  </a:lnTo>
                  <a:lnTo>
                    <a:pt x="0" y="91"/>
                  </a:lnTo>
                  <a:lnTo>
                    <a:pt x="2" y="111"/>
                  </a:lnTo>
                  <a:lnTo>
                    <a:pt x="6" y="131"/>
                  </a:lnTo>
                  <a:lnTo>
                    <a:pt x="14" y="148"/>
                  </a:lnTo>
                  <a:lnTo>
                    <a:pt x="23" y="161"/>
                  </a:lnTo>
                  <a:lnTo>
                    <a:pt x="33" y="173"/>
                  </a:lnTo>
                  <a:lnTo>
                    <a:pt x="46" y="179"/>
                  </a:lnTo>
                  <a:lnTo>
                    <a:pt x="58" y="181"/>
                  </a:lnTo>
                  <a:lnTo>
                    <a:pt x="72" y="179"/>
                  </a:lnTo>
                  <a:lnTo>
                    <a:pt x="84" y="173"/>
                  </a:lnTo>
                  <a:lnTo>
                    <a:pt x="94" y="161"/>
                  </a:lnTo>
                  <a:lnTo>
                    <a:pt x="105" y="148"/>
                  </a:lnTo>
                  <a:lnTo>
                    <a:pt x="110" y="131"/>
                  </a:lnTo>
                  <a:lnTo>
                    <a:pt x="115" y="111"/>
                  </a:lnTo>
                  <a:lnTo>
                    <a:pt x="116" y="91"/>
                  </a:lnTo>
                </a:path>
              </a:pathLst>
            </a:custGeom>
            <a:noFill/>
            <a:ln w="25400">
              <a:solidFill>
                <a:srgbClr val="FFFFFF"/>
              </a:solidFill>
              <a:prstDash val="solid"/>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319" name="Oval 160"/>
            <p:cNvSpPr>
              <a:spLocks noChangeArrowheads="1"/>
            </p:cNvSpPr>
            <p:nvPr/>
          </p:nvSpPr>
          <p:spPr bwMode="auto">
            <a:xfrm>
              <a:off x="3495" y="742"/>
              <a:ext cx="99" cy="151"/>
            </a:xfrm>
            <a:prstGeom prst="ellipse">
              <a:avLst/>
            </a:prstGeom>
            <a:noFill/>
            <a:ln w="4763">
              <a:solidFill>
                <a:srgbClr val="000000"/>
              </a:solidFill>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320" name="Line 161"/>
            <p:cNvSpPr>
              <a:spLocks noChangeShapeType="1"/>
            </p:cNvSpPr>
            <p:nvPr/>
          </p:nvSpPr>
          <p:spPr bwMode="auto">
            <a:xfrm>
              <a:off x="3714" y="821"/>
              <a:ext cx="312" cy="0"/>
            </a:xfrm>
            <a:prstGeom prst="line">
              <a:avLst/>
            </a:prstGeom>
            <a:noFill/>
            <a:ln w="25400">
              <a:solidFill>
                <a:srgbClr val="000000"/>
              </a:solidFill>
              <a:roun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321" name="Rectangle 162"/>
            <p:cNvSpPr>
              <a:spLocks noChangeArrowheads="1"/>
            </p:cNvSpPr>
            <p:nvPr/>
          </p:nvSpPr>
          <p:spPr bwMode="auto">
            <a:xfrm>
              <a:off x="3242" y="1119"/>
              <a:ext cx="945" cy="174"/>
            </a:xfrm>
            <a:prstGeom prst="rect">
              <a:avLst/>
            </a:prstGeom>
            <a:noFill/>
            <a:ln w="9525">
              <a:noFill/>
              <a:miter lim="800000"/>
            </a:ln>
          </p:spPr>
          <p:txBody>
            <a:bodyPr wrap="none" lIns="0" tIns="0" rIns="0" bIns="0">
              <a:spAutoFit/>
            </a:bodyPr>
            <a:lstStyle/>
            <a:p>
              <a:r>
                <a:rPr lang="en-US" altLang="zh-CN" dirty="0">
                  <a:solidFill>
                    <a:srgbClr val="000000"/>
                  </a:solidFill>
                  <a:latin typeface="Times New Roman" panose="02020603050405020304" pitchFamily="18" charset="0"/>
                  <a:cs typeface="Times New Roman" panose="02020603050405020304" pitchFamily="18" charset="0"/>
                </a:rPr>
                <a:t>ISP</a:t>
              </a:r>
              <a:r>
                <a:rPr lang="zh-CN" altLang="en-US" dirty="0">
                  <a:solidFill>
                    <a:srgbClr val="000000"/>
                  </a:solidFill>
                  <a:latin typeface="Times New Roman" panose="02020603050405020304" pitchFamily="18" charset="0"/>
                  <a:cs typeface="Times New Roman" panose="02020603050405020304" pitchFamily="18" charset="0"/>
                </a:rPr>
                <a:t>接入服务器</a:t>
              </a:r>
              <a:endParaRPr lang="zh-CN" altLang="en-US" dirty="0">
                <a:latin typeface="Times New Roman" panose="02020603050405020304" pitchFamily="18" charset="0"/>
                <a:cs typeface="Times New Roman" panose="02020603050405020304" pitchFamily="18" charset="0"/>
              </a:endParaRPr>
            </a:p>
          </p:txBody>
        </p:sp>
      </p:grpSp>
      <p:sp>
        <p:nvSpPr>
          <p:cNvPr id="163" name="Slide Number Placeholder 5"/>
          <p:cNvSpPr>
            <a:spLocks noGrp="1"/>
          </p:cNvSpPr>
          <p:nvPr>
            <p:ph type="sldNum" sz="quarter" idx="12"/>
          </p:nvPr>
        </p:nvSpPr>
        <p:spPr>
          <a:xfrm>
            <a:off x="8534400" y="6528816"/>
            <a:ext cx="609600" cy="329184"/>
          </a:xfrm>
        </p:spPr>
        <p:txBody>
          <a:bodyPr/>
          <a:lstStyle/>
          <a:p>
            <a:fld id="{B6F15528-21DE-4FAA-801E-634DDDAF4B2B}" type="slidenum">
              <a:rPr lang="en-US" smtClean="0">
                <a:solidFill>
                  <a:schemeClr val="tx2"/>
                </a:solidFill>
              </a:rPr>
              <a:t>108</a:t>
            </a:fld>
            <a:endParaRPr lang="en-US" dirty="0">
              <a:solidFill>
                <a:schemeClr val="tx2"/>
              </a:solidFill>
            </a:endParaRPr>
          </a:p>
        </p:txBody>
      </p:sp>
      <p:pic>
        <p:nvPicPr>
          <p:cNvPr id="322" name="Picture 2" descr="D:\百度云同步盘\Misc\141638742011865585.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t>Internet</a:t>
            </a:r>
            <a:r>
              <a:rPr lang="zh-CN" altLang="zh-CN" dirty="0"/>
              <a:t>接入技术</a:t>
            </a:r>
            <a:endParaRPr lang="zh-CN" altLang="en-US" dirty="0"/>
          </a:p>
        </p:txBody>
      </p:sp>
      <p:sp>
        <p:nvSpPr>
          <p:cNvPr id="16388" name="内容占位符 2"/>
          <p:cNvSpPr>
            <a:spLocks noGrp="1"/>
          </p:cNvSpPr>
          <p:nvPr>
            <p:ph idx="1"/>
          </p:nvPr>
        </p:nvSpPr>
        <p:spPr/>
        <p:txBody>
          <a:bodyPr/>
          <a:lstStyle/>
          <a:p>
            <a:r>
              <a:rPr lang="en-US" altLang="zh-CN" dirty="0"/>
              <a:t>3.  </a:t>
            </a:r>
            <a:r>
              <a:rPr lang="en-US" altLang="zh-CN" dirty="0" err="1"/>
              <a:t>xDSL</a:t>
            </a:r>
            <a:r>
              <a:rPr lang="zh-CN" altLang="zh-CN" dirty="0"/>
              <a:t>接入</a:t>
            </a:r>
            <a:endParaRPr lang="en-US" altLang="zh-CN" dirty="0"/>
          </a:p>
          <a:p>
            <a:pPr lvl="1"/>
            <a:r>
              <a:rPr lang="en-US" altLang="zh-CN" dirty="0"/>
              <a:t>ADSL</a:t>
            </a:r>
            <a:r>
              <a:rPr lang="zh-CN" altLang="en-US" dirty="0"/>
              <a:t>是目前最常用的。</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zh-CN" altLang="zh-CN" dirty="0"/>
              <a:t>用户还需为</a:t>
            </a:r>
            <a:r>
              <a:rPr lang="en-US" altLang="zh-CN" dirty="0"/>
              <a:t>ADSL Modem</a:t>
            </a:r>
            <a:r>
              <a:rPr lang="zh-CN" altLang="zh-CN" dirty="0"/>
              <a:t>或</a:t>
            </a:r>
            <a:r>
              <a:rPr lang="en-US" altLang="zh-CN" dirty="0"/>
              <a:t>ADSL</a:t>
            </a:r>
            <a:r>
              <a:rPr lang="zh-CN" altLang="zh-CN" dirty="0"/>
              <a:t>路由器选择一种通信连接方式。目前主要有静态</a:t>
            </a:r>
            <a:r>
              <a:rPr lang="en-US" altLang="zh-CN" dirty="0"/>
              <a:t>IP</a:t>
            </a:r>
            <a:r>
              <a:rPr lang="zh-CN" altLang="zh-CN" dirty="0"/>
              <a:t>、</a:t>
            </a:r>
            <a:r>
              <a:rPr lang="en-US" altLang="zh-CN" dirty="0" err="1"/>
              <a:t>PPPoA</a:t>
            </a:r>
            <a:r>
              <a:rPr lang="zh-CN" altLang="zh-CN" dirty="0"/>
              <a:t>（</a:t>
            </a:r>
            <a:r>
              <a:rPr lang="en-US" altLang="zh-CN" dirty="0"/>
              <a:t>Point to Point Protocol over ATM</a:t>
            </a:r>
            <a:r>
              <a:rPr lang="zh-CN" altLang="zh-CN" dirty="0"/>
              <a:t>）、</a:t>
            </a:r>
            <a:r>
              <a:rPr lang="en-US" altLang="zh-CN" dirty="0" err="1"/>
              <a:t>PPPoE</a:t>
            </a:r>
            <a:r>
              <a:rPr lang="zh-CN" altLang="zh-CN" dirty="0"/>
              <a:t>（</a:t>
            </a:r>
            <a:r>
              <a:rPr lang="en-US" altLang="zh-CN" dirty="0"/>
              <a:t>Point to Point Protocol over Ethernet</a:t>
            </a:r>
            <a:r>
              <a:rPr lang="zh-CN" altLang="zh-CN" dirty="0"/>
              <a:t>）三种</a:t>
            </a:r>
          </a:p>
        </p:txBody>
      </p:sp>
      <p:sp>
        <p:nvSpPr>
          <p:cNvPr id="16390" name="Rectangle 2"/>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graphicFrame>
        <p:nvGraphicFramePr>
          <p:cNvPr id="16386" name="Object 1"/>
          <p:cNvGraphicFramePr>
            <a:graphicFrameLocks noChangeAspect="1"/>
          </p:cNvGraphicFramePr>
          <p:nvPr/>
        </p:nvGraphicFramePr>
        <p:xfrm>
          <a:off x="971600" y="2636912"/>
          <a:ext cx="7605713" cy="1905000"/>
        </p:xfrm>
        <a:graphic>
          <a:graphicData uri="http://schemas.openxmlformats.org/presentationml/2006/ole">
            <mc:AlternateContent xmlns:mc="http://schemas.openxmlformats.org/markup-compatibility/2006">
              <mc:Choice xmlns:v="urn:schemas-microsoft-com:vml" Requires="v">
                <p:oleObj spid="_x0000_s18858" r:id="rId3" imgW="4411345" imgH="1355725" progId="Visio.Drawing.11">
                  <p:embed/>
                </p:oleObj>
              </mc:Choice>
              <mc:Fallback>
                <p:oleObj r:id="rId3" imgW="4411345" imgH="1355725" progId="Visio.Drawing.11">
                  <p:embed/>
                  <p:pic>
                    <p:nvPicPr>
                      <p:cNvPr id="0" name="图片 18847"/>
                      <p:cNvPicPr>
                        <a:picLocks noChangeAspect="1" noChangeArrowheads="1"/>
                      </p:cNvPicPr>
                      <p:nvPr/>
                    </p:nvPicPr>
                    <p:blipFill>
                      <a:blip r:embed="rId4">
                        <a:extLst>
                          <a:ext uri="{28A0092B-C50C-407E-A947-70E740481C1C}">
                            <a14:useLocalDpi xmlns:a14="http://schemas.microsoft.com/office/drawing/2010/main" val="0"/>
                          </a:ext>
                        </a:extLst>
                      </a:blip>
                      <a:srcRect b="18373"/>
                      <a:stretch>
                        <a:fillRect/>
                      </a:stretch>
                    </p:blipFill>
                    <p:spPr bwMode="auto">
                      <a:xfrm>
                        <a:off x="971600" y="2636912"/>
                        <a:ext cx="7605713" cy="1905000"/>
                      </a:xfrm>
                      <a:prstGeom prst="rect">
                        <a:avLst/>
                      </a:prstGeom>
                      <a:noFill/>
                    </p:spPr>
                  </p:pic>
                </p:oleObj>
              </mc:Fallback>
            </mc:AlternateContent>
          </a:graphicData>
        </a:graphic>
      </p:graphicFrame>
      <p:sp>
        <p:nvSpPr>
          <p:cNvPr id="6" name="Slide Number Placeholder 5"/>
          <p:cNvSpPr>
            <a:spLocks noGrp="1"/>
          </p:cNvSpPr>
          <p:nvPr>
            <p:ph type="sldNum" sz="quarter" idx="12"/>
          </p:nvPr>
        </p:nvSpPr>
        <p:spPr>
          <a:xfrm>
            <a:off x="8534400" y="6528816"/>
            <a:ext cx="609600" cy="329184"/>
          </a:xfrm>
        </p:spPr>
        <p:txBody>
          <a:bodyPr/>
          <a:lstStyle/>
          <a:p>
            <a:fld id="{B6F15528-21DE-4FAA-801E-634DDDAF4B2B}" type="slidenum">
              <a:rPr lang="en-US" smtClean="0">
                <a:solidFill>
                  <a:schemeClr val="tx2"/>
                </a:solidFill>
              </a:rPr>
              <a:t>109</a:t>
            </a:fld>
            <a:endParaRPr lang="en-US" dirty="0">
              <a:solidFill>
                <a:schemeClr val="tx2"/>
              </a:solidFill>
            </a:endParaRPr>
          </a:p>
        </p:txBody>
      </p:sp>
      <p:pic>
        <p:nvPicPr>
          <p:cNvPr id="7" name="Picture 2" descr="D:\百度云同步盘\Misc\14163874201186558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6"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11</a:t>
            </a:fld>
            <a:endParaRPr lang="en-US" dirty="0">
              <a:solidFill>
                <a:schemeClr val="tx2"/>
              </a:solidFill>
            </a:endParaRPr>
          </a:p>
        </p:txBody>
      </p:sp>
      <p:sp>
        <p:nvSpPr>
          <p:cNvPr id="10" name="Title 1"/>
          <p:cNvSpPr txBox="1"/>
          <p:nvPr/>
        </p:nvSpPr>
        <p:spPr>
          <a:xfrm>
            <a:off x="457200" y="533400"/>
            <a:ext cx="8229600" cy="609600"/>
          </a:xfrm>
          <a:prstGeom prst="rect">
            <a:avLst/>
          </a:prstGeom>
        </p:spPr>
        <p:txBody>
          <a:bodyPr>
            <a:normAutofit fontScale="90000" lnSpcReduction="1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计算机网络的应用</a:t>
            </a:r>
          </a:p>
        </p:txBody>
      </p:sp>
      <p:sp>
        <p:nvSpPr>
          <p:cNvPr id="11" name="Content Placeholder 2"/>
          <p:cNvSpPr txBox="1"/>
          <p:nvPr/>
        </p:nvSpPr>
        <p:spPr>
          <a:xfrm>
            <a:off x="457200" y="1219200"/>
            <a:ext cx="8229600" cy="5257800"/>
          </a:xfrm>
          <a:prstGeom prst="rect">
            <a:avLst/>
          </a:prstGeom>
        </p:spPr>
        <p:txBody>
          <a:bodyPr>
            <a:normAutofit/>
          </a:bodyPr>
          <a:lstStyle>
            <a:lvl1pPr marL="182880" indent="-182880" algn="l" defTabSz="914400" rtl="0" eaLnBrk="1" latinLnBrk="0" hangingPunct="1">
              <a:spcBef>
                <a:spcPct val="20000"/>
              </a:spcBef>
              <a:buClr>
                <a:schemeClr val="accent1"/>
              </a:buClr>
              <a:buSzPct val="85000"/>
              <a:buFont typeface="Arial" panose="020B0604020202020204"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B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B0604020202020204"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B0604020202020204"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9pPr>
          </a:lstStyle>
          <a:p>
            <a:pPr marL="182880" lvl="1" fontAlgn="ctr">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移动用户</a:t>
            </a:r>
            <a:endParaRPr lang="en-US" altLang="zh-CN" sz="2400" b="1" dirty="0">
              <a:latin typeface="微软雅黑" panose="020B0503020204020204" pitchFamily="34" charset="-122"/>
              <a:ea typeface="微软雅黑" panose="020B0503020204020204" pitchFamily="34" charset="-122"/>
            </a:endParaRPr>
          </a:p>
          <a:p>
            <a:pPr lvl="1" fontAlgn="ctr">
              <a:lnSpc>
                <a:spcPct val="150000"/>
              </a:lnSpc>
            </a:pPr>
            <a:r>
              <a:rPr lang="zh-CN" altLang="en-US" sz="2100" dirty="0">
                <a:latin typeface="楷体" panose="02010609060101010101" pitchFamily="49" charset="-122"/>
                <a:ea typeface="楷体" panose="02010609060101010101" pitchFamily="49" charset="-122"/>
              </a:rPr>
              <a:t>移动办公</a:t>
            </a:r>
            <a:r>
              <a:rPr lang="en-US" altLang="zh-CN" sz="2100" dirty="0">
                <a:latin typeface="楷体" panose="02010609060101010101" pitchFamily="49" charset="-122"/>
                <a:ea typeface="楷体" panose="02010609060101010101" pitchFamily="49" charset="-122"/>
              </a:rPr>
              <a:t>——PDA, </a:t>
            </a:r>
            <a:r>
              <a:rPr lang="zh-CN" altLang="en-US" sz="2100" dirty="0">
                <a:latin typeface="楷体" panose="02010609060101010101" pitchFamily="49" charset="-122"/>
                <a:ea typeface="楷体" panose="02010609060101010101" pitchFamily="49" charset="-122"/>
              </a:rPr>
              <a:t>手机</a:t>
            </a:r>
            <a:endParaRPr lang="en-US" altLang="zh-CN" sz="2100" dirty="0">
              <a:latin typeface="楷体" panose="02010609060101010101" pitchFamily="49" charset="-122"/>
              <a:ea typeface="楷体" panose="02010609060101010101" pitchFamily="49" charset="-122"/>
            </a:endParaRPr>
          </a:p>
          <a:p>
            <a:pPr lvl="1" fontAlgn="ctr">
              <a:lnSpc>
                <a:spcPct val="150000"/>
              </a:lnSpc>
            </a:pPr>
            <a:r>
              <a:rPr lang="zh-CN" altLang="en-US" sz="2100" dirty="0">
                <a:latin typeface="楷体" panose="02010609060101010101" pitchFamily="49" charset="-122"/>
                <a:ea typeface="楷体" panose="02010609060101010101" pitchFamily="49" charset="-122"/>
              </a:rPr>
              <a:t>军事网络</a:t>
            </a:r>
            <a:r>
              <a:rPr lang="en-US" altLang="zh-CN" sz="2100" dirty="0">
                <a:latin typeface="楷体" panose="02010609060101010101" pitchFamily="49" charset="-122"/>
                <a:ea typeface="楷体" panose="02010609060101010101" pitchFamily="49" charset="-122"/>
              </a:rPr>
              <a:t>——</a:t>
            </a:r>
            <a:r>
              <a:rPr lang="zh-CN" altLang="en-US" sz="2100" dirty="0">
                <a:latin typeface="楷体" panose="02010609060101010101" pitchFamily="49" charset="-122"/>
                <a:ea typeface="楷体" panose="02010609060101010101" pitchFamily="49" charset="-122"/>
              </a:rPr>
              <a:t>战场上自带一套无线网络</a:t>
            </a:r>
            <a:endParaRPr lang="en-US" altLang="zh-CN" sz="2100" dirty="0">
              <a:latin typeface="楷体" panose="02010609060101010101" pitchFamily="49" charset="-122"/>
              <a:ea typeface="楷体" panose="02010609060101010101" pitchFamily="49" charset="-122"/>
            </a:endParaRPr>
          </a:p>
          <a:p>
            <a:pPr lvl="1" fontAlgn="ctr">
              <a:lnSpc>
                <a:spcPct val="150000"/>
              </a:lnSpc>
            </a:pPr>
            <a:r>
              <a:rPr lang="zh-CN" altLang="en-US" sz="2100" dirty="0">
                <a:latin typeface="楷体" panose="02010609060101010101" pitchFamily="49" charset="-122"/>
                <a:ea typeface="楷体" panose="02010609060101010101" pitchFamily="49" charset="-122"/>
              </a:rPr>
              <a:t>城市管理</a:t>
            </a:r>
            <a:r>
              <a:rPr lang="en-US" altLang="zh-CN" sz="2100" dirty="0">
                <a:latin typeface="楷体" panose="02010609060101010101" pitchFamily="49" charset="-122"/>
                <a:ea typeface="楷体" panose="02010609060101010101" pitchFamily="49" charset="-122"/>
              </a:rPr>
              <a:t>——</a:t>
            </a:r>
            <a:r>
              <a:rPr lang="zh-CN" altLang="en-US" sz="2100" dirty="0">
                <a:latin typeface="楷体" panose="02010609060101010101" pitchFamily="49" charset="-122"/>
                <a:ea typeface="楷体" panose="02010609060101010101" pitchFamily="49" charset="-122"/>
              </a:rPr>
              <a:t>无线停车计时器。</a:t>
            </a:r>
            <a:endParaRPr lang="en-US" altLang="zh-CN" sz="2100" dirty="0">
              <a:latin typeface="楷体" panose="02010609060101010101" pitchFamily="49" charset="-122"/>
              <a:ea typeface="楷体" panose="02010609060101010101" pitchFamily="49" charset="-122"/>
            </a:endParaRPr>
          </a:p>
          <a:p>
            <a:pPr lvl="1" fontAlgn="ctr">
              <a:lnSpc>
                <a:spcPct val="150000"/>
              </a:lnSpc>
            </a:pPr>
            <a:r>
              <a:rPr lang="zh-CN" altLang="en-US" sz="2100" dirty="0">
                <a:latin typeface="楷体" panose="02010609060101010101" pitchFamily="49" charset="-122"/>
                <a:ea typeface="楷体" panose="02010609060101010101" pitchFamily="49" charset="-122"/>
              </a:rPr>
              <a:t>自动售货机，无线仪表阅读。</a:t>
            </a:r>
            <a:endParaRPr lang="en-US" altLang="zh-CN" sz="2100" dirty="0">
              <a:latin typeface="楷体" panose="02010609060101010101" pitchFamily="49" charset="-122"/>
              <a:ea typeface="楷体" panose="02010609060101010101" pitchFamily="49" charset="-122"/>
            </a:endParaRPr>
          </a:p>
          <a:p>
            <a:pPr lvl="1" fontAlgn="ctr">
              <a:lnSpc>
                <a:spcPct val="150000"/>
              </a:lnSpc>
            </a:pPr>
            <a:r>
              <a:rPr lang="zh-CN" altLang="en-US" sz="2100" dirty="0">
                <a:latin typeface="楷体" panose="02010609060101010101" pitchFamily="49" charset="-122"/>
                <a:ea typeface="楷体" panose="02010609060101010101" pitchFamily="49" charset="-122"/>
              </a:rPr>
              <a:t>位置服务</a:t>
            </a:r>
            <a:r>
              <a:rPr lang="en-US" altLang="zh-CN" sz="2100" dirty="0">
                <a:latin typeface="楷体" panose="02010609060101010101" pitchFamily="49" charset="-122"/>
                <a:ea typeface="楷体" panose="02010609060101010101" pitchFamily="49" charset="-122"/>
              </a:rPr>
              <a:t>——</a:t>
            </a:r>
            <a:r>
              <a:rPr lang="zh-CN" altLang="en-US" sz="2100" dirty="0">
                <a:latin typeface="楷体" panose="02010609060101010101" pitchFamily="49" charset="-122"/>
                <a:ea typeface="楷体" panose="02010609060101010101" pitchFamily="49" charset="-122"/>
              </a:rPr>
              <a:t>导航，地图，旅游，购物</a:t>
            </a:r>
            <a:endParaRPr lang="en-US" altLang="zh-CN" sz="2100" dirty="0">
              <a:latin typeface="楷体" panose="02010609060101010101" pitchFamily="49" charset="-122"/>
              <a:ea typeface="楷体" panose="02010609060101010101" pitchFamily="49" charset="-122"/>
            </a:endParaRPr>
          </a:p>
          <a:p>
            <a:pPr lvl="1" fontAlgn="ctr">
              <a:lnSpc>
                <a:spcPct val="150000"/>
              </a:lnSpc>
            </a:pPr>
            <a:r>
              <a:rPr lang="zh-CN" altLang="en-US" sz="2100" dirty="0">
                <a:latin typeface="楷体" panose="02010609060101010101" pitchFamily="49" charset="-122"/>
                <a:ea typeface="楷体" panose="02010609060101010101" pitchFamily="49" charset="-122"/>
              </a:rPr>
              <a:t>增强现实</a:t>
            </a:r>
            <a:r>
              <a:rPr lang="en-US" altLang="zh-CN" sz="2100" dirty="0">
                <a:latin typeface="楷体" panose="02010609060101010101" pitchFamily="49" charset="-122"/>
                <a:ea typeface="楷体" panose="02010609060101010101" pitchFamily="49" charset="-122"/>
              </a:rPr>
              <a:t>——Augmented Reality: </a:t>
            </a:r>
            <a:r>
              <a:rPr lang="zh-CN" altLang="en-US" sz="2100" dirty="0">
                <a:latin typeface="楷体" panose="02010609060101010101" pitchFamily="49" charset="-122"/>
                <a:ea typeface="楷体" panose="02010609060101010101" pitchFamily="49" charset="-122"/>
              </a:rPr>
              <a:t>超市比价，实景游戏，实景红包，照片翻译</a:t>
            </a:r>
            <a:r>
              <a:rPr lang="en-US" altLang="zh-CN" sz="2100" dirty="0">
                <a:latin typeface="楷体" panose="02010609060101010101" pitchFamily="49" charset="-122"/>
                <a:ea typeface="楷体" panose="02010609060101010101" pitchFamily="49" charset="-122"/>
              </a:rPr>
              <a:t>……</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148" name="Picture 164" descr="image004"/>
          <p:cNvPicPr>
            <a:picLocks noChangeAspect="1" noChangeArrowheads="1"/>
          </p:cNvPicPr>
          <p:nvPr/>
        </p:nvPicPr>
        <p:blipFill>
          <a:blip r:embed="rId2" cstate="print"/>
          <a:srcRect b="8610"/>
          <a:stretch>
            <a:fillRect/>
          </a:stretch>
        </p:blipFill>
        <p:spPr bwMode="auto">
          <a:xfrm>
            <a:off x="323528" y="1412776"/>
            <a:ext cx="8526616" cy="3528392"/>
          </a:xfrm>
          <a:prstGeom prst="rect">
            <a:avLst/>
          </a:prstGeom>
          <a:noFill/>
        </p:spPr>
      </p:pic>
      <p:sp>
        <p:nvSpPr>
          <p:cNvPr id="170149" name="Text Box 165"/>
          <p:cNvSpPr txBox="1">
            <a:spLocks noChangeArrowheads="1"/>
          </p:cNvSpPr>
          <p:nvPr/>
        </p:nvSpPr>
        <p:spPr bwMode="auto">
          <a:xfrm>
            <a:off x="3635896" y="5229200"/>
            <a:ext cx="1296144" cy="366713"/>
          </a:xfrm>
          <a:prstGeom prst="rect">
            <a:avLst/>
          </a:prstGeom>
          <a:noFill/>
          <a:ln w="9525">
            <a:noFill/>
            <a:miter lim="800000"/>
          </a:ln>
          <a:effectLst>
            <a:prstShdw prst="shdw13" dist="53882" dir="13500000">
              <a:schemeClr val="bg2">
                <a:alpha val="50000"/>
              </a:schemeClr>
            </a:prstShdw>
          </a:effectLst>
        </p:spPr>
        <p:txBody>
          <a:bodyPr wrap="square">
            <a:spAutoFit/>
          </a:bodyPr>
          <a:lstStyle/>
          <a:p>
            <a:pPr>
              <a:spcBef>
                <a:spcPct val="50000"/>
              </a:spcBef>
            </a:pPr>
            <a:r>
              <a:rPr lang="en-US" altLang="zh-CN" dirty="0"/>
              <a:t>ADSL</a:t>
            </a:r>
            <a:r>
              <a:rPr lang="zh-CN" altLang="en-US" dirty="0"/>
              <a:t>技术</a:t>
            </a:r>
          </a:p>
        </p:txBody>
      </p:sp>
      <p:sp>
        <p:nvSpPr>
          <p:cNvPr id="4" name="Slide Number Placeholder 5"/>
          <p:cNvSpPr>
            <a:spLocks noGrp="1"/>
          </p:cNvSpPr>
          <p:nvPr>
            <p:ph type="sldNum" sz="quarter" idx="12"/>
          </p:nvPr>
        </p:nvSpPr>
        <p:spPr>
          <a:xfrm>
            <a:off x="8534400" y="6528816"/>
            <a:ext cx="609600" cy="329184"/>
          </a:xfrm>
        </p:spPr>
        <p:txBody>
          <a:bodyPr/>
          <a:lstStyle/>
          <a:p>
            <a:fld id="{B6F15528-21DE-4FAA-801E-634DDDAF4B2B}" type="slidenum">
              <a:rPr lang="en-US" smtClean="0">
                <a:solidFill>
                  <a:schemeClr val="tx2"/>
                </a:solidFill>
              </a:rPr>
              <a:t>110</a:t>
            </a:fld>
            <a:endParaRPr lang="en-US" dirty="0">
              <a:solidFill>
                <a:schemeClr val="tx2"/>
              </a:solidFill>
            </a:endParaRPr>
          </a:p>
        </p:txBody>
      </p:sp>
      <p:pic>
        <p:nvPicPr>
          <p:cNvPr id="5" name="Picture 2" descr="D:\百度云同步盘\Misc\14163874201186558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t>Internet</a:t>
            </a:r>
            <a:r>
              <a:rPr lang="zh-CN" altLang="zh-CN" dirty="0"/>
              <a:t>接入技术</a:t>
            </a:r>
            <a:endParaRPr lang="zh-CN" altLang="en-US" dirty="0"/>
          </a:p>
        </p:txBody>
      </p:sp>
      <p:sp>
        <p:nvSpPr>
          <p:cNvPr id="17412" name="内容占位符 2"/>
          <p:cNvSpPr>
            <a:spLocks noGrp="1"/>
          </p:cNvSpPr>
          <p:nvPr>
            <p:ph idx="1"/>
          </p:nvPr>
        </p:nvSpPr>
        <p:spPr/>
        <p:txBody>
          <a:bodyPr>
            <a:normAutofit fontScale="92500" lnSpcReduction="10000"/>
          </a:bodyPr>
          <a:lstStyle/>
          <a:p>
            <a:r>
              <a:rPr lang="en-US" altLang="zh-CN" dirty="0"/>
              <a:t>4.  </a:t>
            </a:r>
            <a:r>
              <a:rPr lang="zh-CN" altLang="zh-CN" dirty="0"/>
              <a:t>有线电视接入</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5.  </a:t>
            </a:r>
            <a:r>
              <a:rPr lang="zh-CN" altLang="zh-CN" dirty="0"/>
              <a:t>无线接入方式</a:t>
            </a:r>
            <a:endParaRPr lang="en-US" altLang="zh-CN" dirty="0"/>
          </a:p>
          <a:p>
            <a:pPr lvl="1"/>
            <a:r>
              <a:rPr lang="en-US" altLang="zh-CN" dirty="0"/>
              <a:t>GPRS</a:t>
            </a:r>
            <a:r>
              <a:rPr lang="zh-CN" altLang="zh-CN" dirty="0"/>
              <a:t>（</a:t>
            </a:r>
            <a:r>
              <a:rPr lang="en-US" altLang="zh-CN" dirty="0"/>
              <a:t>General Packet Radio Service</a:t>
            </a:r>
            <a:r>
              <a:rPr lang="zh-CN" altLang="zh-CN" dirty="0"/>
              <a:t>，通用信息包交换无线服务）、</a:t>
            </a:r>
            <a:r>
              <a:rPr lang="en-US" altLang="zh-CN" dirty="0"/>
              <a:t>CDMA</a:t>
            </a:r>
            <a:r>
              <a:rPr lang="zh-CN" altLang="zh-CN" dirty="0"/>
              <a:t>（</a:t>
            </a:r>
            <a:r>
              <a:rPr lang="en-US" altLang="zh-CN" dirty="0"/>
              <a:t>Code Division Multiple Access</a:t>
            </a:r>
            <a:r>
              <a:rPr lang="zh-CN" altLang="zh-CN" dirty="0"/>
              <a:t>，码分多址）和</a:t>
            </a:r>
            <a:r>
              <a:rPr lang="en-US" altLang="zh-CN" dirty="0"/>
              <a:t>WLAN</a:t>
            </a:r>
            <a:r>
              <a:rPr lang="zh-CN" altLang="zh-CN" dirty="0"/>
              <a:t>。</a:t>
            </a:r>
            <a:endParaRPr lang="en-US" altLang="zh-CN" dirty="0"/>
          </a:p>
          <a:p>
            <a:pPr lvl="1"/>
            <a:r>
              <a:rPr lang="en-US" altLang="zh-CN" dirty="0"/>
              <a:t>WCDMA, CDMA2000, TD-SCDMA</a:t>
            </a:r>
            <a:r>
              <a:rPr lang="zh-CN" altLang="en-US" dirty="0"/>
              <a:t>（</a:t>
            </a:r>
            <a:r>
              <a:rPr lang="en-US" altLang="zh-CN" dirty="0"/>
              <a:t>3G</a:t>
            </a:r>
            <a:r>
              <a:rPr lang="zh-CN" altLang="en-US" dirty="0"/>
              <a:t>）</a:t>
            </a:r>
            <a:endParaRPr lang="en-US" altLang="zh-CN" dirty="0"/>
          </a:p>
          <a:p>
            <a:pPr lvl="1"/>
            <a:r>
              <a:rPr lang="en-US" altLang="zh-CN" dirty="0"/>
              <a:t>LTE(4G)</a:t>
            </a:r>
          </a:p>
          <a:p>
            <a:pPr lvl="1"/>
            <a:endParaRPr lang="zh-CN" altLang="zh-CN" dirty="0"/>
          </a:p>
        </p:txBody>
      </p:sp>
      <p:sp>
        <p:nvSpPr>
          <p:cNvPr id="17414" name="Rectangle 2"/>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sp>
        <p:nvSpPr>
          <p:cNvPr id="17415" name="Rectangle 4"/>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graphicFrame>
        <p:nvGraphicFramePr>
          <p:cNvPr id="17410" name="Object 3"/>
          <p:cNvGraphicFramePr>
            <a:graphicFrameLocks noChangeAspect="1"/>
          </p:cNvGraphicFramePr>
          <p:nvPr/>
        </p:nvGraphicFramePr>
        <p:xfrm>
          <a:off x="1981200" y="2133600"/>
          <a:ext cx="5486400" cy="2267227"/>
        </p:xfrm>
        <a:graphic>
          <a:graphicData uri="http://schemas.openxmlformats.org/presentationml/2006/ole">
            <mc:AlternateContent xmlns:mc="http://schemas.openxmlformats.org/markup-compatibility/2006">
              <mc:Choice xmlns:v="urn:schemas-microsoft-com:vml" Requires="v">
                <p:oleObj spid="_x0000_s19882" r:id="rId3" imgW="4034790" imgH="1820545" progId="Visio.Drawing.11">
                  <p:embed/>
                </p:oleObj>
              </mc:Choice>
              <mc:Fallback>
                <p:oleObj r:id="rId3" imgW="4034790" imgH="1820545" progId="Visio.Drawing.11">
                  <p:embed/>
                  <p:pic>
                    <p:nvPicPr>
                      <p:cNvPr id="0" name="图片 19871"/>
                      <p:cNvPicPr>
                        <a:picLocks noChangeAspect="1" noChangeArrowheads="1"/>
                      </p:cNvPicPr>
                      <p:nvPr/>
                    </p:nvPicPr>
                    <p:blipFill>
                      <a:blip r:embed="rId4">
                        <a:extLst>
                          <a:ext uri="{28A0092B-C50C-407E-A947-70E740481C1C}">
                            <a14:useLocalDpi xmlns:a14="http://schemas.microsoft.com/office/drawing/2010/main" val="0"/>
                          </a:ext>
                        </a:extLst>
                      </a:blip>
                      <a:srcRect b="8348"/>
                      <a:stretch>
                        <a:fillRect/>
                      </a:stretch>
                    </p:blipFill>
                    <p:spPr bwMode="auto">
                      <a:xfrm>
                        <a:off x="1981200" y="2133600"/>
                        <a:ext cx="5486400" cy="2267227"/>
                      </a:xfrm>
                      <a:prstGeom prst="rect">
                        <a:avLst/>
                      </a:prstGeom>
                      <a:noFill/>
                    </p:spPr>
                  </p:pic>
                </p:oleObj>
              </mc:Fallback>
            </mc:AlternateContent>
          </a:graphicData>
        </a:graphic>
      </p:graphicFrame>
      <p:sp>
        <p:nvSpPr>
          <p:cNvPr id="7" name="Slide Number Placeholder 5"/>
          <p:cNvSpPr>
            <a:spLocks noGrp="1"/>
          </p:cNvSpPr>
          <p:nvPr>
            <p:ph type="sldNum" sz="quarter" idx="12"/>
          </p:nvPr>
        </p:nvSpPr>
        <p:spPr>
          <a:xfrm>
            <a:off x="8534400" y="6528816"/>
            <a:ext cx="609600" cy="329184"/>
          </a:xfrm>
        </p:spPr>
        <p:txBody>
          <a:bodyPr/>
          <a:lstStyle/>
          <a:p>
            <a:fld id="{B6F15528-21DE-4FAA-801E-634DDDAF4B2B}" type="slidenum">
              <a:rPr lang="en-US" smtClean="0">
                <a:solidFill>
                  <a:schemeClr val="tx2"/>
                </a:solidFill>
              </a:rPr>
              <a:t>111</a:t>
            </a:fld>
            <a:endParaRPr lang="en-US" dirty="0">
              <a:solidFill>
                <a:schemeClr val="tx2"/>
              </a:solidFill>
            </a:endParaRPr>
          </a:p>
        </p:txBody>
      </p:sp>
      <p:pic>
        <p:nvPicPr>
          <p:cNvPr id="8" name="Picture 2" descr="D:\百度云同步盘\Misc\14163874201186558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t>Internet</a:t>
            </a:r>
            <a:r>
              <a:rPr lang="zh-CN" altLang="zh-CN" dirty="0"/>
              <a:t>接入技术</a:t>
            </a:r>
            <a:endParaRPr lang="zh-CN" altLang="en-US" dirty="0"/>
          </a:p>
        </p:txBody>
      </p:sp>
      <p:sp>
        <p:nvSpPr>
          <p:cNvPr id="18437" name="内容占位符 2"/>
          <p:cNvSpPr>
            <a:spLocks noGrp="1"/>
          </p:cNvSpPr>
          <p:nvPr>
            <p:ph idx="1"/>
          </p:nvPr>
        </p:nvSpPr>
        <p:spPr/>
        <p:txBody>
          <a:bodyPr/>
          <a:lstStyle/>
          <a:p>
            <a:r>
              <a:rPr lang="en-US" altLang="zh-CN" dirty="0"/>
              <a:t>6.  </a:t>
            </a:r>
            <a:r>
              <a:rPr lang="zh-CN" altLang="zh-CN" dirty="0"/>
              <a:t>共享接入</a:t>
            </a:r>
            <a:endParaRPr lang="en-US" altLang="zh-CN" dirty="0"/>
          </a:p>
          <a:p>
            <a:pPr marL="393700" lvl="1" indent="0">
              <a:buNone/>
            </a:pPr>
            <a:r>
              <a:rPr lang="zh-CN" altLang="zh-CN" dirty="0"/>
              <a:t>（</a:t>
            </a:r>
            <a:r>
              <a:rPr lang="en-US" altLang="zh-CN" dirty="0"/>
              <a:t>1</a:t>
            </a:r>
            <a:r>
              <a:rPr lang="zh-CN" altLang="zh-CN" dirty="0"/>
              <a:t>）网卡共享方式</a:t>
            </a:r>
            <a:endParaRPr lang="en-US" altLang="zh-CN" dirty="0"/>
          </a:p>
          <a:p>
            <a:pPr lvl="1"/>
            <a:endParaRPr lang="en-US" altLang="zh-CN" dirty="0"/>
          </a:p>
          <a:p>
            <a:pPr lvl="1"/>
            <a:endParaRPr lang="en-US" altLang="zh-CN" dirty="0"/>
          </a:p>
          <a:p>
            <a:pPr marL="393700" lvl="1" indent="0">
              <a:buNone/>
            </a:pPr>
            <a:r>
              <a:rPr lang="zh-CN" altLang="zh-CN" dirty="0"/>
              <a:t>（</a:t>
            </a:r>
            <a:r>
              <a:rPr lang="en-US" altLang="zh-CN" dirty="0"/>
              <a:t>2</a:t>
            </a:r>
            <a:r>
              <a:rPr lang="zh-CN" altLang="zh-CN" dirty="0"/>
              <a:t>）路由方式</a:t>
            </a:r>
          </a:p>
          <a:p>
            <a:pPr lvl="1"/>
            <a:endParaRPr lang="zh-CN" altLang="zh-CN" dirty="0"/>
          </a:p>
          <a:p>
            <a:pPr lvl="1"/>
            <a:endParaRPr lang="zh-CN" altLang="zh-CN" dirty="0"/>
          </a:p>
        </p:txBody>
      </p:sp>
      <p:sp>
        <p:nvSpPr>
          <p:cNvPr id="18439" name="Rectangle 2"/>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sp>
        <p:nvSpPr>
          <p:cNvPr id="18440" name="Rectangle 4"/>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sp>
        <p:nvSpPr>
          <p:cNvPr id="18441" name="Rectangle 2"/>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graphicFrame>
        <p:nvGraphicFramePr>
          <p:cNvPr id="18434" name="Object 1"/>
          <p:cNvGraphicFramePr>
            <a:graphicFrameLocks noChangeAspect="1"/>
          </p:cNvGraphicFramePr>
          <p:nvPr/>
        </p:nvGraphicFramePr>
        <p:xfrm>
          <a:off x="1219200" y="2286000"/>
          <a:ext cx="5437188" cy="1905000"/>
        </p:xfrm>
        <a:graphic>
          <a:graphicData uri="http://schemas.openxmlformats.org/presentationml/2006/ole">
            <mc:AlternateContent xmlns:mc="http://schemas.openxmlformats.org/markup-compatibility/2006">
              <mc:Choice xmlns:v="urn:schemas-microsoft-com:vml" Requires="v">
                <p:oleObj spid="_x0000_s21323" r:id="rId3" imgW="6477000" imgH="2705100" progId="Visio.Drawing.11">
                  <p:embed/>
                </p:oleObj>
              </mc:Choice>
              <mc:Fallback>
                <p:oleObj r:id="rId3" imgW="6477000" imgH="2705100" progId="Visio.Drawing.11">
                  <p:embed/>
                  <p:pic>
                    <p:nvPicPr>
                      <p:cNvPr id="0" name="图片 21306"/>
                      <p:cNvPicPr>
                        <a:picLocks noChangeAspect="1" noChangeArrowheads="1"/>
                      </p:cNvPicPr>
                      <p:nvPr/>
                    </p:nvPicPr>
                    <p:blipFill>
                      <a:blip r:embed="rId4">
                        <a:extLst>
                          <a:ext uri="{28A0092B-C50C-407E-A947-70E740481C1C}">
                            <a14:useLocalDpi xmlns:a14="http://schemas.microsoft.com/office/drawing/2010/main" val="0"/>
                          </a:ext>
                        </a:extLst>
                      </a:blip>
                      <a:srcRect b="15956"/>
                      <a:stretch>
                        <a:fillRect/>
                      </a:stretch>
                    </p:blipFill>
                    <p:spPr bwMode="auto">
                      <a:xfrm>
                        <a:off x="1219200" y="2286000"/>
                        <a:ext cx="5437188" cy="1905000"/>
                      </a:xfrm>
                      <a:prstGeom prst="rect">
                        <a:avLst/>
                      </a:prstGeom>
                      <a:noFill/>
                    </p:spPr>
                  </p:pic>
                </p:oleObj>
              </mc:Fallback>
            </mc:AlternateContent>
          </a:graphicData>
        </a:graphic>
      </p:graphicFrame>
      <p:sp>
        <p:nvSpPr>
          <p:cNvPr id="18442" name="Rectangle 4"/>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graphicFrame>
        <p:nvGraphicFramePr>
          <p:cNvPr id="18435" name="Object 3"/>
          <p:cNvGraphicFramePr>
            <a:graphicFrameLocks noChangeAspect="1"/>
          </p:cNvGraphicFramePr>
          <p:nvPr/>
        </p:nvGraphicFramePr>
        <p:xfrm>
          <a:off x="1066800" y="4267200"/>
          <a:ext cx="3962400" cy="2095500"/>
        </p:xfrm>
        <a:graphic>
          <a:graphicData uri="http://schemas.openxmlformats.org/presentationml/2006/ole">
            <mc:AlternateContent xmlns:mc="http://schemas.openxmlformats.org/markup-compatibility/2006">
              <mc:Choice xmlns:v="urn:schemas-microsoft-com:vml" Requires="v">
                <p:oleObj spid="_x0000_s21324" r:id="rId5" imgW="4445000" imgH="2705100" progId="Visio.Drawing.11">
                  <p:embed/>
                </p:oleObj>
              </mc:Choice>
              <mc:Fallback>
                <p:oleObj r:id="rId5" imgW="4445000" imgH="2705100" progId="Visio.Drawing.11">
                  <p:embed/>
                  <p:pic>
                    <p:nvPicPr>
                      <p:cNvPr id="0" name="图片 21307"/>
                      <p:cNvPicPr>
                        <a:picLocks noChangeAspect="1" noChangeArrowheads="1"/>
                      </p:cNvPicPr>
                      <p:nvPr/>
                    </p:nvPicPr>
                    <p:blipFill>
                      <a:blip r:embed="rId6">
                        <a:extLst>
                          <a:ext uri="{28A0092B-C50C-407E-A947-70E740481C1C}">
                            <a14:useLocalDpi xmlns:a14="http://schemas.microsoft.com/office/drawing/2010/main" val="0"/>
                          </a:ext>
                        </a:extLst>
                      </a:blip>
                      <a:srcRect b="13197"/>
                      <a:stretch>
                        <a:fillRect/>
                      </a:stretch>
                    </p:blipFill>
                    <p:spPr bwMode="auto">
                      <a:xfrm>
                        <a:off x="1066800" y="4267200"/>
                        <a:ext cx="3962400" cy="2095500"/>
                      </a:xfrm>
                      <a:prstGeom prst="rect">
                        <a:avLst/>
                      </a:prstGeom>
                      <a:noFill/>
                    </p:spPr>
                  </p:pic>
                </p:oleObj>
              </mc:Fallback>
            </mc:AlternateContent>
          </a:graphicData>
        </a:graphic>
      </p:graphicFrame>
      <p:sp>
        <p:nvSpPr>
          <p:cNvPr id="10" name="Slide Number Placeholder 5"/>
          <p:cNvSpPr>
            <a:spLocks noGrp="1"/>
          </p:cNvSpPr>
          <p:nvPr>
            <p:ph type="sldNum" sz="quarter" idx="12"/>
          </p:nvPr>
        </p:nvSpPr>
        <p:spPr>
          <a:xfrm>
            <a:off x="8534400" y="6528816"/>
            <a:ext cx="609600" cy="329184"/>
          </a:xfrm>
        </p:spPr>
        <p:txBody>
          <a:bodyPr/>
          <a:lstStyle/>
          <a:p>
            <a:fld id="{B6F15528-21DE-4FAA-801E-634DDDAF4B2B}" type="slidenum">
              <a:rPr lang="en-US" smtClean="0">
                <a:solidFill>
                  <a:schemeClr val="tx2"/>
                </a:solidFill>
              </a:rPr>
              <a:t>112</a:t>
            </a:fld>
            <a:endParaRPr lang="en-US" dirty="0">
              <a:solidFill>
                <a:schemeClr val="tx2"/>
              </a:solidFill>
            </a:endParaRPr>
          </a:p>
        </p:txBody>
      </p:sp>
      <p:pic>
        <p:nvPicPr>
          <p:cNvPr id="11" name="Picture 2" descr="D:\百度云同步盘\Misc\141638742011865585.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t>Internet</a:t>
            </a:r>
            <a:r>
              <a:rPr lang="zh-CN" altLang="zh-CN" dirty="0"/>
              <a:t>的基本服务</a:t>
            </a:r>
            <a:endParaRPr lang="zh-CN" altLang="en-US" dirty="0"/>
          </a:p>
        </p:txBody>
      </p:sp>
      <p:sp>
        <p:nvSpPr>
          <p:cNvPr id="71683" name="内容占位符 2"/>
          <p:cNvSpPr>
            <a:spLocks noGrp="1"/>
          </p:cNvSpPr>
          <p:nvPr>
            <p:ph idx="1"/>
          </p:nvPr>
        </p:nvSpPr>
        <p:spPr/>
        <p:txBody>
          <a:bodyPr/>
          <a:lstStyle/>
          <a:p>
            <a:r>
              <a:rPr lang="en-US" altLang="zh-CN" dirty="0"/>
              <a:t>1.  WWW</a:t>
            </a:r>
            <a:r>
              <a:rPr lang="zh-CN" altLang="zh-CN" dirty="0"/>
              <a:t>浏览</a:t>
            </a:r>
          </a:p>
          <a:p>
            <a:pPr marL="393700" lvl="1" indent="0">
              <a:buNone/>
            </a:pPr>
            <a:r>
              <a:rPr lang="zh-CN" altLang="zh-CN" sz="2400" dirty="0"/>
              <a:t>（</a:t>
            </a:r>
            <a:r>
              <a:rPr lang="en-US" altLang="zh-CN" sz="2400" dirty="0"/>
              <a:t>1</a:t>
            </a:r>
            <a:r>
              <a:rPr lang="zh-CN" altLang="zh-CN" sz="2400" dirty="0"/>
              <a:t>）</a:t>
            </a:r>
            <a:r>
              <a:rPr lang="en-US" altLang="zh-CN" sz="2400" dirty="0"/>
              <a:t>WWW</a:t>
            </a:r>
            <a:r>
              <a:rPr lang="zh-CN" altLang="zh-CN" sz="2400" dirty="0"/>
              <a:t>概念</a:t>
            </a:r>
          </a:p>
          <a:p>
            <a:pPr lvl="2"/>
            <a:r>
              <a:rPr lang="en-US" altLang="zh-CN" sz="2000" dirty="0"/>
              <a:t>World Wide Web</a:t>
            </a:r>
            <a:r>
              <a:rPr lang="zh-CN" altLang="zh-CN" sz="2000" dirty="0"/>
              <a:t>，也称万维网。它不是普通意义上的物理网络，而是一种信息服务器的集合标准，是</a:t>
            </a:r>
            <a:r>
              <a:rPr lang="en-US" altLang="zh-CN" sz="2000" dirty="0"/>
              <a:t>Internet</a:t>
            </a:r>
            <a:r>
              <a:rPr lang="zh-CN" altLang="zh-CN" sz="2000" dirty="0"/>
              <a:t>的一种具体应用</a:t>
            </a:r>
            <a:r>
              <a:rPr lang="zh-CN" altLang="en-US" sz="2000" dirty="0"/>
              <a:t>。</a:t>
            </a:r>
            <a:endParaRPr lang="en-US" altLang="zh-CN" sz="2000" dirty="0"/>
          </a:p>
          <a:p>
            <a:pPr lvl="2"/>
            <a:endParaRPr lang="en-US" altLang="zh-CN" sz="2000" dirty="0"/>
          </a:p>
          <a:p>
            <a:pPr lvl="2"/>
            <a:endParaRPr lang="en-US" altLang="zh-CN" sz="2000" dirty="0"/>
          </a:p>
          <a:p>
            <a:pPr lvl="2"/>
            <a:r>
              <a:rPr lang="zh-CN" altLang="zh-CN" sz="2000" dirty="0"/>
              <a:t>从网络体系结构的角度来看，</a:t>
            </a:r>
            <a:r>
              <a:rPr lang="en-US" altLang="zh-CN" sz="2000" dirty="0"/>
              <a:t>WWW</a:t>
            </a:r>
            <a:r>
              <a:rPr lang="zh-CN" altLang="zh-CN" sz="2000" dirty="0"/>
              <a:t>是在应用层使用</a:t>
            </a:r>
            <a:r>
              <a:rPr lang="zh-CN" altLang="zh-CN" sz="2000" dirty="0">
                <a:solidFill>
                  <a:srgbClr val="FF0000"/>
                </a:solidFill>
              </a:rPr>
              <a:t>超文本传输协议（</a:t>
            </a:r>
            <a:r>
              <a:rPr lang="en-US" altLang="zh-CN" sz="2000" dirty="0">
                <a:solidFill>
                  <a:srgbClr val="FF0000"/>
                </a:solidFill>
              </a:rPr>
              <a:t>Hypertext Transfer Protocol</a:t>
            </a:r>
            <a:r>
              <a:rPr lang="zh-CN" altLang="zh-CN" sz="2000" dirty="0">
                <a:solidFill>
                  <a:srgbClr val="FF0000"/>
                </a:solidFill>
              </a:rPr>
              <a:t>，</a:t>
            </a:r>
            <a:r>
              <a:rPr lang="en-US" altLang="zh-CN" sz="2000" dirty="0">
                <a:solidFill>
                  <a:srgbClr val="FF0000"/>
                </a:solidFill>
              </a:rPr>
              <a:t>HTTP</a:t>
            </a:r>
            <a:r>
              <a:rPr lang="zh-CN" altLang="zh-CN" sz="2000" dirty="0">
                <a:solidFill>
                  <a:srgbClr val="FF0000"/>
                </a:solidFill>
              </a:rPr>
              <a:t>）</a:t>
            </a:r>
            <a:r>
              <a:rPr lang="zh-CN" altLang="zh-CN" sz="2000" dirty="0"/>
              <a:t>的远程访问系统，采用客户机</a:t>
            </a:r>
            <a:r>
              <a:rPr lang="en-US" altLang="zh-CN" sz="2000" dirty="0"/>
              <a:t>/</a:t>
            </a:r>
            <a:r>
              <a:rPr lang="zh-CN" altLang="zh-CN" sz="2000" dirty="0"/>
              <a:t>服务器工作模式，提供统一的接口来使用</a:t>
            </a:r>
            <a:r>
              <a:rPr lang="en-US" altLang="zh-CN" sz="2000" dirty="0"/>
              <a:t>TCP/IP</a:t>
            </a:r>
            <a:r>
              <a:rPr lang="zh-CN" altLang="zh-CN" sz="2000" dirty="0"/>
              <a:t>协议，统一分配</a:t>
            </a:r>
            <a:r>
              <a:rPr lang="en-US" altLang="zh-CN" sz="2000" dirty="0"/>
              <a:t>IP</a:t>
            </a:r>
            <a:r>
              <a:rPr lang="zh-CN" altLang="zh-CN" sz="2000" dirty="0"/>
              <a:t>地址，使得客户端和服务器的连接变成简单的点对点连接，用户只需提出查询要求就可以自动完成查询操作</a:t>
            </a:r>
            <a:r>
              <a:rPr lang="zh-CN" altLang="en-US" sz="2000" dirty="0"/>
              <a:t>。</a:t>
            </a:r>
          </a:p>
        </p:txBody>
      </p:sp>
      <p:sp>
        <p:nvSpPr>
          <p:cNvPr id="4" name="Slide Number Placeholder 5"/>
          <p:cNvSpPr>
            <a:spLocks noGrp="1"/>
          </p:cNvSpPr>
          <p:nvPr>
            <p:ph type="sldNum" sz="quarter" idx="12"/>
          </p:nvPr>
        </p:nvSpPr>
        <p:spPr>
          <a:xfrm>
            <a:off x="8534400" y="6528816"/>
            <a:ext cx="609600" cy="329184"/>
          </a:xfrm>
        </p:spPr>
        <p:txBody>
          <a:bodyPr/>
          <a:lstStyle/>
          <a:p>
            <a:fld id="{B6F15528-21DE-4FAA-801E-634DDDAF4B2B}" type="slidenum">
              <a:rPr lang="en-US" smtClean="0">
                <a:solidFill>
                  <a:schemeClr val="tx2"/>
                </a:solidFill>
              </a:rPr>
              <a:t>113</a:t>
            </a:fld>
            <a:endParaRPr lang="en-US" dirty="0">
              <a:solidFill>
                <a:schemeClr val="tx2"/>
              </a:solidFill>
            </a:endParaRPr>
          </a:p>
        </p:txBody>
      </p:sp>
      <p:pic>
        <p:nvPicPr>
          <p:cNvPr id="5"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t>Internet</a:t>
            </a:r>
            <a:r>
              <a:rPr lang="zh-CN" altLang="zh-CN" dirty="0"/>
              <a:t>的基本服务</a:t>
            </a:r>
            <a:endParaRPr lang="zh-CN" altLang="en-US" dirty="0"/>
          </a:p>
        </p:txBody>
      </p:sp>
      <p:sp>
        <p:nvSpPr>
          <p:cNvPr id="72707" name="内容占位符 2"/>
          <p:cNvSpPr>
            <a:spLocks noGrp="1"/>
          </p:cNvSpPr>
          <p:nvPr>
            <p:ph idx="1"/>
          </p:nvPr>
        </p:nvSpPr>
        <p:spPr/>
        <p:txBody>
          <a:bodyPr/>
          <a:lstStyle/>
          <a:p>
            <a:r>
              <a:rPr lang="en-US" altLang="zh-CN" dirty="0"/>
              <a:t>1.  WWW</a:t>
            </a:r>
            <a:r>
              <a:rPr lang="zh-CN" altLang="zh-CN" dirty="0"/>
              <a:t>浏览</a:t>
            </a:r>
          </a:p>
          <a:p>
            <a:pPr marL="393700" lvl="1" indent="0">
              <a:buNone/>
            </a:pPr>
            <a:r>
              <a:rPr lang="zh-CN" altLang="zh-CN" sz="2400" dirty="0"/>
              <a:t>（</a:t>
            </a:r>
            <a:r>
              <a:rPr lang="en-US" altLang="zh-CN" sz="2400" dirty="0"/>
              <a:t>1</a:t>
            </a:r>
            <a:r>
              <a:rPr lang="zh-CN" altLang="zh-CN" sz="2400" dirty="0"/>
              <a:t>）</a:t>
            </a:r>
            <a:r>
              <a:rPr lang="en-US" altLang="zh-CN" sz="2400" dirty="0"/>
              <a:t>WWW</a:t>
            </a:r>
            <a:r>
              <a:rPr lang="zh-CN" altLang="zh-CN" sz="2400" dirty="0"/>
              <a:t>概念</a:t>
            </a:r>
          </a:p>
          <a:p>
            <a:pPr lvl="2"/>
            <a:r>
              <a:rPr lang="en-US" altLang="zh-CN" sz="2000" dirty="0"/>
              <a:t>WWW</a:t>
            </a:r>
            <a:r>
              <a:rPr lang="zh-CN" altLang="en-US" sz="2000" dirty="0"/>
              <a:t>由</a:t>
            </a:r>
            <a:r>
              <a:rPr lang="en-US" altLang="zh-CN" sz="2000" dirty="0"/>
              <a:t>3</a:t>
            </a:r>
            <a:r>
              <a:rPr lang="zh-CN" altLang="zh-CN" sz="2000" dirty="0"/>
              <a:t>部分组成：</a:t>
            </a:r>
            <a:r>
              <a:rPr lang="zh-CN" altLang="zh-CN" sz="2000" dirty="0">
                <a:solidFill>
                  <a:srgbClr val="FF0000"/>
                </a:solidFill>
              </a:rPr>
              <a:t>浏览器（</a:t>
            </a:r>
            <a:r>
              <a:rPr lang="en-US" altLang="zh-CN" sz="2000" dirty="0">
                <a:solidFill>
                  <a:srgbClr val="FF0000"/>
                </a:solidFill>
              </a:rPr>
              <a:t>Browser</a:t>
            </a:r>
            <a:r>
              <a:rPr lang="zh-CN" altLang="zh-CN" sz="2000" dirty="0">
                <a:solidFill>
                  <a:srgbClr val="FF0000"/>
                </a:solidFill>
              </a:rPr>
              <a:t>）、</a:t>
            </a:r>
            <a:r>
              <a:rPr lang="en-US" altLang="zh-CN" sz="2000" dirty="0">
                <a:solidFill>
                  <a:srgbClr val="FF0000"/>
                </a:solidFill>
              </a:rPr>
              <a:t>Web</a:t>
            </a:r>
            <a:r>
              <a:rPr lang="zh-CN" altLang="zh-CN" sz="2000" dirty="0">
                <a:solidFill>
                  <a:srgbClr val="FF0000"/>
                </a:solidFill>
              </a:rPr>
              <a:t>服务器（</a:t>
            </a:r>
            <a:r>
              <a:rPr lang="en-US" altLang="zh-CN" sz="2000" dirty="0">
                <a:solidFill>
                  <a:srgbClr val="FF0000"/>
                </a:solidFill>
              </a:rPr>
              <a:t>Web Server</a:t>
            </a:r>
            <a:r>
              <a:rPr lang="zh-CN" altLang="zh-CN" sz="2000" dirty="0">
                <a:solidFill>
                  <a:srgbClr val="FF0000"/>
                </a:solidFill>
              </a:rPr>
              <a:t>）和超文本传输协议（</a:t>
            </a:r>
            <a:r>
              <a:rPr lang="en-US" altLang="zh-CN" sz="2000" dirty="0">
                <a:solidFill>
                  <a:srgbClr val="FF0000"/>
                </a:solidFill>
              </a:rPr>
              <a:t>HTTP</a:t>
            </a:r>
            <a:r>
              <a:rPr lang="zh-CN" altLang="en-US" sz="2000" dirty="0">
                <a:solidFill>
                  <a:srgbClr val="FF0000"/>
                </a:solidFill>
              </a:rPr>
              <a:t>，</a:t>
            </a:r>
            <a:r>
              <a:rPr lang="en-US" altLang="zh-CN" sz="2000" dirty="0">
                <a:solidFill>
                  <a:srgbClr val="FF0000"/>
                </a:solidFill>
              </a:rPr>
              <a:t> Hypertext Transfer Protocol </a:t>
            </a:r>
            <a:r>
              <a:rPr lang="zh-CN" altLang="zh-CN" sz="2000" dirty="0">
                <a:solidFill>
                  <a:srgbClr val="FF0000"/>
                </a:solidFill>
              </a:rPr>
              <a:t>）</a:t>
            </a:r>
            <a:r>
              <a:rPr lang="zh-CN" altLang="zh-CN" sz="2000" dirty="0"/>
              <a:t>。</a:t>
            </a:r>
            <a:endParaRPr lang="en-US" altLang="zh-CN" sz="2000" dirty="0"/>
          </a:p>
          <a:p>
            <a:pPr lvl="2"/>
            <a:endParaRPr lang="en-US" altLang="zh-CN" sz="2000" dirty="0"/>
          </a:p>
          <a:p>
            <a:pPr lvl="2"/>
            <a:r>
              <a:rPr lang="zh-CN" altLang="zh-CN" sz="2000" dirty="0"/>
              <a:t>浏览器向</a:t>
            </a:r>
            <a:r>
              <a:rPr lang="en-US" altLang="zh-CN" sz="2000" dirty="0"/>
              <a:t>Web</a:t>
            </a:r>
            <a:r>
              <a:rPr lang="zh-CN" altLang="zh-CN" sz="2000" dirty="0"/>
              <a:t>服务器发出请求，</a:t>
            </a:r>
            <a:r>
              <a:rPr lang="en-US" altLang="zh-CN" sz="2000" dirty="0"/>
              <a:t>Web</a:t>
            </a:r>
            <a:r>
              <a:rPr lang="zh-CN" altLang="zh-CN" sz="2000" dirty="0"/>
              <a:t>服务器向浏览器返回其所要的万维网文档，然后浏览器解释该文档并按照一定的格式将其显示在屏幕上。浏览器与</a:t>
            </a:r>
            <a:r>
              <a:rPr lang="en-US" altLang="zh-CN" sz="2000" dirty="0"/>
              <a:t>Web</a:t>
            </a:r>
            <a:r>
              <a:rPr lang="zh-CN" altLang="zh-CN" sz="2000" dirty="0"/>
              <a:t>服务器使用</a:t>
            </a:r>
            <a:r>
              <a:rPr lang="en-US" altLang="zh-CN" sz="2000" dirty="0"/>
              <a:t>HTTP</a:t>
            </a:r>
            <a:r>
              <a:rPr lang="zh-CN" altLang="zh-CN" sz="2000" dirty="0"/>
              <a:t>进行互相通信。</a:t>
            </a:r>
            <a:endParaRPr lang="en-US" altLang="zh-CN" sz="2000" dirty="0"/>
          </a:p>
          <a:p>
            <a:pPr lvl="2"/>
            <a:endParaRPr lang="en-US" altLang="zh-CN" sz="2000" dirty="0"/>
          </a:p>
          <a:p>
            <a:pPr lvl="2"/>
            <a:r>
              <a:rPr lang="zh-CN" altLang="zh-CN" sz="2000" dirty="0"/>
              <a:t>为了指定用户所要求的万维网文档，浏览器发出的请求采用</a:t>
            </a:r>
            <a:r>
              <a:rPr lang="en-US" altLang="zh-CN" sz="2000" dirty="0"/>
              <a:t>URL</a:t>
            </a:r>
            <a:r>
              <a:rPr lang="zh-CN" altLang="en-US" sz="2000" dirty="0"/>
              <a:t>（统一资源定位）</a:t>
            </a:r>
            <a:r>
              <a:rPr lang="zh-CN" altLang="zh-CN" sz="2000" dirty="0"/>
              <a:t>形式描述。</a:t>
            </a:r>
          </a:p>
        </p:txBody>
      </p:sp>
      <p:sp>
        <p:nvSpPr>
          <p:cNvPr id="4" name="Slide Number Placeholder 5"/>
          <p:cNvSpPr>
            <a:spLocks noGrp="1"/>
          </p:cNvSpPr>
          <p:nvPr>
            <p:ph type="sldNum" sz="quarter" idx="12"/>
          </p:nvPr>
        </p:nvSpPr>
        <p:spPr>
          <a:xfrm>
            <a:off x="8534400" y="6528816"/>
            <a:ext cx="609600" cy="329184"/>
          </a:xfrm>
        </p:spPr>
        <p:txBody>
          <a:bodyPr/>
          <a:lstStyle/>
          <a:p>
            <a:fld id="{B6F15528-21DE-4FAA-801E-634DDDAF4B2B}" type="slidenum">
              <a:rPr lang="en-US" smtClean="0">
                <a:solidFill>
                  <a:schemeClr val="tx2"/>
                </a:solidFill>
              </a:rPr>
              <a:t>114</a:t>
            </a:fld>
            <a:endParaRPr lang="en-US" dirty="0">
              <a:solidFill>
                <a:schemeClr val="tx2"/>
              </a:solidFill>
            </a:endParaRPr>
          </a:p>
        </p:txBody>
      </p:sp>
      <p:pic>
        <p:nvPicPr>
          <p:cNvPr id="5"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t>Internet</a:t>
            </a:r>
            <a:r>
              <a:rPr lang="zh-CN" altLang="zh-CN" dirty="0"/>
              <a:t>的基本服务</a:t>
            </a:r>
            <a:endParaRPr lang="zh-CN" altLang="en-US" dirty="0"/>
          </a:p>
        </p:txBody>
      </p:sp>
      <p:sp>
        <p:nvSpPr>
          <p:cNvPr id="73731" name="内容占位符 2"/>
          <p:cNvSpPr>
            <a:spLocks noGrp="1"/>
          </p:cNvSpPr>
          <p:nvPr>
            <p:ph idx="1"/>
          </p:nvPr>
        </p:nvSpPr>
        <p:spPr/>
        <p:txBody>
          <a:bodyPr/>
          <a:lstStyle/>
          <a:p>
            <a:r>
              <a:rPr lang="en-US" altLang="zh-CN" dirty="0"/>
              <a:t>1.  WWW</a:t>
            </a:r>
            <a:r>
              <a:rPr lang="zh-CN" altLang="zh-CN" dirty="0"/>
              <a:t>浏览</a:t>
            </a:r>
          </a:p>
          <a:p>
            <a:pPr marL="393700" lvl="1" indent="0">
              <a:buNone/>
            </a:pPr>
            <a:r>
              <a:rPr lang="zh-CN" altLang="zh-CN" sz="2400" dirty="0"/>
              <a:t>（</a:t>
            </a:r>
            <a:r>
              <a:rPr lang="en-US" altLang="zh-CN" sz="2400" dirty="0"/>
              <a:t>2</a:t>
            </a:r>
            <a:r>
              <a:rPr lang="zh-CN" altLang="zh-CN" sz="2400" dirty="0"/>
              <a:t>） 统一资源定位</a:t>
            </a:r>
            <a:endParaRPr lang="en-US" altLang="zh-CN" sz="2400" dirty="0"/>
          </a:p>
          <a:p>
            <a:pPr lvl="2"/>
            <a:r>
              <a:rPr lang="zh-CN" altLang="zh-CN" sz="2000" dirty="0"/>
              <a:t>使客户端程序能找到位于整个</a:t>
            </a:r>
            <a:r>
              <a:rPr lang="en-US" altLang="zh-CN" sz="2000" dirty="0"/>
              <a:t>Internet</a:t>
            </a:r>
            <a:r>
              <a:rPr lang="zh-CN" altLang="zh-CN" sz="2000" dirty="0"/>
              <a:t>范围的某个信息资源</a:t>
            </a:r>
            <a:endParaRPr lang="en-US" altLang="zh-CN" sz="2000" dirty="0"/>
          </a:p>
          <a:p>
            <a:pPr lvl="2"/>
            <a:endParaRPr lang="en-US" altLang="zh-CN" sz="2000" dirty="0"/>
          </a:p>
          <a:p>
            <a:pPr lvl="2"/>
            <a:r>
              <a:rPr lang="en-US" altLang="zh-CN" sz="2000" dirty="0">
                <a:solidFill>
                  <a:srgbClr val="FF0000"/>
                </a:solidFill>
              </a:rPr>
              <a:t>URL</a:t>
            </a:r>
            <a:r>
              <a:rPr lang="zh-CN" altLang="en-US" sz="2000" dirty="0">
                <a:solidFill>
                  <a:srgbClr val="FF0000"/>
                </a:solidFill>
              </a:rPr>
              <a:t>（</a:t>
            </a:r>
            <a:r>
              <a:rPr lang="en-US" altLang="zh-CN" sz="2000" dirty="0">
                <a:solidFill>
                  <a:srgbClr val="FF0000"/>
                </a:solidFill>
              </a:rPr>
              <a:t>Uniform Resource Locator</a:t>
            </a:r>
            <a:r>
              <a:rPr lang="zh-CN" altLang="en-US" sz="2000" dirty="0">
                <a:solidFill>
                  <a:srgbClr val="FF0000"/>
                </a:solidFill>
              </a:rPr>
              <a:t>）</a:t>
            </a:r>
            <a:r>
              <a:rPr lang="zh-CN" altLang="zh-CN" sz="2000" dirty="0"/>
              <a:t>由</a:t>
            </a:r>
            <a:r>
              <a:rPr lang="en-US" altLang="zh-CN" sz="2000" dirty="0"/>
              <a:t>4</a:t>
            </a:r>
            <a:r>
              <a:rPr lang="zh-CN" altLang="zh-CN" sz="2000" dirty="0"/>
              <a:t>部分组成：资源类型、存放资源的主机域名、端口号和资源文件名</a:t>
            </a:r>
            <a:endParaRPr lang="en-US" altLang="zh-CN" sz="2000" dirty="0"/>
          </a:p>
          <a:p>
            <a:pPr lvl="2"/>
            <a:endParaRPr lang="en-US" altLang="zh-CN" sz="2000" dirty="0"/>
          </a:p>
          <a:p>
            <a:pPr lvl="2"/>
            <a:endParaRPr lang="en-US" altLang="zh-CN" sz="2000" dirty="0"/>
          </a:p>
          <a:p>
            <a:pPr lvl="2">
              <a:buFont typeface="Wingdings" panose="05000000000000000000" pitchFamily="2" charset="2"/>
              <a:buNone/>
            </a:pPr>
            <a:r>
              <a:rPr lang="zh-CN" altLang="zh-CN" sz="2000" b="1" dirty="0">
                <a:effectLst>
                  <a:outerShdw blurRad="38100" dist="38100" dir="2700000" algn="tl">
                    <a:srgbClr val="000000">
                      <a:alpha val="43137"/>
                    </a:srgbClr>
                  </a:outerShdw>
                </a:effectLst>
              </a:rPr>
              <a:t>资源类型</a:t>
            </a:r>
            <a:r>
              <a:rPr lang="en-US" altLang="zh-CN" sz="2000" b="1" dirty="0">
                <a:effectLst>
                  <a:outerShdw blurRad="38100" dist="38100" dir="2700000" algn="tl">
                    <a:srgbClr val="000000">
                      <a:alpha val="43137"/>
                    </a:srgbClr>
                  </a:outerShdw>
                </a:effectLst>
              </a:rPr>
              <a:t> :// </a:t>
            </a:r>
            <a:r>
              <a:rPr lang="zh-CN" altLang="zh-CN" sz="2000" b="1" dirty="0">
                <a:effectLst>
                  <a:outerShdw blurRad="38100" dist="38100" dir="2700000" algn="tl">
                    <a:srgbClr val="000000">
                      <a:alpha val="43137"/>
                    </a:srgbClr>
                  </a:outerShdw>
                </a:effectLst>
              </a:rPr>
              <a:t>存放资源的主机域名</a:t>
            </a:r>
            <a:r>
              <a:rPr lang="en-US" altLang="zh-CN" sz="2000" b="1" dirty="0">
                <a:effectLst>
                  <a:outerShdw blurRad="38100" dist="38100" dir="2700000" algn="tl">
                    <a:srgbClr val="000000">
                      <a:alpha val="43137"/>
                    </a:srgbClr>
                  </a:outerShdw>
                </a:effectLst>
              </a:rPr>
              <a:t> : </a:t>
            </a:r>
            <a:r>
              <a:rPr lang="zh-CN" altLang="zh-CN" sz="2000" b="1" dirty="0">
                <a:effectLst>
                  <a:outerShdw blurRad="38100" dist="38100" dir="2700000" algn="tl">
                    <a:srgbClr val="000000">
                      <a:alpha val="43137"/>
                    </a:srgbClr>
                  </a:outerShdw>
                </a:effectLst>
              </a:rPr>
              <a:t>端口号</a:t>
            </a:r>
            <a:r>
              <a:rPr lang="en-US" altLang="zh-CN" sz="2000" b="1" dirty="0">
                <a:effectLst>
                  <a:outerShdw blurRad="38100" dist="38100" dir="2700000" algn="tl">
                    <a:srgbClr val="000000">
                      <a:alpha val="43137"/>
                    </a:srgbClr>
                  </a:outerShdw>
                </a:effectLst>
              </a:rPr>
              <a:t> / </a:t>
            </a:r>
            <a:r>
              <a:rPr lang="zh-CN" altLang="zh-CN" sz="2000" b="1" dirty="0">
                <a:effectLst>
                  <a:outerShdw blurRad="38100" dist="38100" dir="2700000" algn="tl">
                    <a:srgbClr val="000000">
                      <a:alpha val="43137"/>
                    </a:srgbClr>
                  </a:outerShdw>
                </a:effectLst>
              </a:rPr>
              <a:t>资源文件名</a:t>
            </a:r>
          </a:p>
          <a:p>
            <a:pPr lvl="2"/>
            <a:r>
              <a:rPr lang="zh-CN" altLang="zh-CN" sz="2000" dirty="0"/>
              <a:t>例如，</a:t>
            </a:r>
            <a:r>
              <a:rPr lang="en-US" altLang="zh-CN" sz="2000" dirty="0"/>
              <a:t>http://www.wust.edu.cn:80/index.htm</a:t>
            </a:r>
            <a:r>
              <a:rPr lang="zh-CN" altLang="zh-CN" sz="2000" dirty="0"/>
              <a:t>，其中端口号和资源文件都采用默认的，可以省略掉，简化后为</a:t>
            </a:r>
            <a:r>
              <a:rPr lang="en-US" altLang="zh-CN" sz="2000" dirty="0"/>
              <a:t>http://www.wust.edu.cn</a:t>
            </a:r>
            <a:endParaRPr lang="zh-CN" altLang="zh-CN" sz="2000" dirty="0"/>
          </a:p>
        </p:txBody>
      </p:sp>
      <p:sp>
        <p:nvSpPr>
          <p:cNvPr id="4" name="Slide Number Placeholder 5"/>
          <p:cNvSpPr>
            <a:spLocks noGrp="1"/>
          </p:cNvSpPr>
          <p:nvPr>
            <p:ph type="sldNum" sz="quarter" idx="12"/>
          </p:nvPr>
        </p:nvSpPr>
        <p:spPr>
          <a:xfrm>
            <a:off x="8534400" y="6528816"/>
            <a:ext cx="609600" cy="329184"/>
          </a:xfrm>
        </p:spPr>
        <p:txBody>
          <a:bodyPr/>
          <a:lstStyle/>
          <a:p>
            <a:fld id="{B6F15528-21DE-4FAA-801E-634DDDAF4B2B}" type="slidenum">
              <a:rPr lang="en-US" smtClean="0">
                <a:solidFill>
                  <a:schemeClr val="tx2"/>
                </a:solidFill>
              </a:rPr>
              <a:t>115</a:t>
            </a:fld>
            <a:endParaRPr lang="en-US" dirty="0">
              <a:solidFill>
                <a:schemeClr val="tx2"/>
              </a:solidFill>
            </a:endParaRPr>
          </a:p>
        </p:txBody>
      </p:sp>
      <p:pic>
        <p:nvPicPr>
          <p:cNvPr id="5"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t>Internet</a:t>
            </a:r>
            <a:r>
              <a:rPr lang="zh-CN" altLang="zh-CN" dirty="0"/>
              <a:t>的基本服务</a:t>
            </a:r>
            <a:endParaRPr lang="zh-CN" altLang="en-US" dirty="0"/>
          </a:p>
        </p:txBody>
      </p:sp>
      <p:sp>
        <p:nvSpPr>
          <p:cNvPr id="74755" name="内容占位符 2"/>
          <p:cNvSpPr>
            <a:spLocks noGrp="1"/>
          </p:cNvSpPr>
          <p:nvPr>
            <p:ph idx="1"/>
          </p:nvPr>
        </p:nvSpPr>
        <p:spPr/>
        <p:txBody>
          <a:bodyPr/>
          <a:lstStyle/>
          <a:p>
            <a:r>
              <a:rPr lang="en-US" altLang="zh-CN" dirty="0"/>
              <a:t>1.  WWW</a:t>
            </a:r>
            <a:r>
              <a:rPr lang="zh-CN" altLang="zh-CN" dirty="0"/>
              <a:t>浏览</a:t>
            </a:r>
          </a:p>
          <a:p>
            <a:pPr marL="393700" lvl="1" indent="0">
              <a:buNone/>
            </a:pPr>
            <a:r>
              <a:rPr lang="zh-CN" altLang="zh-CN" sz="2400" dirty="0"/>
              <a:t>（</a:t>
            </a:r>
            <a:r>
              <a:rPr lang="en-US" altLang="zh-CN" sz="2400" dirty="0"/>
              <a:t>3</a:t>
            </a:r>
            <a:r>
              <a:rPr lang="zh-CN" altLang="zh-CN" sz="2400" dirty="0"/>
              <a:t>）超文本传输协议</a:t>
            </a:r>
            <a:endParaRPr lang="en-US" altLang="zh-CN" sz="2400" dirty="0"/>
          </a:p>
          <a:p>
            <a:pPr lvl="2"/>
            <a:r>
              <a:rPr lang="zh-CN" altLang="zh-CN" sz="2000" dirty="0"/>
              <a:t>超文本传输协议</a:t>
            </a:r>
            <a:r>
              <a:rPr lang="en-US" altLang="zh-CN" sz="2000" dirty="0"/>
              <a:t>HTTP</a:t>
            </a:r>
            <a:r>
              <a:rPr lang="zh-CN" altLang="zh-CN" sz="2000" dirty="0"/>
              <a:t>是一个专门为</a:t>
            </a:r>
            <a:r>
              <a:rPr lang="en-US" altLang="zh-CN" sz="2000" dirty="0"/>
              <a:t>Web</a:t>
            </a:r>
            <a:r>
              <a:rPr lang="zh-CN" altLang="zh-CN" sz="2000" dirty="0"/>
              <a:t>服务器和和</a:t>
            </a:r>
            <a:r>
              <a:rPr lang="en-US" altLang="zh-CN" sz="2000" dirty="0"/>
              <a:t>Web</a:t>
            </a:r>
            <a:r>
              <a:rPr lang="zh-CN" altLang="zh-CN" sz="2000" dirty="0"/>
              <a:t>浏览器之间交换数据而设计的网络协议。</a:t>
            </a:r>
            <a:endParaRPr lang="en-US" altLang="zh-CN" sz="2000" dirty="0"/>
          </a:p>
          <a:p>
            <a:pPr lvl="2"/>
            <a:endParaRPr lang="en-US" altLang="zh-CN" sz="2000" dirty="0"/>
          </a:p>
          <a:p>
            <a:pPr lvl="2"/>
            <a:r>
              <a:rPr lang="en-US" altLang="zh-CN" sz="2000" dirty="0"/>
              <a:t>HTTP</a:t>
            </a:r>
            <a:r>
              <a:rPr lang="zh-CN" altLang="zh-CN" sz="2000" dirty="0"/>
              <a:t>通过规定统一资源定位使客户端的浏览器与各</a:t>
            </a:r>
            <a:r>
              <a:rPr lang="en-US" altLang="zh-CN" sz="2000" dirty="0"/>
              <a:t>Web</a:t>
            </a:r>
            <a:r>
              <a:rPr lang="zh-CN" altLang="zh-CN" sz="2000" dirty="0"/>
              <a:t>服务器的资源建立链接关系，并通过客户机和服务器彼此互发信息的方式来进行工作。</a:t>
            </a:r>
            <a:endParaRPr lang="en-US" altLang="zh-CN" sz="2000" dirty="0"/>
          </a:p>
          <a:p>
            <a:pPr lvl="2"/>
            <a:endParaRPr lang="en-US" altLang="zh-CN" sz="2000" dirty="0"/>
          </a:p>
          <a:p>
            <a:pPr lvl="2"/>
            <a:r>
              <a:rPr lang="en-US" altLang="zh-CN" sz="2000" dirty="0"/>
              <a:t>HTTP</a:t>
            </a:r>
            <a:r>
              <a:rPr lang="zh-CN" altLang="zh-CN" sz="2000" dirty="0"/>
              <a:t>提供的功能包括</a:t>
            </a:r>
            <a:r>
              <a:rPr lang="en-US" altLang="zh-CN" sz="2000" dirty="0"/>
              <a:t>WWW</a:t>
            </a:r>
            <a:r>
              <a:rPr lang="zh-CN" altLang="zh-CN" sz="2000" dirty="0"/>
              <a:t>客户机与服务器的连接、发出带文件名的访问请求、接收文件及关闭连接等。</a:t>
            </a:r>
          </a:p>
          <a:p>
            <a:pPr lvl="2"/>
            <a:endParaRPr lang="zh-CN" altLang="zh-CN" dirty="0"/>
          </a:p>
        </p:txBody>
      </p:sp>
      <p:sp>
        <p:nvSpPr>
          <p:cNvPr id="4" name="Slide Number Placeholder 5"/>
          <p:cNvSpPr>
            <a:spLocks noGrp="1"/>
          </p:cNvSpPr>
          <p:nvPr>
            <p:ph type="sldNum" sz="quarter" idx="12"/>
          </p:nvPr>
        </p:nvSpPr>
        <p:spPr>
          <a:xfrm>
            <a:off x="8534400" y="6528816"/>
            <a:ext cx="609600" cy="329184"/>
          </a:xfrm>
        </p:spPr>
        <p:txBody>
          <a:bodyPr/>
          <a:lstStyle/>
          <a:p>
            <a:fld id="{B6F15528-21DE-4FAA-801E-634DDDAF4B2B}" type="slidenum">
              <a:rPr lang="en-US" smtClean="0">
                <a:solidFill>
                  <a:schemeClr val="tx2"/>
                </a:solidFill>
              </a:rPr>
              <a:t>116</a:t>
            </a:fld>
            <a:endParaRPr lang="en-US" dirty="0">
              <a:solidFill>
                <a:schemeClr val="tx2"/>
              </a:solidFill>
            </a:endParaRPr>
          </a:p>
        </p:txBody>
      </p:sp>
      <p:pic>
        <p:nvPicPr>
          <p:cNvPr id="5"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t>Internet</a:t>
            </a:r>
            <a:r>
              <a:rPr lang="zh-CN" altLang="zh-CN" dirty="0"/>
              <a:t>的基本服务</a:t>
            </a:r>
            <a:endParaRPr lang="zh-CN" altLang="en-US" dirty="0"/>
          </a:p>
        </p:txBody>
      </p:sp>
      <p:sp>
        <p:nvSpPr>
          <p:cNvPr id="75779" name="内容占位符 2"/>
          <p:cNvSpPr>
            <a:spLocks noGrp="1"/>
          </p:cNvSpPr>
          <p:nvPr>
            <p:ph idx="1"/>
          </p:nvPr>
        </p:nvSpPr>
        <p:spPr/>
        <p:txBody>
          <a:bodyPr>
            <a:normAutofit lnSpcReduction="10000"/>
          </a:bodyPr>
          <a:lstStyle/>
          <a:p>
            <a:r>
              <a:rPr lang="en-US" altLang="zh-CN" dirty="0"/>
              <a:t>1.  WWW</a:t>
            </a:r>
            <a:r>
              <a:rPr lang="zh-CN" altLang="zh-CN" dirty="0"/>
              <a:t>浏览</a:t>
            </a:r>
          </a:p>
          <a:p>
            <a:pPr marL="393700" lvl="1" indent="0">
              <a:buNone/>
            </a:pPr>
            <a:r>
              <a:rPr lang="zh-CN" altLang="zh-CN" sz="2800" dirty="0"/>
              <a:t>（</a:t>
            </a:r>
            <a:r>
              <a:rPr lang="en-US" altLang="zh-CN" sz="2800" dirty="0"/>
              <a:t>4</a:t>
            </a:r>
            <a:r>
              <a:rPr lang="zh-CN" altLang="zh-CN" sz="2800" dirty="0"/>
              <a:t>）浏览器</a:t>
            </a:r>
            <a:endParaRPr lang="en-US" altLang="zh-CN" sz="2800" dirty="0"/>
          </a:p>
          <a:p>
            <a:pPr lvl="2"/>
            <a:r>
              <a:rPr lang="zh-CN" altLang="zh-CN" sz="2400" dirty="0"/>
              <a:t>浏览器作为用户的代理同</a:t>
            </a:r>
            <a:r>
              <a:rPr lang="en-US" altLang="zh-CN" sz="2400" dirty="0"/>
              <a:t>Web</a:t>
            </a:r>
            <a:r>
              <a:rPr lang="zh-CN" altLang="zh-CN" sz="2400" dirty="0"/>
              <a:t>服务器使用</a:t>
            </a:r>
            <a:r>
              <a:rPr lang="en-US" altLang="zh-CN" sz="2400" dirty="0"/>
              <a:t>HTTP</a:t>
            </a:r>
            <a:r>
              <a:rPr lang="zh-CN" altLang="zh-CN" sz="2400" dirty="0"/>
              <a:t>进行交互，浏览器向</a:t>
            </a:r>
            <a:r>
              <a:rPr lang="en-US" altLang="zh-CN" sz="2400" dirty="0"/>
              <a:t>Web</a:t>
            </a:r>
            <a:r>
              <a:rPr lang="zh-CN" altLang="zh-CN" sz="2400" dirty="0"/>
              <a:t>服务器发生请求并显示接收到的网页</a:t>
            </a:r>
            <a:endParaRPr lang="en-US" altLang="zh-CN" sz="2400" dirty="0"/>
          </a:p>
          <a:p>
            <a:pPr lvl="2"/>
            <a:endParaRPr lang="en-US" altLang="zh-CN" sz="2400" dirty="0"/>
          </a:p>
          <a:p>
            <a:pPr lvl="2"/>
            <a:endParaRPr lang="en-US" altLang="zh-CN" sz="2400" dirty="0"/>
          </a:p>
          <a:p>
            <a:pPr marL="393700" lvl="1" indent="0">
              <a:buNone/>
            </a:pPr>
            <a:r>
              <a:rPr lang="zh-CN" altLang="zh-CN" sz="2800" dirty="0"/>
              <a:t>（</a:t>
            </a:r>
            <a:r>
              <a:rPr lang="en-US" altLang="zh-CN" sz="2800" dirty="0"/>
              <a:t>5</a:t>
            </a:r>
            <a:r>
              <a:rPr lang="zh-CN" altLang="zh-CN" sz="2800" dirty="0"/>
              <a:t>）</a:t>
            </a:r>
            <a:r>
              <a:rPr lang="en-US" altLang="zh-CN" sz="2800" dirty="0"/>
              <a:t>Web</a:t>
            </a:r>
            <a:r>
              <a:rPr lang="zh-CN" altLang="zh-CN" sz="2800" dirty="0"/>
              <a:t>服务器</a:t>
            </a:r>
          </a:p>
          <a:p>
            <a:pPr lvl="2"/>
            <a:r>
              <a:rPr lang="en-US" altLang="zh-CN" sz="2400" dirty="0"/>
              <a:t>Web</a:t>
            </a:r>
            <a:r>
              <a:rPr lang="zh-CN" altLang="zh-CN" sz="2400" dirty="0"/>
              <a:t>服务器一直在“监听”到来的</a:t>
            </a:r>
            <a:r>
              <a:rPr lang="en-US" altLang="zh-CN" sz="2400" dirty="0"/>
              <a:t>HTTP</a:t>
            </a:r>
            <a:r>
              <a:rPr lang="zh-CN" altLang="zh-CN" sz="2400" dirty="0"/>
              <a:t>请求。当请求到达时，</a:t>
            </a:r>
            <a:r>
              <a:rPr lang="en-US" altLang="zh-CN" sz="2400" dirty="0"/>
              <a:t>Web</a:t>
            </a:r>
            <a:r>
              <a:rPr lang="zh-CN" altLang="zh-CN" sz="2400" dirty="0"/>
              <a:t>服务器对其进行检验，找到所请求的网页数据，并将其发送到客户的计算机。当这个请求处理后，服务器就去处理另外的请求。</a:t>
            </a:r>
          </a:p>
          <a:p>
            <a:pPr lvl="2"/>
            <a:endParaRPr lang="zh-CN" altLang="zh-CN" dirty="0"/>
          </a:p>
        </p:txBody>
      </p:sp>
      <p:sp>
        <p:nvSpPr>
          <p:cNvPr id="4" name="Slide Number Placeholder 5"/>
          <p:cNvSpPr>
            <a:spLocks noGrp="1"/>
          </p:cNvSpPr>
          <p:nvPr>
            <p:ph type="sldNum" sz="quarter" idx="12"/>
          </p:nvPr>
        </p:nvSpPr>
        <p:spPr>
          <a:xfrm>
            <a:off x="8534400" y="6528816"/>
            <a:ext cx="609600" cy="329184"/>
          </a:xfrm>
        </p:spPr>
        <p:txBody>
          <a:bodyPr/>
          <a:lstStyle/>
          <a:p>
            <a:fld id="{B6F15528-21DE-4FAA-801E-634DDDAF4B2B}" type="slidenum">
              <a:rPr lang="en-US" smtClean="0">
                <a:solidFill>
                  <a:schemeClr val="tx2"/>
                </a:solidFill>
              </a:rPr>
              <a:t>117</a:t>
            </a:fld>
            <a:endParaRPr lang="en-US" dirty="0">
              <a:solidFill>
                <a:schemeClr val="tx2"/>
              </a:solidFill>
            </a:endParaRPr>
          </a:p>
        </p:txBody>
      </p:sp>
      <p:pic>
        <p:nvPicPr>
          <p:cNvPr id="5"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题外话：</a:t>
            </a:r>
            <a:r>
              <a:rPr lang="en-US" altLang="zh-CN" dirty="0"/>
              <a:t>WWW</a:t>
            </a:r>
            <a:r>
              <a:rPr lang="zh-CN" altLang="en-US" dirty="0"/>
              <a:t>与图灵奖</a:t>
            </a:r>
          </a:p>
        </p:txBody>
      </p:sp>
      <p:sp>
        <p:nvSpPr>
          <p:cNvPr id="76803" name="内容占位符 2"/>
          <p:cNvSpPr>
            <a:spLocks noGrp="1"/>
          </p:cNvSpPr>
          <p:nvPr>
            <p:ph idx="1"/>
          </p:nvPr>
        </p:nvSpPr>
        <p:spPr/>
        <p:txBody>
          <a:bodyPr>
            <a:normAutofit/>
          </a:bodyPr>
          <a:lstStyle/>
          <a:p>
            <a:r>
              <a:rPr lang="zh-CN" altLang="en-US" b="1" dirty="0"/>
              <a:t>万维网创始人</a:t>
            </a:r>
            <a:r>
              <a:rPr lang="en-US" altLang="zh-CN" b="1" dirty="0"/>
              <a:t>Sir Tim-Berners Lee</a:t>
            </a:r>
            <a:r>
              <a:rPr lang="zh-CN" altLang="en-US" b="1" dirty="0"/>
              <a:t>因其对</a:t>
            </a:r>
            <a:endParaRPr lang="en-US" altLang="zh-CN" b="1" dirty="0"/>
          </a:p>
          <a:p>
            <a:pPr marL="0" indent="0">
              <a:buNone/>
            </a:pPr>
            <a:r>
              <a:rPr lang="en-US" altLang="zh-CN" b="1" dirty="0"/>
              <a:t>WWW</a:t>
            </a:r>
            <a:r>
              <a:rPr lang="zh-CN" altLang="en-US" b="1" dirty="0"/>
              <a:t>的贡献获得</a:t>
            </a:r>
            <a:r>
              <a:rPr lang="en-US" altLang="zh-CN" b="1" dirty="0"/>
              <a:t>2017</a:t>
            </a:r>
            <a:r>
              <a:rPr lang="zh-CN" altLang="en-US" b="1" dirty="0"/>
              <a:t>年图灵奖。</a:t>
            </a:r>
            <a:endParaRPr lang="en-US" altLang="zh-CN" b="1" dirty="0"/>
          </a:p>
          <a:p>
            <a:pPr marL="0" indent="0">
              <a:buNone/>
            </a:pPr>
            <a:r>
              <a:rPr lang="zh-CN" altLang="en-US" b="1" dirty="0"/>
              <a:t>（</a:t>
            </a:r>
            <a:r>
              <a:rPr lang="en-US" altLang="zh-CN" b="1" dirty="0"/>
              <a:t>2017-04-05</a:t>
            </a:r>
            <a:r>
              <a:rPr lang="zh-CN" altLang="en-US" b="1" dirty="0"/>
              <a:t>）</a:t>
            </a:r>
            <a:endParaRPr lang="en-US" altLang="zh-CN" b="1" dirty="0"/>
          </a:p>
          <a:p>
            <a:r>
              <a:rPr lang="en-US" altLang="zh-CN" dirty="0"/>
              <a:t>1989</a:t>
            </a:r>
            <a:r>
              <a:rPr lang="zh-CN" altLang="en-US" dirty="0"/>
              <a:t>年：编写了关于“分布式超文本系统”</a:t>
            </a:r>
            <a:endParaRPr lang="en-US" altLang="zh-CN" dirty="0"/>
          </a:p>
          <a:p>
            <a:pPr marL="0" indent="0">
              <a:buNone/>
            </a:pPr>
            <a:r>
              <a:rPr lang="en-US" altLang="zh-CN" dirty="0"/>
              <a:t>  </a:t>
            </a:r>
            <a:r>
              <a:rPr lang="zh-CN" altLang="en-US" dirty="0"/>
              <a:t>的方案；</a:t>
            </a:r>
          </a:p>
          <a:p>
            <a:r>
              <a:rPr lang="en-US" altLang="zh-CN" dirty="0"/>
              <a:t>1991</a:t>
            </a:r>
            <a:r>
              <a:rPr lang="zh-CN" altLang="en-US" dirty="0"/>
              <a:t>年：全世界第一个网页上线；</a:t>
            </a:r>
          </a:p>
          <a:p>
            <a:r>
              <a:rPr lang="en-US" altLang="zh-CN" dirty="0"/>
              <a:t>1994</a:t>
            </a:r>
            <a:r>
              <a:rPr lang="zh-CN" altLang="en-US" dirty="0"/>
              <a:t>年：发起成立负责万维网标准制定的“万维网联盟”；</a:t>
            </a:r>
          </a:p>
          <a:p>
            <a:r>
              <a:rPr lang="en-US" altLang="zh-CN" dirty="0"/>
              <a:t>2001</a:t>
            </a:r>
            <a:r>
              <a:rPr lang="zh-CN" altLang="en-US" dirty="0"/>
              <a:t>年：提出开发计算机可读取的通用框架“语义万维网”；</a:t>
            </a:r>
          </a:p>
          <a:p>
            <a:r>
              <a:rPr lang="en-US" altLang="zh-CN" dirty="0"/>
              <a:t>2009</a:t>
            </a:r>
            <a:r>
              <a:rPr lang="zh-CN" altLang="en-US" dirty="0"/>
              <a:t>年：发起成立“万维网基金会”以在全球范围内普及网络接入。</a:t>
            </a:r>
          </a:p>
          <a:p>
            <a:endParaRPr lang="zh-CN" altLang="en-US" dirty="0"/>
          </a:p>
        </p:txBody>
      </p:sp>
      <p:sp>
        <p:nvSpPr>
          <p:cNvPr id="5" name="Slide Number Placeholder 5"/>
          <p:cNvSpPr>
            <a:spLocks noGrp="1"/>
          </p:cNvSpPr>
          <p:nvPr>
            <p:ph type="sldNum" sz="quarter" idx="12"/>
          </p:nvPr>
        </p:nvSpPr>
        <p:spPr>
          <a:xfrm>
            <a:off x="8534400" y="6528816"/>
            <a:ext cx="609600" cy="329184"/>
          </a:xfrm>
        </p:spPr>
        <p:txBody>
          <a:bodyPr/>
          <a:lstStyle/>
          <a:p>
            <a:fld id="{B6F15528-21DE-4FAA-801E-634DDDAF4B2B}" type="slidenum">
              <a:rPr lang="en-US" smtClean="0">
                <a:solidFill>
                  <a:schemeClr val="tx2"/>
                </a:solidFill>
              </a:rPr>
              <a:t>118</a:t>
            </a:fld>
            <a:endParaRPr lang="en-US" dirty="0">
              <a:solidFill>
                <a:schemeClr val="tx2"/>
              </a:solidFill>
            </a:endParaRPr>
          </a:p>
        </p:txBody>
      </p:sp>
      <p:pic>
        <p:nvPicPr>
          <p:cNvPr id="6"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pic>
        <p:nvPicPr>
          <p:cNvPr id="8" name="Picture 2" descr="http://img.mp.itc.cn/upload/20170405/06de88c9ba8b4e10b49a11b7c6d80801_th.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9512" y="823780"/>
            <a:ext cx="2359688" cy="3043998"/>
          </a:xfrm>
          <a:prstGeom prst="rect">
            <a:avLst/>
          </a:prstGeom>
          <a:noFill/>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t>IE</a:t>
            </a:r>
            <a:r>
              <a:rPr lang="zh-CN" altLang="zh-CN" dirty="0"/>
              <a:t>浏览器的使用</a:t>
            </a:r>
            <a:endParaRPr lang="zh-CN" altLang="en-US" dirty="0"/>
          </a:p>
        </p:txBody>
      </p:sp>
      <p:pic>
        <p:nvPicPr>
          <p:cNvPr id="55603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1848702"/>
            <a:ext cx="5472608" cy="4730559"/>
          </a:xfrm>
          <a:prstGeom prst="rect">
            <a:avLst/>
          </a:prstGeom>
          <a:noFill/>
          <a:ln>
            <a:noFill/>
          </a:ln>
        </p:spPr>
      </p:pic>
      <p:sp>
        <p:nvSpPr>
          <p:cNvPr id="4" name="Slide Number Placeholder 5"/>
          <p:cNvSpPr>
            <a:spLocks noGrp="1"/>
          </p:cNvSpPr>
          <p:nvPr>
            <p:ph type="sldNum" sz="quarter" idx="12"/>
          </p:nvPr>
        </p:nvSpPr>
        <p:spPr>
          <a:xfrm>
            <a:off x="8534400" y="6528816"/>
            <a:ext cx="609600" cy="329184"/>
          </a:xfrm>
        </p:spPr>
        <p:txBody>
          <a:bodyPr/>
          <a:lstStyle/>
          <a:p>
            <a:fld id="{B6F15528-21DE-4FAA-801E-634DDDAF4B2B}" type="slidenum">
              <a:rPr lang="en-US" smtClean="0">
                <a:solidFill>
                  <a:schemeClr val="tx2"/>
                </a:solidFill>
              </a:rPr>
              <a:t>119</a:t>
            </a:fld>
            <a:endParaRPr lang="en-US" dirty="0">
              <a:solidFill>
                <a:schemeClr val="tx2"/>
              </a:solidFill>
            </a:endParaRPr>
          </a:p>
        </p:txBody>
      </p:sp>
      <p:pic>
        <p:nvPicPr>
          <p:cNvPr id="5" name="Picture 2" descr="D:\百度云同步盘\Misc\14163874201186558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6"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12</a:t>
            </a:fld>
            <a:endParaRPr lang="en-US" dirty="0">
              <a:solidFill>
                <a:schemeClr val="tx2"/>
              </a:solidFill>
            </a:endParaRPr>
          </a:p>
        </p:txBody>
      </p:sp>
      <p:sp>
        <p:nvSpPr>
          <p:cNvPr id="10" name="Title 1"/>
          <p:cNvSpPr txBox="1"/>
          <p:nvPr/>
        </p:nvSpPr>
        <p:spPr>
          <a:xfrm>
            <a:off x="457200" y="533400"/>
            <a:ext cx="8229600" cy="609600"/>
          </a:xfrm>
          <a:prstGeom prst="rect">
            <a:avLst/>
          </a:prstGeom>
        </p:spPr>
        <p:txBody>
          <a:bodyPr>
            <a:normAutofit fontScale="90000" lnSpcReduction="1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HUD-</a:t>
            </a:r>
            <a:r>
              <a:rPr lang="zh-CN" altLang="en-US" b="1" dirty="0">
                <a:latin typeface="黑体" panose="02010609060101010101" pitchFamily="49" charset="-122"/>
                <a:ea typeface="黑体" panose="02010609060101010101" pitchFamily="49" charset="-122"/>
              </a:rPr>
              <a:t>平视显示器</a:t>
            </a:r>
          </a:p>
        </p:txBody>
      </p:sp>
      <p:sp>
        <p:nvSpPr>
          <p:cNvPr id="11" name="Content Placeholder 2"/>
          <p:cNvSpPr txBox="1"/>
          <p:nvPr/>
        </p:nvSpPr>
        <p:spPr>
          <a:xfrm>
            <a:off x="457200" y="1219200"/>
            <a:ext cx="8229600" cy="5257800"/>
          </a:xfrm>
          <a:prstGeom prst="rect">
            <a:avLst/>
          </a:prstGeom>
        </p:spPr>
        <p:txBody>
          <a:bodyPr>
            <a:normAutofit/>
          </a:bodyPr>
          <a:lstStyle>
            <a:lvl1pPr marL="182880" indent="-182880" algn="l" defTabSz="914400" rtl="0" eaLnBrk="1" latinLnBrk="0" hangingPunct="1">
              <a:spcBef>
                <a:spcPct val="20000"/>
              </a:spcBef>
              <a:buClr>
                <a:schemeClr val="accent1"/>
              </a:buClr>
              <a:buSzPct val="85000"/>
              <a:buFont typeface="Arial" panose="020B0604020202020204"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B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B0604020202020204"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B0604020202020204"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9pPr>
          </a:lstStyle>
          <a:p>
            <a:pPr marL="182880" lvl="1" fontAlgn="ctr">
              <a:lnSpc>
                <a:spcPct val="150000"/>
              </a:lnSpc>
              <a:buFont typeface="Wingdings" panose="05000000000000000000" pitchFamily="2" charset="2"/>
              <a:buChar char="Ø"/>
            </a:pPr>
            <a:endParaRPr lang="en-US" altLang="zh-CN" sz="2100" dirty="0">
              <a:latin typeface="楷体" panose="02010609060101010101" pitchFamily="49" charset="-122"/>
              <a:ea typeface="楷体" panose="02010609060101010101" pitchFamily="49" charset="-122"/>
            </a:endParaRPr>
          </a:p>
        </p:txBody>
      </p:sp>
      <p:pic>
        <p:nvPicPr>
          <p:cNvPr id="24582" name="Picture 6" descr="http://imgsrc.baidu.com/forum/pic/item/d62a6059252dd42a6561310e033b5bb5c9eab82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1219200"/>
            <a:ext cx="4138246" cy="2800214"/>
          </a:xfrm>
          <a:prstGeom prst="rect">
            <a:avLst/>
          </a:prstGeom>
          <a:noFill/>
        </p:spPr>
      </p:pic>
      <p:pic>
        <p:nvPicPr>
          <p:cNvPr id="24584" name="Picture 8" descr="http://img01.hc360.com/carec/201410/20141022095508388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5233" y="4191000"/>
            <a:ext cx="4572000" cy="2523744"/>
          </a:xfrm>
          <a:prstGeom prst="rect">
            <a:avLst/>
          </a:prstGeom>
          <a:noFill/>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t>Internet</a:t>
            </a:r>
            <a:r>
              <a:rPr lang="zh-CN" altLang="zh-CN" dirty="0"/>
              <a:t>的基本服务</a:t>
            </a:r>
            <a:endParaRPr lang="zh-CN" altLang="en-US" dirty="0"/>
          </a:p>
        </p:txBody>
      </p:sp>
      <p:sp>
        <p:nvSpPr>
          <p:cNvPr id="77827" name="内容占位符 2"/>
          <p:cNvSpPr>
            <a:spLocks noGrp="1"/>
          </p:cNvSpPr>
          <p:nvPr>
            <p:ph idx="1"/>
          </p:nvPr>
        </p:nvSpPr>
        <p:spPr/>
        <p:txBody>
          <a:bodyPr>
            <a:normAutofit lnSpcReduction="10000"/>
          </a:bodyPr>
          <a:lstStyle/>
          <a:p>
            <a:r>
              <a:rPr lang="en-US" altLang="zh-CN" dirty="0"/>
              <a:t>3.  </a:t>
            </a:r>
            <a:r>
              <a:rPr lang="zh-CN" altLang="zh-CN" dirty="0"/>
              <a:t>电子邮件</a:t>
            </a:r>
            <a:endParaRPr lang="en-US" altLang="zh-CN" dirty="0"/>
          </a:p>
          <a:p>
            <a:pPr marL="393700" lvl="1" indent="0">
              <a:buNone/>
            </a:pPr>
            <a:r>
              <a:rPr lang="zh-CN" altLang="zh-CN" sz="2800" dirty="0"/>
              <a:t>（</a:t>
            </a:r>
            <a:r>
              <a:rPr lang="en-US" altLang="zh-CN" sz="2800" dirty="0"/>
              <a:t>1</a:t>
            </a:r>
            <a:r>
              <a:rPr lang="zh-CN" altLang="zh-CN" sz="2800" dirty="0"/>
              <a:t>）电子邮件概述</a:t>
            </a:r>
          </a:p>
          <a:p>
            <a:pPr lvl="2"/>
            <a:r>
              <a:rPr lang="zh-CN" altLang="zh-CN" sz="2400" dirty="0"/>
              <a:t>电子邮件（</a:t>
            </a:r>
            <a:r>
              <a:rPr lang="en-US" altLang="zh-CN" sz="2400" dirty="0"/>
              <a:t>E-mail</a:t>
            </a:r>
            <a:r>
              <a:rPr lang="zh-CN" altLang="zh-CN" sz="2400" dirty="0"/>
              <a:t>）是一种应用计算机网络进行信息传递的现代化通信手段，它是</a:t>
            </a:r>
            <a:r>
              <a:rPr lang="en-US" altLang="zh-CN" sz="2400" dirty="0"/>
              <a:t>Internet</a:t>
            </a:r>
            <a:r>
              <a:rPr lang="zh-CN" altLang="zh-CN" sz="2400" dirty="0"/>
              <a:t>提供的一项基本服务。</a:t>
            </a:r>
            <a:endParaRPr lang="en-US" altLang="zh-CN" sz="2400" dirty="0"/>
          </a:p>
          <a:p>
            <a:pPr lvl="2"/>
            <a:endParaRPr lang="en-US" altLang="zh-CN" sz="2400" dirty="0"/>
          </a:p>
          <a:p>
            <a:pPr lvl="2"/>
            <a:r>
              <a:rPr lang="zh-CN" altLang="zh-CN" sz="2400" dirty="0"/>
              <a:t>每个电子邮箱都有唯一的邮件地址，邮件地址的形式为：</a:t>
            </a:r>
          </a:p>
          <a:p>
            <a:pPr lvl="2">
              <a:buFont typeface="Wingdings" panose="05000000000000000000" pitchFamily="2" charset="2"/>
              <a:buNone/>
            </a:pPr>
            <a:endParaRPr lang="en-US" altLang="zh-CN" sz="2400" dirty="0"/>
          </a:p>
          <a:p>
            <a:pPr lvl="2">
              <a:buFont typeface="Wingdings" panose="05000000000000000000" pitchFamily="2" charset="2"/>
              <a:buNone/>
            </a:pPr>
            <a:r>
              <a:rPr lang="en-US" altLang="zh-CN" sz="2400" dirty="0"/>
              <a:t>            </a:t>
            </a:r>
            <a:r>
              <a:rPr lang="zh-CN" altLang="zh-CN" sz="2400" dirty="0"/>
              <a:t>邮箱名</a:t>
            </a:r>
            <a:r>
              <a:rPr lang="en-US" altLang="zh-CN" sz="2400" dirty="0"/>
              <a:t>@</a:t>
            </a:r>
            <a:r>
              <a:rPr lang="zh-CN" altLang="zh-CN" sz="2400" dirty="0"/>
              <a:t>邮箱所在的主机域名</a:t>
            </a:r>
            <a:endParaRPr lang="en-US" altLang="zh-CN" sz="2400" dirty="0"/>
          </a:p>
          <a:p>
            <a:pPr lvl="2">
              <a:buFont typeface="Wingdings" panose="05000000000000000000" pitchFamily="2" charset="2"/>
              <a:buNone/>
            </a:pPr>
            <a:r>
              <a:rPr lang="zh-CN" altLang="en-US" sz="2400" dirty="0"/>
              <a:t>例如：</a:t>
            </a:r>
            <a:r>
              <a:rPr lang="en-US" altLang="zh-CN" sz="2400" dirty="0"/>
              <a:t>119064649@qq.com</a:t>
            </a:r>
          </a:p>
          <a:p>
            <a:pPr lvl="2">
              <a:buFont typeface="Wingdings" panose="05000000000000000000" pitchFamily="2" charset="2"/>
              <a:buNone/>
            </a:pPr>
            <a:r>
              <a:rPr lang="en-US" altLang="zh-CN" sz="2400" dirty="0"/>
              <a:t>            whzhangkui@gmail.com</a:t>
            </a:r>
            <a:endParaRPr lang="zh-CN" altLang="zh-CN" sz="2400" dirty="0"/>
          </a:p>
          <a:p>
            <a:pPr lvl="2"/>
            <a:endParaRPr lang="zh-CN" altLang="zh-CN" dirty="0"/>
          </a:p>
        </p:txBody>
      </p:sp>
      <p:sp>
        <p:nvSpPr>
          <p:cNvPr id="4" name="Slide Number Placeholder 5"/>
          <p:cNvSpPr>
            <a:spLocks noGrp="1"/>
          </p:cNvSpPr>
          <p:nvPr>
            <p:ph type="sldNum" sz="quarter" idx="12"/>
          </p:nvPr>
        </p:nvSpPr>
        <p:spPr>
          <a:xfrm>
            <a:off x="8534400" y="6528816"/>
            <a:ext cx="609600" cy="329184"/>
          </a:xfrm>
        </p:spPr>
        <p:txBody>
          <a:bodyPr/>
          <a:lstStyle/>
          <a:p>
            <a:fld id="{B6F15528-21DE-4FAA-801E-634DDDAF4B2B}" type="slidenum">
              <a:rPr lang="en-US" smtClean="0">
                <a:solidFill>
                  <a:schemeClr val="tx2"/>
                </a:solidFill>
              </a:rPr>
              <a:t>120</a:t>
            </a:fld>
            <a:endParaRPr lang="en-US" dirty="0">
              <a:solidFill>
                <a:schemeClr val="tx2"/>
              </a:solidFill>
            </a:endParaRPr>
          </a:p>
        </p:txBody>
      </p:sp>
      <p:pic>
        <p:nvPicPr>
          <p:cNvPr id="5"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t>Internet</a:t>
            </a:r>
            <a:r>
              <a:rPr lang="zh-CN" altLang="zh-CN" dirty="0"/>
              <a:t>的基本服务</a:t>
            </a:r>
            <a:endParaRPr lang="zh-CN" altLang="en-US" dirty="0"/>
          </a:p>
        </p:txBody>
      </p:sp>
      <p:sp>
        <p:nvSpPr>
          <p:cNvPr id="78851" name="内容占位符 2"/>
          <p:cNvSpPr>
            <a:spLocks noGrp="1"/>
          </p:cNvSpPr>
          <p:nvPr>
            <p:ph idx="1"/>
          </p:nvPr>
        </p:nvSpPr>
        <p:spPr/>
        <p:txBody>
          <a:bodyPr/>
          <a:lstStyle/>
          <a:p>
            <a:r>
              <a:rPr lang="en-US" altLang="zh-CN" dirty="0"/>
              <a:t>3.  </a:t>
            </a:r>
            <a:r>
              <a:rPr lang="zh-CN" altLang="zh-CN" dirty="0"/>
              <a:t>电子邮件</a:t>
            </a:r>
            <a:endParaRPr lang="en-US" altLang="zh-CN" dirty="0"/>
          </a:p>
          <a:p>
            <a:pPr marL="393700" lvl="1" indent="0">
              <a:buNone/>
            </a:pPr>
            <a:r>
              <a:rPr lang="zh-CN" altLang="zh-CN" sz="2800" dirty="0"/>
              <a:t>（</a:t>
            </a:r>
            <a:r>
              <a:rPr lang="en-US" altLang="zh-CN" sz="2800" dirty="0"/>
              <a:t>2</a:t>
            </a:r>
            <a:r>
              <a:rPr lang="zh-CN" altLang="zh-CN" sz="2800" dirty="0"/>
              <a:t>）电子邮件系统的工作原理</a:t>
            </a:r>
            <a:endParaRPr lang="en-US" altLang="zh-CN" sz="2800" dirty="0"/>
          </a:p>
          <a:p>
            <a:pPr lvl="2"/>
            <a:r>
              <a:rPr lang="zh-CN" altLang="zh-CN" sz="2400" dirty="0"/>
              <a:t>电子邮件系统的工作过程遵循客户机</a:t>
            </a:r>
            <a:r>
              <a:rPr lang="en-US" altLang="zh-CN" sz="2400" dirty="0"/>
              <a:t>/</a:t>
            </a:r>
            <a:r>
              <a:rPr lang="zh-CN" altLang="zh-CN" sz="2400" dirty="0"/>
              <a:t>服务器模式，它分为邮件服务器端和邮件客户端两部分。</a:t>
            </a:r>
            <a:endParaRPr lang="en-US" altLang="zh-CN" sz="2400" dirty="0"/>
          </a:p>
          <a:p>
            <a:pPr lvl="2"/>
            <a:endParaRPr lang="en-US" altLang="zh-CN" sz="2400" dirty="0"/>
          </a:p>
          <a:p>
            <a:pPr lvl="2"/>
            <a:endParaRPr lang="zh-CN" altLang="zh-CN" sz="2400" dirty="0"/>
          </a:p>
          <a:p>
            <a:pPr lvl="2"/>
            <a:r>
              <a:rPr lang="zh-CN" altLang="zh-CN" sz="2400" dirty="0"/>
              <a:t>邮件服务器分为接收邮件服务器和发送邮件服务器两类。接收邮件服务器中包含了众多用户的电子邮箱。</a:t>
            </a:r>
            <a:r>
              <a:rPr lang="zh-CN" altLang="zh-CN" sz="2400" dirty="0">
                <a:solidFill>
                  <a:srgbClr val="FF0000"/>
                </a:solidFill>
              </a:rPr>
              <a:t>电子邮箱实质上是邮件服务提供机构在服务器上为用户开辟的一个专用存储空间。</a:t>
            </a:r>
          </a:p>
          <a:p>
            <a:pPr lvl="2"/>
            <a:endParaRPr lang="zh-CN" altLang="zh-CN" dirty="0"/>
          </a:p>
          <a:p>
            <a:pPr lvl="2"/>
            <a:endParaRPr lang="zh-CN" altLang="zh-CN" dirty="0"/>
          </a:p>
        </p:txBody>
      </p:sp>
      <p:sp>
        <p:nvSpPr>
          <p:cNvPr id="4" name="Slide Number Placeholder 5"/>
          <p:cNvSpPr>
            <a:spLocks noGrp="1"/>
          </p:cNvSpPr>
          <p:nvPr>
            <p:ph type="sldNum" sz="quarter" idx="12"/>
          </p:nvPr>
        </p:nvSpPr>
        <p:spPr>
          <a:xfrm>
            <a:off x="8534400" y="6528816"/>
            <a:ext cx="609600" cy="329184"/>
          </a:xfrm>
        </p:spPr>
        <p:txBody>
          <a:bodyPr/>
          <a:lstStyle/>
          <a:p>
            <a:fld id="{B6F15528-21DE-4FAA-801E-634DDDAF4B2B}" type="slidenum">
              <a:rPr lang="en-US" smtClean="0">
                <a:solidFill>
                  <a:schemeClr val="tx2"/>
                </a:solidFill>
              </a:rPr>
              <a:t>121</a:t>
            </a:fld>
            <a:endParaRPr lang="en-US" dirty="0">
              <a:solidFill>
                <a:schemeClr val="tx2"/>
              </a:solidFill>
            </a:endParaRPr>
          </a:p>
        </p:txBody>
      </p:sp>
      <p:pic>
        <p:nvPicPr>
          <p:cNvPr id="5"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t>Internet</a:t>
            </a:r>
            <a:r>
              <a:rPr lang="zh-CN" altLang="zh-CN" dirty="0"/>
              <a:t>的基本服务</a:t>
            </a:r>
            <a:endParaRPr lang="zh-CN" altLang="en-US" dirty="0"/>
          </a:p>
        </p:txBody>
      </p:sp>
      <p:sp>
        <p:nvSpPr>
          <p:cNvPr id="19460" name="内容占位符 2"/>
          <p:cNvSpPr>
            <a:spLocks noGrp="1"/>
          </p:cNvSpPr>
          <p:nvPr>
            <p:ph idx="1"/>
          </p:nvPr>
        </p:nvSpPr>
        <p:spPr/>
        <p:txBody>
          <a:bodyPr/>
          <a:lstStyle/>
          <a:p>
            <a:r>
              <a:rPr lang="en-US" altLang="zh-CN" dirty="0"/>
              <a:t>3.  </a:t>
            </a:r>
            <a:r>
              <a:rPr lang="zh-CN" altLang="zh-CN" dirty="0"/>
              <a:t>电子邮件</a:t>
            </a:r>
            <a:endParaRPr lang="en-US" altLang="zh-CN" dirty="0"/>
          </a:p>
          <a:p>
            <a:pPr marL="393700" lvl="1" indent="0">
              <a:buNone/>
            </a:pPr>
            <a:r>
              <a:rPr lang="zh-CN" altLang="zh-CN" dirty="0"/>
              <a:t>（</a:t>
            </a:r>
            <a:r>
              <a:rPr lang="en-US" altLang="zh-CN" dirty="0"/>
              <a:t>2</a:t>
            </a:r>
            <a:r>
              <a:rPr lang="zh-CN" altLang="zh-CN" dirty="0"/>
              <a:t>）电子邮件系统的工作原理</a:t>
            </a:r>
            <a:endParaRPr lang="en-US" altLang="zh-CN" dirty="0"/>
          </a:p>
          <a:p>
            <a:pPr lvl="2"/>
            <a:endParaRPr lang="zh-CN" altLang="zh-CN" dirty="0"/>
          </a:p>
        </p:txBody>
      </p:sp>
      <p:sp>
        <p:nvSpPr>
          <p:cNvPr id="19462" name="Rectangle 2"/>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graphicFrame>
        <p:nvGraphicFramePr>
          <p:cNvPr id="19458" name="Object 1"/>
          <p:cNvGraphicFramePr>
            <a:graphicFrameLocks noChangeAspect="1"/>
          </p:cNvGraphicFramePr>
          <p:nvPr/>
        </p:nvGraphicFramePr>
        <p:xfrm>
          <a:off x="755576" y="2923306"/>
          <a:ext cx="7696200" cy="3602038"/>
        </p:xfrm>
        <a:graphic>
          <a:graphicData uri="http://schemas.openxmlformats.org/presentationml/2006/ole">
            <mc:AlternateContent xmlns:mc="http://schemas.openxmlformats.org/markup-compatibility/2006">
              <mc:Choice xmlns:v="urn:schemas-microsoft-com:vml" Requires="v">
                <p:oleObj spid="_x0000_s21930" r:id="rId3" imgW="7607300" imgH="3568700" progId="Visio.Drawing.11">
                  <p:embed/>
                </p:oleObj>
              </mc:Choice>
              <mc:Fallback>
                <p:oleObj r:id="rId3" imgW="7607300" imgH="3568700" progId="Visio.Drawing.11">
                  <p:embed/>
                  <p:pic>
                    <p:nvPicPr>
                      <p:cNvPr id="0" name="图片 219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2923306"/>
                        <a:ext cx="7696200" cy="3602038"/>
                      </a:xfrm>
                      <a:prstGeom prst="rect">
                        <a:avLst/>
                      </a:prstGeom>
                      <a:noFill/>
                    </p:spPr>
                  </p:pic>
                </p:oleObj>
              </mc:Fallback>
            </mc:AlternateContent>
          </a:graphicData>
        </a:graphic>
      </p:graphicFrame>
      <p:sp>
        <p:nvSpPr>
          <p:cNvPr id="7" name="Slide Number Placeholder 5"/>
          <p:cNvSpPr>
            <a:spLocks noGrp="1"/>
          </p:cNvSpPr>
          <p:nvPr>
            <p:ph type="sldNum" sz="quarter" idx="12"/>
          </p:nvPr>
        </p:nvSpPr>
        <p:spPr>
          <a:xfrm>
            <a:off x="8534400" y="6528816"/>
            <a:ext cx="609600" cy="329184"/>
          </a:xfrm>
        </p:spPr>
        <p:txBody>
          <a:bodyPr/>
          <a:lstStyle/>
          <a:p>
            <a:fld id="{B6F15528-21DE-4FAA-801E-634DDDAF4B2B}" type="slidenum">
              <a:rPr lang="en-US" smtClean="0">
                <a:solidFill>
                  <a:schemeClr val="tx2"/>
                </a:solidFill>
              </a:rPr>
              <a:t>122</a:t>
            </a:fld>
            <a:endParaRPr lang="en-US" dirty="0">
              <a:solidFill>
                <a:schemeClr val="tx2"/>
              </a:solidFill>
            </a:endParaRPr>
          </a:p>
        </p:txBody>
      </p:sp>
      <p:pic>
        <p:nvPicPr>
          <p:cNvPr id="8" name="Picture 2" descr="D:\百度云同步盘\Misc\14163874201186558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p:cNvSpPr>
          <p:nvPr>
            <p:ph type="title"/>
          </p:nvPr>
        </p:nvSpPr>
        <p:spPr>
          <a:xfrm>
            <a:off x="0" y="704850"/>
            <a:ext cx="8964488" cy="1143000"/>
          </a:xfrm>
        </p:spPr>
        <p:txBody>
          <a:bodyPr/>
          <a:lstStyle/>
          <a:p>
            <a:r>
              <a:rPr lang="zh-CN" altLang="en-US" dirty="0"/>
              <a:t>补充说明：电子邮件的两个支柱</a:t>
            </a:r>
          </a:p>
        </p:txBody>
      </p:sp>
      <p:sp>
        <p:nvSpPr>
          <p:cNvPr id="82947" name="Rectangle 3"/>
          <p:cNvSpPr>
            <a:spLocks noGrp="1"/>
          </p:cNvSpPr>
          <p:nvPr>
            <p:ph type="body" idx="1"/>
          </p:nvPr>
        </p:nvSpPr>
        <p:spPr>
          <a:xfrm>
            <a:off x="457200" y="1935163"/>
            <a:ext cx="8363272" cy="4373562"/>
          </a:xfrm>
        </p:spPr>
        <p:txBody>
          <a:bodyPr/>
          <a:lstStyle/>
          <a:p>
            <a:pPr algn="just">
              <a:lnSpc>
                <a:spcPct val="90000"/>
              </a:lnSpc>
            </a:pPr>
            <a:r>
              <a:rPr lang="en-US" altLang="zh-CN" sz="2200" dirty="0">
                <a:solidFill>
                  <a:srgbClr val="FF0000"/>
                </a:solidFill>
              </a:rPr>
              <a:t>SMTP</a:t>
            </a:r>
            <a:r>
              <a:rPr lang="zh-CN" altLang="en-US" sz="2200" dirty="0"/>
              <a:t>（</a:t>
            </a:r>
            <a:r>
              <a:rPr lang="en-US" altLang="zh-CN" sz="2200" dirty="0"/>
              <a:t>Simple Mail Transfer Protocol</a:t>
            </a:r>
            <a:r>
              <a:rPr lang="zh-CN" altLang="en-US" sz="2200" dirty="0"/>
              <a:t>，简单邮件传输协议）</a:t>
            </a:r>
          </a:p>
          <a:p>
            <a:pPr lvl="1" algn="just">
              <a:lnSpc>
                <a:spcPct val="90000"/>
              </a:lnSpc>
            </a:pPr>
            <a:r>
              <a:rPr lang="zh-CN" altLang="en-US" sz="2000" dirty="0"/>
              <a:t>用于在互联网上发送电子邮件的主要协议。</a:t>
            </a:r>
            <a:r>
              <a:rPr lang="en-US" altLang="zh-CN" sz="2000" dirty="0"/>
              <a:t>SMTP</a:t>
            </a:r>
            <a:r>
              <a:rPr lang="zh-CN" altLang="en-US" sz="2000" dirty="0"/>
              <a:t>包含一套关于发送和接收邮件的应用程序应该如何交互作用的规则</a:t>
            </a:r>
          </a:p>
          <a:p>
            <a:pPr lvl="1" algn="just">
              <a:lnSpc>
                <a:spcPct val="90000"/>
              </a:lnSpc>
            </a:pPr>
            <a:r>
              <a:rPr lang="en-US" altLang="zh-CN" sz="2000" dirty="0"/>
              <a:t>SMTP</a:t>
            </a:r>
            <a:r>
              <a:rPr lang="zh-CN" altLang="en-US" sz="2000" dirty="0"/>
              <a:t>协议是</a:t>
            </a:r>
            <a:r>
              <a:rPr lang="en-US" altLang="zh-CN" sz="2000" dirty="0"/>
              <a:t>TCP</a:t>
            </a:r>
            <a:r>
              <a:rPr lang="zh-CN" altLang="en-US" sz="2000" dirty="0"/>
              <a:t>／</a:t>
            </a:r>
            <a:r>
              <a:rPr lang="en-US" altLang="zh-CN" sz="2000" dirty="0"/>
              <a:t>IP </a:t>
            </a:r>
            <a:r>
              <a:rPr lang="zh-CN" altLang="en-US" sz="2000" dirty="0"/>
              <a:t>系列协议的一部分。它解释邮件的格式和说明怎样处理投递的邮件。</a:t>
            </a:r>
          </a:p>
          <a:p>
            <a:pPr algn="just">
              <a:lnSpc>
                <a:spcPct val="90000"/>
              </a:lnSpc>
            </a:pPr>
            <a:r>
              <a:rPr lang="en-US" altLang="zh-CN" sz="2200" dirty="0">
                <a:solidFill>
                  <a:srgbClr val="FF0000"/>
                </a:solidFill>
              </a:rPr>
              <a:t>POP3</a:t>
            </a:r>
            <a:r>
              <a:rPr lang="zh-CN" altLang="en-US" sz="2200" dirty="0"/>
              <a:t>（</a:t>
            </a:r>
            <a:r>
              <a:rPr lang="en-US" altLang="zh-CN" sz="2200" dirty="0"/>
              <a:t>Post Office Protocol 3</a:t>
            </a:r>
            <a:r>
              <a:rPr lang="zh-CN" altLang="en-US" sz="2200" dirty="0"/>
              <a:t>，邮局协议版本</a:t>
            </a:r>
            <a:r>
              <a:rPr lang="en-US" altLang="zh-CN" sz="2200" dirty="0"/>
              <a:t>3</a:t>
            </a:r>
            <a:r>
              <a:rPr lang="zh-CN" altLang="en-US" sz="2200" dirty="0"/>
              <a:t>）</a:t>
            </a:r>
          </a:p>
          <a:p>
            <a:pPr lvl="1" algn="just">
              <a:lnSpc>
                <a:spcPct val="90000"/>
              </a:lnSpc>
            </a:pPr>
            <a:r>
              <a:rPr lang="zh-CN" altLang="en-US" sz="2000" dirty="0"/>
              <a:t>提供电子邮件接收服务的主要协议。</a:t>
            </a:r>
            <a:r>
              <a:rPr lang="en-US" altLang="zh-CN" sz="2000" dirty="0"/>
              <a:t>POP3</a:t>
            </a:r>
            <a:r>
              <a:rPr lang="zh-CN" altLang="en-US" sz="2000" dirty="0"/>
              <a:t>用来支持普通联网机器从邮件服务器接收邮件的服务。</a:t>
            </a:r>
          </a:p>
          <a:p>
            <a:pPr lvl="1" algn="just">
              <a:lnSpc>
                <a:spcPct val="90000"/>
              </a:lnSpc>
            </a:pPr>
            <a:r>
              <a:rPr lang="zh-CN" altLang="en-US" sz="2000" dirty="0"/>
              <a:t>虽然</a:t>
            </a:r>
            <a:r>
              <a:rPr lang="en-US" altLang="zh-CN" sz="2000" dirty="0"/>
              <a:t>SMTP</a:t>
            </a:r>
            <a:r>
              <a:rPr lang="zh-CN" altLang="en-US" sz="2000" dirty="0"/>
              <a:t>可以把邮件从你的计算机传递到收信人的信箱中，但并不支持收信人将这封邮件下载到他自己的计算机上。可以帮忙我们做这件事的是</a:t>
            </a:r>
            <a:r>
              <a:rPr lang="en-US" altLang="zh-CN" sz="2000" dirty="0"/>
              <a:t>POP</a:t>
            </a:r>
            <a:r>
              <a:rPr lang="zh-CN" altLang="en-US" sz="2000" dirty="0"/>
              <a:t>协议，现在普遍采用的是它的第三个版本</a:t>
            </a:r>
            <a:r>
              <a:rPr lang="en-US" altLang="zh-CN" sz="2000" dirty="0"/>
              <a:t>POP3</a:t>
            </a:r>
            <a:r>
              <a:rPr lang="zh-CN" altLang="en-US" sz="2000" dirty="0"/>
              <a:t>。 </a:t>
            </a:r>
          </a:p>
          <a:p>
            <a:pPr lvl="1" algn="just">
              <a:lnSpc>
                <a:spcPct val="90000"/>
              </a:lnSpc>
            </a:pPr>
            <a:r>
              <a:rPr lang="zh-CN" altLang="en-US" sz="2000" dirty="0"/>
              <a:t>如果没有</a:t>
            </a:r>
            <a:r>
              <a:rPr lang="en-US" altLang="zh-CN" sz="2000" dirty="0"/>
              <a:t>POP</a:t>
            </a:r>
            <a:r>
              <a:rPr lang="zh-CN" altLang="en-US" sz="2000" dirty="0"/>
              <a:t>而只有</a:t>
            </a:r>
            <a:r>
              <a:rPr lang="en-US" altLang="zh-CN" sz="2000" dirty="0"/>
              <a:t>SMTP</a:t>
            </a:r>
            <a:r>
              <a:rPr lang="zh-CN" altLang="en-US" sz="2000" dirty="0"/>
              <a:t>，收信人就只好用</a:t>
            </a:r>
            <a:r>
              <a:rPr lang="en-US" altLang="zh-CN" sz="2000" dirty="0"/>
              <a:t>Telnet</a:t>
            </a:r>
            <a:r>
              <a:rPr lang="zh-CN" altLang="en-US" sz="2000" dirty="0"/>
              <a:t>登录到信箱所在的邮件服务器上去阅读你发的信件，而后再用</a:t>
            </a:r>
            <a:r>
              <a:rPr lang="en-US" altLang="zh-CN" sz="2000" dirty="0"/>
              <a:t>FTP</a:t>
            </a:r>
            <a:r>
              <a:rPr lang="zh-CN" altLang="en-US" sz="2000" dirty="0"/>
              <a:t>下载邮件。</a:t>
            </a:r>
          </a:p>
        </p:txBody>
      </p:sp>
      <p:sp>
        <p:nvSpPr>
          <p:cNvPr id="4" name="Slide Number Placeholder 5"/>
          <p:cNvSpPr>
            <a:spLocks noGrp="1"/>
          </p:cNvSpPr>
          <p:nvPr>
            <p:ph type="sldNum" sz="quarter" idx="12"/>
          </p:nvPr>
        </p:nvSpPr>
        <p:spPr>
          <a:xfrm>
            <a:off x="8534400" y="6528816"/>
            <a:ext cx="609600" cy="329184"/>
          </a:xfrm>
        </p:spPr>
        <p:txBody>
          <a:bodyPr/>
          <a:lstStyle/>
          <a:p>
            <a:fld id="{B6F15528-21DE-4FAA-801E-634DDDAF4B2B}" type="slidenum">
              <a:rPr lang="en-US" smtClean="0">
                <a:solidFill>
                  <a:schemeClr val="tx2"/>
                </a:solidFill>
              </a:rPr>
              <a:t>123</a:t>
            </a:fld>
            <a:endParaRPr lang="en-US" dirty="0">
              <a:solidFill>
                <a:schemeClr val="tx2"/>
              </a:solidFill>
            </a:endParaRPr>
          </a:p>
        </p:txBody>
      </p:sp>
      <p:pic>
        <p:nvPicPr>
          <p:cNvPr id="5"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p:cNvSpPr>
          <p:nvPr>
            <p:ph type="title"/>
          </p:nvPr>
        </p:nvSpPr>
        <p:spPr>
          <a:xfrm>
            <a:off x="0" y="349300"/>
            <a:ext cx="8964488" cy="1143000"/>
          </a:xfrm>
        </p:spPr>
        <p:txBody>
          <a:bodyPr/>
          <a:lstStyle/>
          <a:p>
            <a:r>
              <a:rPr lang="en-US" altLang="zh-CN" dirty="0"/>
              <a:t>IMAP</a:t>
            </a:r>
            <a:endParaRPr lang="zh-CN" altLang="en-US" dirty="0"/>
          </a:p>
        </p:txBody>
      </p:sp>
      <p:sp>
        <p:nvSpPr>
          <p:cNvPr id="82947" name="Rectangle 3"/>
          <p:cNvSpPr>
            <a:spLocks noGrp="1"/>
          </p:cNvSpPr>
          <p:nvPr>
            <p:ph type="body" idx="1"/>
          </p:nvPr>
        </p:nvSpPr>
        <p:spPr>
          <a:xfrm>
            <a:off x="457200" y="1295400"/>
            <a:ext cx="8363272" cy="5013325"/>
          </a:xfrm>
        </p:spPr>
        <p:txBody>
          <a:bodyPr/>
          <a:lstStyle/>
          <a:p>
            <a:pPr algn="just">
              <a:lnSpc>
                <a:spcPct val="90000"/>
              </a:lnSpc>
            </a:pPr>
            <a:r>
              <a:rPr lang="en-US" altLang="zh-CN" sz="2200" dirty="0"/>
              <a:t>IMAP</a:t>
            </a:r>
            <a:r>
              <a:rPr lang="zh-CN" altLang="en-US" sz="2200" dirty="0"/>
              <a:t>（</a:t>
            </a:r>
            <a:r>
              <a:rPr lang="en-US" altLang="zh-CN" sz="2200" dirty="0"/>
              <a:t>Internet Mail Access Protocol</a:t>
            </a:r>
            <a:r>
              <a:rPr lang="zh-CN" altLang="en-US" sz="2200" dirty="0"/>
              <a:t>，</a:t>
            </a:r>
            <a:r>
              <a:rPr lang="en-US" altLang="zh-CN" sz="2200" dirty="0"/>
              <a:t>Internet</a:t>
            </a:r>
            <a:r>
              <a:rPr lang="zh-CN" altLang="en-US" sz="2200" dirty="0"/>
              <a:t>邮件访问协议）以前称作交互邮件访问协议（</a:t>
            </a:r>
            <a:r>
              <a:rPr lang="en-US" altLang="zh-CN" sz="2200" dirty="0"/>
              <a:t>Interactive Mail Access Protocol</a:t>
            </a:r>
            <a:r>
              <a:rPr lang="zh-CN" altLang="en-US" sz="2200" dirty="0"/>
              <a:t>）。</a:t>
            </a:r>
            <a:r>
              <a:rPr lang="en-US" altLang="zh-CN" sz="2200" dirty="0"/>
              <a:t>IMAP</a:t>
            </a:r>
            <a:r>
              <a:rPr lang="zh-CN" altLang="en-US" sz="2200" dirty="0"/>
              <a:t>是斯坦福大学在</a:t>
            </a:r>
            <a:r>
              <a:rPr lang="en-US" altLang="zh-CN" sz="2200" dirty="0"/>
              <a:t>1986</a:t>
            </a:r>
            <a:r>
              <a:rPr lang="zh-CN" altLang="en-US" sz="2200" dirty="0"/>
              <a:t>年开发的一种邮件获取协议。它的主要作用是邮件客户端（例如</a:t>
            </a:r>
            <a:r>
              <a:rPr lang="en-US" altLang="zh-CN" sz="2200" dirty="0"/>
              <a:t>MS Outlook Express)</a:t>
            </a:r>
            <a:r>
              <a:rPr lang="zh-CN" altLang="en-US" sz="2200" dirty="0"/>
              <a:t>可以通过这种协议从邮件服务器上获取邮件的信息，下载邮件等。</a:t>
            </a:r>
            <a:endParaRPr lang="zh-CN" altLang="en-US" sz="2000" dirty="0"/>
          </a:p>
        </p:txBody>
      </p:sp>
      <p:sp>
        <p:nvSpPr>
          <p:cNvPr id="4" name="Slide Number Placeholder 5"/>
          <p:cNvSpPr>
            <a:spLocks noGrp="1"/>
          </p:cNvSpPr>
          <p:nvPr>
            <p:ph type="sldNum" sz="quarter" idx="12"/>
          </p:nvPr>
        </p:nvSpPr>
        <p:spPr>
          <a:xfrm>
            <a:off x="8534400" y="6528816"/>
            <a:ext cx="609600" cy="329184"/>
          </a:xfrm>
        </p:spPr>
        <p:txBody>
          <a:bodyPr/>
          <a:lstStyle/>
          <a:p>
            <a:fld id="{B6F15528-21DE-4FAA-801E-634DDDAF4B2B}" type="slidenum">
              <a:rPr lang="en-US" smtClean="0">
                <a:solidFill>
                  <a:schemeClr val="tx2"/>
                </a:solidFill>
              </a:rPr>
              <a:t>124</a:t>
            </a:fld>
            <a:endParaRPr lang="en-US" dirty="0">
              <a:solidFill>
                <a:schemeClr val="tx2"/>
              </a:solidFill>
            </a:endParaRPr>
          </a:p>
        </p:txBody>
      </p:sp>
      <p:pic>
        <p:nvPicPr>
          <p:cNvPr id="5"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pic>
        <p:nvPicPr>
          <p:cNvPr id="49153" name="Picture 1" descr="C:\Users\Administrator\AppData\Roaming\Tencent\Users\178071492\QQ\WinTemp\RichOle\W7~LG8T9UKDVOE~)Q93W6(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971800"/>
            <a:ext cx="6924675" cy="1590675"/>
          </a:xfrm>
          <a:prstGeom prst="rect">
            <a:avLst/>
          </a:prstGeom>
          <a:noFill/>
        </p:spPr>
      </p:pic>
      <p:pic>
        <p:nvPicPr>
          <p:cNvPr id="49154" name="Picture 2" descr="C:\Users\Administrator\AppData\Roaming\Tencent\Users\178071492\QQ\WinTemp\RichOle\41RSNDN$4HA1R`AQNKVFD`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8312" y="5181600"/>
            <a:ext cx="5124450" cy="1409700"/>
          </a:xfrm>
          <a:prstGeom prst="rect">
            <a:avLst/>
          </a:prstGeom>
          <a:noFill/>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zh-CN" dirty="0"/>
              <a:t>电子邮件的使用</a:t>
            </a:r>
            <a:endParaRPr lang="zh-CN" altLang="en-US" dirty="0"/>
          </a:p>
        </p:txBody>
      </p:sp>
      <p:sp>
        <p:nvSpPr>
          <p:cNvPr id="80899" name="内容占位符 2"/>
          <p:cNvSpPr>
            <a:spLocks noGrp="1"/>
          </p:cNvSpPr>
          <p:nvPr>
            <p:ph idx="1"/>
          </p:nvPr>
        </p:nvSpPr>
        <p:spPr/>
        <p:txBody>
          <a:bodyPr/>
          <a:lstStyle/>
          <a:p>
            <a:r>
              <a:rPr lang="en-US" altLang="zh-CN" dirty="0"/>
              <a:t>1. </a:t>
            </a:r>
            <a:r>
              <a:rPr lang="zh-CN" altLang="zh-CN" dirty="0"/>
              <a:t>使用</a:t>
            </a:r>
            <a:r>
              <a:rPr lang="en-US" altLang="zh-CN" dirty="0"/>
              <a:t>Outlook Express</a:t>
            </a:r>
            <a:r>
              <a:rPr lang="zh-CN" altLang="zh-CN" dirty="0"/>
              <a:t>收发邮件</a:t>
            </a:r>
          </a:p>
          <a:p>
            <a:r>
              <a:rPr lang="en-US" altLang="zh-CN" dirty="0"/>
              <a:t>2. </a:t>
            </a:r>
            <a:r>
              <a:rPr lang="zh-CN" altLang="zh-CN" dirty="0"/>
              <a:t>使用</a:t>
            </a:r>
            <a:r>
              <a:rPr lang="en-US" altLang="zh-CN" dirty="0"/>
              <a:t>Web</a:t>
            </a:r>
            <a:r>
              <a:rPr lang="zh-CN" altLang="zh-CN" dirty="0"/>
              <a:t>方式收发邮件</a:t>
            </a:r>
            <a:endParaRPr lang="en-US" altLang="zh-CN" dirty="0"/>
          </a:p>
          <a:p>
            <a:r>
              <a:rPr lang="en-US" altLang="zh-CN" dirty="0"/>
              <a:t>3. </a:t>
            </a:r>
            <a:r>
              <a:rPr lang="zh-CN" altLang="en-US" dirty="0"/>
              <a:t>使用</a:t>
            </a:r>
            <a:r>
              <a:rPr lang="en-US" altLang="zh-CN" dirty="0" err="1"/>
              <a:t>Foxmail,ThunderBird</a:t>
            </a:r>
            <a:r>
              <a:rPr lang="zh-CN" altLang="en-US" dirty="0"/>
              <a:t>等客户端发送邮件。</a:t>
            </a:r>
            <a:endParaRPr lang="zh-CN" altLang="zh-CN" dirty="0"/>
          </a:p>
          <a:p>
            <a:endParaRPr lang="zh-CN" altLang="en-US" dirty="0"/>
          </a:p>
        </p:txBody>
      </p:sp>
      <p:sp>
        <p:nvSpPr>
          <p:cNvPr id="4" name="Slide Number Placeholder 5"/>
          <p:cNvSpPr>
            <a:spLocks noGrp="1"/>
          </p:cNvSpPr>
          <p:nvPr>
            <p:ph type="sldNum" sz="quarter" idx="12"/>
          </p:nvPr>
        </p:nvSpPr>
        <p:spPr>
          <a:xfrm>
            <a:off x="8534400" y="6528816"/>
            <a:ext cx="609600" cy="329184"/>
          </a:xfrm>
        </p:spPr>
        <p:txBody>
          <a:bodyPr/>
          <a:lstStyle/>
          <a:p>
            <a:fld id="{B6F15528-21DE-4FAA-801E-634DDDAF4B2B}" type="slidenum">
              <a:rPr lang="en-US" smtClean="0">
                <a:solidFill>
                  <a:schemeClr val="tx2"/>
                </a:solidFill>
              </a:rPr>
              <a:t>125</a:t>
            </a:fld>
            <a:endParaRPr lang="en-US" dirty="0">
              <a:solidFill>
                <a:schemeClr val="tx2"/>
              </a:solidFill>
            </a:endParaRPr>
          </a:p>
        </p:txBody>
      </p:sp>
      <p:pic>
        <p:nvPicPr>
          <p:cNvPr id="5"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3" name="AutoShape 2" descr="data:image/jpeg;base64,/9j/4AAQSkZJRgABAQAAAQABAAD/2wBDAAgGBgcGBQgHBwcJCQgKDBQNDAsLDBkSEw8UHRofHh0aHBwgJC4nICIsIxwcKDcpLDAxNDQ0Hyc5PTgyPC4zNDL/2wBDAQkJCQwLDBgNDRgyIRwhMjIyMjIyMjIyMjIyMjIyMjIyMjIyMjIyMjIyMjIyMjIyMjIyMjIyMjIyMjIyMjIyMjL/wAARCAEsAc4DASIAAhEBAxEB/8QAGwABAAIDAQEAAAAAAAAAAAAAAAQFAQMGAgf/xABPEAABAwIDAgkIBQoFBAEEAwABAAIDBBEFEiETMQYUFUFRUpGS0SJTVGFxoaLhMjWBk7IWIzNCVXJzdLHSBzQ2YsEkRcLwQyVj4vFEZIP/xAAZAQEBAQEBAQAAAAAAAAAAAAAAAQIDBAX/xAAqEQEAAQQBBAAGAgMBAAAAAAAAAQIRElETAyExYQQiMjNBgUJDI3Hhof/aAAwDAQACEQMRAD8Au5Kk4XE9kUuwpo/KJdY+0klV9JwlrqvEOLAPiaGF95WtDiOazbf+hXOM4M7EaWemDtm59rOLbgEW3joVdhvBmamrHVlZUNnqMmRhjjyADnJ6zvWV9GurqctMUR8rPQp+Fj4aurqTeub2jv6tOt3uspn4rTtDpXuaDbmYd4uN3SNVo49W+fPdb4K+dVSunjeYvJjh2TW31bdoBINt+gW4YjIBH/01sk+2sHkA6k5bW3a7l15KvzS8GFO3N8frfPnut8FtjmxOZ2WOQudkL7AM3AXKv5sQM01TIaJg4wzK5odoPJIvu9fuUfa/9THOadxcyAw6yb/JLbk232JTkqt9JhG1Hx+t8+e43wTj9b5891vgpvEjzN0TiZ6vuXXKGcZQuP1vnz3W+CcfrfPnut8FN4mer7k4mer7kygxlC4/W+fPdb4Jx+t8+e63wU3iZ6vuTiZ6vuTKDGULj9b5891vgnH63z57rfBTeJnq+5OJnq+5MoMZQuP1vnz3W+CcfrfPnut8FN4mer7k4mer7kygxlC4/W+fPdb4Jx+t8+e63wU3iZ6vuTiZ6vuTKExlC4/W+fPdb4Jx+t8+e63wU3iZ6vuTiZ6vuTKFxlC4/W+fPdb4Jx+t8+e63wU3iZ6vuTiZ6vuTKDGULj9b5891vgnH63z57rfBTeJnq+5OJnq+5MoTGULj9b5891vgnH63z57rfBTeJnq+5OJnq+5MoMZQuP1vnz3W+CcfrfPnut8FN4mer7k4mer7kyhcZQuP1vnz3W+CcfrfPnut8FN4mer7k4mer7kygxlC4/W+fPdb4Jx+t8+e63wU3iZ6vuTiZ6vuTKDGULj9b5891vgnH63z57rfBTeJnq+5OJnq+5MoTGULj9b5891vgnH63z57rfBTeJnq+5OJnq+5MoXGULj9b5891vgnH63z57rfBTeJnq+5OJnq+5MoMZQuP1vnz3W+CcfrfPnut8FN4mer7k4mer7kyhMZQuP1vnz3W+CcfrfPnut8FN4mer7k4mer7kyhcZQuP1vnz3W+CcfrfPnut8FN4mer7k4mer7kygxlC4/W+fPdb4Jx+t8+e63wU3iZ6vuTiZ6vuTKDGULj9b5891vgnH63z57rfBTeJnq+5OJnq+5MoMZQuP1vnz3W+CcfrfPnut8FN4mer7k4mer7kygxlri4SS4fs4Xlz5JrEWaNTuHqUuq4TVtFGJKmB0bC7KD5DtfsJ6FHfQNkaBJC14G7MNy8DCaYbqSIexp8ViYpmbpar8S20/Cx1RPsGvkbZkkpytaC6zXODQSCLk2G5Zl4WyUsdPI8zDbB945Q0uaWuAB0aNCDzhajhcBFjSxn2g+KwMLgG6liHsB8VMaL3LV2tdoPDuSE7MB/kafo/kplPwmqqrCqmsFS9kjC7Yw2jBlAtcgEX8ned+bmtqvHJsXo7Ow+KxyZAd9LF2HxSqmifBEVx+UYcPpDbR5//wA/kpEU875X/wDUVMdmtAMEpjuLaA232/5K9jDogbinjv7D4qTT0ri55IuTa/vSYot4IiqPMuonocOjbJLLAwNaMznXdoAPUVUQ4twXqGzGGRkhia57mtbJctBtccxud2uuttQbXk0pAfspI2y28kuNwDzXsQVQjA3GmqqeSugkiqXMe8GL6Ba/OGs8rRgOaw3gkm68MzVt7Yim3hIo6zg3iDKh9LNTSNpwDLaQ+SCAQbXvbW3tuN62U0vB+sIFO6GQl+z0LxZ9icpvuOh0PQehaYsCooYMRhjne1tZJn1mc/JYMsPKcb6svfTQ25lqwzC5qdmWqlpAePOrnvgc68shJOoOjQLjde4A3bzL1ralc8mUHoze87xVRiOJcHMKroqKsjkjnlvswIJnB1raggWI1A059Fd7VnXb2hcljnBCPGcadiBqaNgcIw6N0ZdnDDcZvK1320torM1fiSIp0sDivB8Y6MGNNNxw20yHKAecnNpz+vQ6aKZI/AYqh9O8wtmaQCy7iSSQAB0m5AsNbkdKp/yShHChmMNrIRGXtklpzECHkNItvsBcg7v1ec6qdJhkrMbgroJaZ7Y5pZgJZHAtdIAHaAEOAIuNRr7AVL1lqVpFQ4ZPCyaKGN8b2hzXNc6xHao2JuwPB6XjNc2OGMmwJzEk+oA/b7FIoYoqGhhpWShwibbMSLk3JJ7SVXcJMFi4RUUVM+rZC1jnOJMYkvdpbuJFt+9W9W0tTp5OKcFxGZdpHshKYjIQ8NzW33NtN3lbtRrqFtbWcGjhsGI7amFJOQGSmQ2udLHXSxNj0Heq+h4J0tLFEyasM5YJbkfm7F4baxaQRbKL666X3LZX8HIajg/S4bDUtzU8YjBleXB48m9ybkasBG+26yl61tStaSPBa9odSCGZpY2RrmOcQ5p3OBvqNCLjnFlJ5LoPRm953iqzA8MGFU8DXyxZoaZtM1sZ8kNDi7eQLm56Ba32q3MzbaPbf2q3q2kxTpWQy4NUVr6SOjqNqwXfmppmtZpcXcQBqL26bKNg2J8HsdM3EoXjZRtleZmlgyOvY3zeor22kxQT1kvKOHtdVMa0lkDrsLWkAi7yOfnCg4LwSp8FMjY8Sklino+K1DHhgzbwHNIGlsztNeZS9e1xp0sqer4N1T3sglp5HMc1r2hz7sLjYZr7rnTXpHSFY8mUHoze13iqaHDawmrgqquldSzuhOaO4faMNAFiLC+QEm5tr9l8Zmkkl7ddd4ViatpMU6UeK4hgGDVcNLV08m1mjfKwRsc7Ru/9beo4x/grxiOCQtgfI1jm7Y5B5WW2pd/uF+bf0Fe8f4LYdj9XFVTyBszGbO9yQW3vYgOHs+1RX8EITUmduJuJ2Ah2b2NyeSxjQ4ga38jMbEXNhu3y9e1tTpdTuwGml2U7oI3hm0Ic51svTe9t2tt9tVIhosMqItpFAxzbkb3Agg2IIvcEHmVDi3B59W+HitTT5Gljy2c2LZGMDGvBAPMN1t/Or6jjZSxSAzNe+WZ8zyLAZnuubC+5W9Rals5MoPRm953inJlB6M3td4rZtmddvaE2zOu3tCXq2lo018mUHoze13inJlB6M3td4rZtmddvaE2zOu3tCXq2WjTXyZQejN7XeKcmUHoze13itm2Z129oTbM67e0JerZaNNfJlB6M3td4pyZQejN7XeK2bZnXb2hNszrt7Ql6tlo018mUHoze13inJlB6M3td4rZtmddvaE2zOu3tCXq2WjTXyZQejN7XeKcmUHoze13itm2Z129oTbM67e0JerZaNNfJlB6M3td4pyZQejN7XeK2bZnXb2hNszrt7Ql6tlo018mUHoze13inJlB6M3td4rZtmddvaE2zOu3tCXq2WjTXyZQejN7XeKcmUHoze13itm2Z129oTbM67e0JerZaNNfJlB6M3td4pyZQejN7XeK2bZnXb2hNszrt7Ql6tlo018mUHoze13inJlB6M3td4rZtmddvaE2zOu3tCXq2WjTXyZQejN7XeKcmUHoze13itm2Z129oTbM67e0JerZaNNfJlB6M3td4pyZQejN7XeK2bZnXb2hNszrt7Ql6tlo018mUHoze13inJlB6M3td4rZtmddvaE2zOu3tCXq2WjTXyZQejN7XeKcmUHoze87xWzbM67e0JtmddvaEvVstGmvkyg9Gb3neKcmUHoze87xWzbM67e0JtmddvaEvVstGmvkyg9Gb3neKcmUHoze87xWzbM67e0JtmddvaEvVstGmvkyg9Gb3neK9x4bRNJtTtH2nxWdszrt7QvccrST5be0JeUmIs1TyiLO9xs1oudFB5VizWySXva1m+K24i61PUEa2Zf3L27GqVsgcyeJ5LjYNkHrPNc+q3rUqqxlqmLw1zYnR00cT6iqhhbKLs2jw3N02v7QvUWIUs8TZYaqGSJ2bK9sgLTl+lr6ufoVJi2F1tdh9GymdBFLAA920vmcQDZtxzXPSNQFzWI8EMYrp6WoMVMXxRhrgZgNPKuPok84vZ1jrYHnvctD6GKuFzg1s8RcctgHg3zfR7ebpWzOVxEvA2SpbGJpWAxywNAaLt2TWszAXtYXadOc66XXUVtNUVMETKevmo3Mka5z4mMcXtG9pzAgX6RqFYunZPMlgSSABvK1x1Mcn0Xi97WOhWuZgmjLCSL9HMq2SmkYABJmlzWytHN03SwuHzsiAMj2tB0GY2usCpicARKwgmwOYanoUSsilmEWzNi1xJOa3MoM1BUStaCxpeL3eX3uMoH/F1Judl22QPaHNcHNO4jUFZzFRQ1xpRGwmF2WwIAJb/wAFbLXiyOcXaWJOhKoCsiL8uf7Tu7VuzlU8lK6InNL5OuWwuT0KSxknJ7WOa4uP6ua3P7R2XQTTOwNDjIwNO4lwsV5dVRMtmmjF93lDVVTqOokpGxvaTKHZiXSaHQ+s+pYFBUNiYxpaywdfK62+3q13X+xTuvZbipiLQ4Sx2IJBzDW29exJmAIIIOoI51Rz0E0zgTG2/lZjnBzAuv8A++1WkgfJDlZI6FxtYtAJb6uhIukt7pQxpc4gNAuSV5jqBK0OaHAHUZha60VEZmpnxB1iRoSqgw4gyeJn6wvkIdcNH/Co6B0rWAFzmtBNhcgaptRa+YWva/uUKrgkqIomhwDmyNcTzevTtUTk1zadsTB5QeXB+fVo5vb07k7i5D7gEEEHcQmYqLAwspRH5THAWvcE36V7jzRxNa+QyOA1eQAT2Ij02sheHFkrXZAS63MvTamN0AmDxsyM2Y6Cyp5oBWutSw7IXN5iMt/UApQY6XCBExpY50eUC9rH7U7qmccgtfbx2va+Yb1sEgduIOttOlUUeHVIa0E2sSblwNtB0W6FPooZYGvEpuSbg3vprYdllIuTZOEhyBxI3AlaTXwh+XMfbbRa6hjpKXKw+VYEDp03KpgimqJywgtAPlE83zVHQl9rXI1Nl527LXzttqd45t6rsRpZKrZ7MA5L73W5x6j0HoWnk6R1OWOLQQw5Q3dmP/u9Tudlu+dkd88jG2FzmICwZ4wbGRgO6xcPaqqTD5BPeJ3klrG30FgCeb2LBpajju02Tclwf1Ob27/bvTuvZc5isCQlgJ6LrQ1rxO95lc5jgLMIFm/8rxPmdSEMF3WBAPPqtI3NqmuI0drYA2HOthktvIGttVTZSWjI6Fzjazcu/wB6mVEJnZTsIvle1zibG1vap3EvjEdgdoyxNh5Q1WTLdmZpBHSNVWvpHvi8kNjP53yBz5jpu0UuNmzjLfJ1eXWaLAXddIuNlTVMpKWaolvs4ml7rC5sFGw3GKfFWSups9onBrswG8i/MSq7hK0VVC6jNQIHSNLmuc4hpcCBY+qxOnsVJwSopcLmvU1MbppXhghjlDxY3uTY2vuPq16VuMMJvPdznPOIiOzt31Ecb2MfKxrn6Na4gF2oGnTqQPtC0DFaE1T6UV1Nxhhs6LatzA9BF7847VzeO8GqjFcVE7ZI3wva45ZAMsT8rG3I1z3DTbTySc28BQp+CVY/HuOMZBxNzG/9MX6xhrWNDATcZrNPlAW01K593Xs7vMV5fM1gu94b7VDroKiqMJgr5qTJMHybJjHbVvOw5gbA9I1C8V7XufDIyMvEbszgBfS4PT6j0qzdE01TGi7hIB64Xj/hZM7Gsa50jQ11rEka30H9R2qrnrRJaNkDmQ5muLWQPbcg7/of8qsx3BZ8XoMOiihy1ENnbczZDFuNrc4JDSdD9EWsdRmmZmFmLS6Q11M0XNTCAWh1y8biCQfYQCfsK3Z7i91wtdwbraqgjpDA/ZMjia789FI4vY5zs4Egy2JI0uNL6Lr6IPjoadkrS2RsbQ5pINiBuu3TsWouk2S85TOVrzJmVRszlM5WvMmZC7ZnKZyteZMyF2rEamppsNqJ6SDjFRHGXRw2P5x3M3Tp6ebes4LWVtXTzPrqE0kjZXMY0uvnYDo71dHrtcaELZmW2nOrvsUsTPZQy49aZ7eJvJFr2ffm9i1jGwDcYe8Hp/8AWqfgDyybELEjy4937pUbhRwybwaMAdTST5xncWvtZmbKbeu5G/TeulUxFVrMUxM03u18vH0GXvfJOXnehS975KG7/ECd1BSVMeHWdMyZ72Pnts2sA1vYa3I8nfYgjeF0+F4o7EsMp6ssMRlYCWbQOyn2g2UyjTWPtScvO9Cl73yTl53oUve+S6fbO6zu1Ns7rO7VM40YztzHLzvQZe98k5ed6FL3vkun2zus7tTbO6zu1M40YztzHLx9Bl73yTl53oUve+S6fbO6zu1Ns7rO7UzjRjO3McvO9Cl73yTl53oMve+S6fbO6zu1Ns7rO7UzjRjO3McvO9Cl73yTl4+gy975Lp9s7rO7U2zus7tTKNGM7cucfyi5opABvJdb/hBj991HIebR9/8AhXeMSk4NWjMdYXc6g0mKR4TwVFZNmMUOYuDTbQyEc+nOtXi17Jab2uh8vO9Bl73yTl53oUve+SjUPDyapw2uqZaAsdTQGbyJC5tjYMzc9nEkgj9UE79FlnDmpNBiU0lAyKakYx2U1Ic0khpINtdCd9rcxsVMvRb2kcvO9Cl73yTl53oUve+Sl8HuEz8cdUgthZssrgIpXu0NwL3aOdrt3YpGJY/yfFUybMuEFgSXkC5aHdB5iO31LNXUppi8wTFovdWcvO9Bl73yTl53oMve+SmVvCV9JQ8YEIc4gEMLyBYuIvmIF9BfQKdNjDKbCjXzh7WhtywOBN+gG9vtWaevRVNohI79olS8vO9Cl73yTl53oUve+St8Uxh+Hw08kcLp9rIGWEgbYEXuL715o8bdVhr9k9kb53QsJeCdG5gdCf8AcN+lgt5RprH2quXnehS975Jy870KXvfJdPtndZ3am2d1ndqZxoxnbmOXnehS975Jy870KXvfJdPtndZ3am2d1ndqZxoxnbmOXT6DL0fS+ScvO9Bl73yXT7Z3Wd2ptndZ3amcaMZ25jl53oMve+ScvO9Cl73yXT7Z3Wd2ptndZ3amcaMZ25jl53oUve+ScvO9Cl73yXT7Z3Wd2ptndZ3amcaMZ25jl53oUve+Sxy6bAcRl0/3fJdRtndZ3am2d1ndqZxoxnbl+XNf8hJ2/JZ5ePoMve+S6fbO6zu1Ns7rO7UzjRjO3McvO9Cl73yTl0+gy975Lp9s7rO7U2zus7tTONGM7cucczb6CQ+03/4WBjYBuMPkB9R//FdTtndZ3am2d1ndqZxoxnbmOXnehS975Jy870KXvfJdPtndZ3am2d1ndqZxoxnbmOXnehS975Jy8fQZe98l0+2d1ndqbZ3Wd2pnGjGduY5ed6FN3vknLzvQZe98l0+2d1ndqbZ3Wd2pnGjGduY5ed6FL3vknLx9Bl73yXT7Z3Wd2rImdceUe1M40Yztyn5RN5qVx59JAf8AhPyib6I/v/JacFJ2E2p+k38IVpc9J7V1mKY/DETKD+ULfRH9/wCSflC30R/f+SnXPSe1LnpPapanR3Qfyhb6I/v/ACT8oW+iP7/yU656T2pc9J7UtTo7oP5RN9Ef3/kpFLjwkL8tK7S1/wA4PBbrnpPaq12uJVXsZ/RWKaZ/CVTMQmYQ/LUV2jjdzNzSf1T0LbiWEYbjBBxCidOQwxjM14sCQdLc9xvWilxSfCKHE6qnidLIHttG0tBeQy4AzED/APS6Q1r6nB4Z3SObnlLSWkAkAm2ouOYbtF5fiOtxzNUx4d+j084iFDBg+G00AhgoTFGIXwZWMePIfbMD0k2Gu/RT2ObFGyNrJAxjQ1oyO0AFhzKfDWPZJDG2Z7g54bZ5B0J9l1ynCivxyj4VQwU1fiLaKYsL3QwtLYRdoIaMhzG2vPqbGwXHpfF09WLxDrX0Jom0r7bf7X/du8E2v+2T7t3guYixHGm8KmOkrqhtHLV/my6UZXsM8jQQ3aajK0bm7hfT6Smx4zirJMTk5ehnbBFLJFGYmNbUENdl2bhckBoBNv1r8y6cvpjj9rra/wC2T7t3gm1/2yfdu8FTR4pwkozi8dZLK5sEcbICBCx5kOrbOLyCSNLZdd4AOiueBtXic1HPT4wKptbA4BzamSJzwCND+btvsTc/YTYpy+jj9m1PUk+7d4JtT1JPu3eC6dE5fRx+3MbU9ST7t3gm1PUk+7d4Lp0Tl9HH7cxtT1JPu3eCbU9ST7t3gunROX0cftxuKSk4TVjK8XiO9jh/wtOE1ETcMjY4jQvuC0n9c+pdNj/+n8Q/gP8A6LmMIdFHhcs80TpmU9PNNs2uIuWvJ5l2oqvRPZzqptU0x4RgkNM6mjpg2J7DG8Bz/LaSDYnebEC193NZSainw2qjq454hIyrcHzhwcczgAAfUQANylUsEsVXQMrmUk0dc12UU+dpjIbm3lxztsLX01I6VJjmwufD6urioagCmJa5swfFdw3gZipNVMEUzKqw+jwvC3yuootkZbZ/pm9iSN+7Vx7Vvk4lM973tu57crjZwvpbttpfevceI0EjJnDCpfzTQ4jaO0va4d0FT6BtFWUDqp9C+INbmI2jnXFr6G//ALp0rE9SifMNccqqSLD5XXfGDcEEWdYgm5FugnmW0yUrqY07gHQluQscwkFu6x0UqOfD3vmAoXmNgc4PbISCG3ubXvbQC4vqSOZajWYeI6g8RAfC0Eg1Hkkk2tcEn3diRX047xBxyjVDKCrijinYJIoyC1hDrCwsOxZi4nC4Fua4e6S7sx8p2hOvq09QVrhkdBiW1LaZgaxwALZnOvfst71P5IofM/G7xV5aTjqUfHIuv8J8E45F1/hPgrzkih8z8bvFOSKHzPxu8U5aTCpR8ci6/wAJ8E45F1/hPgrzkih8z8bvFOSKHzPxu8U5aTCpR8ci6/wnwTjkXX+E+CvOSKHzPxu8U5IofM/G7xTlpMKlHxyLr/CfBOORdf4T4K85IofM/G7xTkih8z8bvFOWkwqUfHIuv8J8E45F1/hPgrzkih8z8bvFOSKHzPxu8U5aTCpR8ci6/wAJ8E45F1/hPgrzkih8z8bvFOSKHzPxu8U5aTCpR8ci6/wnwTjkXX+E+CvOSKHzPxu8U5IofM/G7xTlpMKlHxyLr/CfBOORdf4T4K85IofM/G7xTkih8z8bvFOWkwqUfHIuv8J8E45F1/hPgrzkih8z8bvFOSKHzPxu8U5aTCpR8ci6/wAJ8E45F1/hPgrzkih8z8bvFOSKHzPxu8U5aTCpR8ci6/wnwTjkXX+E+CvOSKHzPxu8U5IofM/G7xTlpMKlHxyLr/CfBOORdf4T4K85IofM/G7xTkih8z8bvFOWkwqUXHIuv7j4LIrYrjy/cfBQqms4lSNlLXPGcNIDtTc20vvPq5/atlDVccpmTgZQ4mwzXtY21O6/sXW0Od1Rgn6CX95v4QrNVmC/oJf3m/hCs10q8sx4ERFAREQFXH6yqvYz+isVXn6yqvYz+i1T5Zr8LvgxNHDJiGe5zSsAAaXE+R0ALoJnU1RSXewSRk2DSCPKB3WO43XK4PhrcUZiELpMgErCdL38j1ELpGYa+DC46aGUOkidnY54Nib3sba25l8/4vKZqiny9fQ+mLq+hrMOfiz6dtJC0xSBjZopA8CS1y09Vy6DQrjIcDxTDq9rqChpooJ52STNbMZCXB17kutYWJtlF7qVjnBF2K1ldUMq2xNqaQxWfEH5ZBlynXeyzfonnJIsSVzpimmZinx7izpj1IpiepMTM6m9l6/E6Jte2idK3bufs2ty73FpflB6coJt0W6VEPCXBRIxgrGOuH5HMjc5pylzSA4C17scLX1tpvC1DCYXVMdQ+scLSNmkY0Atc8RGI6m5sWndvuL3Wqn4OYbTUr6aOqmMZZO1ge4P2Ylc1xtcH6JaLX960iTLwowaKNz5KwZWDM60TyRbeLAXuOcb289ls/KPCGyFprGZgbHyHaDnJ0+iDcF24HQkFVtNwVwylhfEytqMj2OBBcN7y0vdu58jdNwsvVRwOw+sdUSOqJ8tTNtX5cuoJcS29r6lx132DRewQW0GN4fUujbDUB75c+zaGkF+QAusCNdCNdxuFLpqmKsp2TwPD43i4P8A7uPqVLh/BiDDHUxpamZrad73tYWsynMwMAIAG4AHSxJuTe6tcPomYfQx0zHOcGXJc7eSSST2koJSIiAiIgrcf/0/iH8B/wDRcph8TpsJ2RZOY5Q9j9lmaSNpcgODTobWPtXV4/8A6fxD+A/+i5Kqq62l4E0zsPndFVOqWMZlLbuvPYtAcNbi+n/F136dVqJ/25VRetaUIpsNlMtJgrYnluW42hyt6Bdug9QUyfFJqiB8T6KQNeLHKXg29uRcBDi/CWbA6jPVVscgmmcZHSRtLWNiF/KIFgHuaNCNSMumisK2o4SDBsNl45XQ1Mz44y108AEj3ubYgAh1rXNr7gb86zNUT5hYpmPEukDowJGjDX5ZTd7cz7OOup8j1rfS1po4DDBhmSM6lvl66W6i43GMSxuCrlpG1VcHxwQ5C6oax2clznm7RZ4AyE2BAa0i41v0/CCumGCh8VUATU07TLDtGgtcW31Yc1jf9U7iNd6fLpbTtvE7Q17RhzwH5gbOkGjt4HkaDXctklZthJnwy+0tm+nrbd+ouHq8Sxtr6Z1HWYi+miqpjUGB7yGxDYkE7Xy7Al+/pNl1vA6orJODsfH5ZZKls0rHukeXO0da1yTu3byny6LTtJo6riBlMGHyDaOzOzOkOvcUvlup9Ad8f9ik7Q9KbQ9KtqdJ32jct1PoDvj/ALE5bqfQHfH/AGKTtD0ptD0panR32jct1PoDvj/sTlup9Ad8f9ik7Q9KbQ9KWp0d9o3LdT6A74/7E5bqfQHfH/YpO0PSm0PSlqdHfaNy3U+gO+P+xOWqn0B3x/2KTtD0rD5Ds3a/qn+iWp0d9o/LdT6Afj/sTluo9APx/wBihY1iUlDh9KYhK6V00RyRfScxrmuePtaMtucuA51yOL4xwhgfgkNPNWMmbniqwHA3lAda4/WuLEWvcEdCk4x+Dvt3fLdT6Afj/sTluo9APx/2LgBjGMsxHC5NtM38wx9Q10ssjG+WM2e77AlpcQXNDRlOh3txJjWLvgp2DEaxokZG7M17g4k7DW+zdf6TtCWjU6penS2nb6By3U+gO+P+xOW6n0B3x/2KU6Sz3C/OVjaHpVtTpO+0blup9Ad8f9ict1PoDvj/ALFJ2h6U2h6UtTo77RuW6n0B3x/2Jy3U+gO+P+xSdoelNoelLU6O+0blup9Ad8f9ict1PoDvj/sUnaHpTaHpS1OjvtG5bqfQHfH/AGJy3U+gO+P+xSdoelNoelLU6O+0blup9Ad8f9ict1PoDvj/ALFJ2h6U2h6UtTo77UBizwGKane9rgQ9phcQQd41G5e2MLGta2CVrW2AAhcAB2K5nkJp5Nf1Vs2mu/nW85Zxhw2DtcyKZr2lrmvaCCLEHKFZKLT61uIfzB/opS9E+XGPAiIoCIiAq8/WVV7Gf0Vgq8/WVV7Gf0WqfLNfh0HBP9NiX78f4V065jgn+mxL9+P8KvayvgoQ0zEgHnt6wP6kD7V4ut9yXq6X0Q04xI+OhIiID3uDWkuy6+37FSUWImDEY4p5ZGiVgYGyHUvsQToSLFwFjz30V5VVcb6RjxC2ZsrsuSSwGl73v7FAhjwmqqoHuoImVDD5OUAWPMbC1/USF556tMThfu70UX+arw+U4zJw0i4dVD+MV8VLEQ+N9M3aRR0rpJBtS0NLXOYwgGM+Ubh36qlug4Wz8LxVRYhWspJcclhbEHZYhFHC+zi1zHANcALncTqACQR3tTwmp6XhRFgBwqtdUyEOjLZYw1zbPOYXf/8AbO+xWaXhZglZiRoIXvknD548sZL7ujIsBbTyhcj2W32W2Hy+jruEsXD0Q1MeNcWdi2VueomyCNzwxxs3ybZfK6N27VfWsRnxOKEuoWPc5sAcxrGg5jmOawOhNstgek2uobOFlA6OpJoMRiZAwuLpWZGHyi1ouToXOa5o03g30sTIp+F9DJSVkkdJWNFHkztkj2ejg0/SfZumbXXdruKtM2m6VReLLmjfK6arD8xjEtoi4c1hf7A64UxVmB4wzHMOZWx08kDXaZJHMcb2F9WkjQ3HtBVmpJAiIiiIiCtx/wD0/X/wH/0Vbweo5JcEgeKl7AS/QMBt5blZY/8A6fr/AOA/+ioqOmrZ+D1AaNrHEbUHMxrwPzh5nEDmOq6xNun+3OYvWvJqXi8L5pq8xxsF3Oc1oAC8ugYyFszsSa2J4u15DAHX13rLcONRhdPFUl7Zohm8hw0d6r3HsPNzKEMJqPyfZRFl6iYOEj9pZsWbeSARmsOgWJ15yVnL2tvSXDHHOx74cTD2Rmzy0MIabX1+xbG0Tj5Ta5x0vcNbu6VDdhlScDqqAN/OBgYx5lJbM0agWJOW4FiN2vOFqrcGnq6islbDHCZY8sZEm++W+fT/AGgaaAD1lW/st6WfEZHWPHXm+oORqwKB7tRWOPN9BqhUuFVENTQSObFlhNQXgO+iJHZmtGmoG7mW3DsMnpzUuMgpWyyBzY4C1wAygWuW+rS3MpMzsiPTeKFxcWitJI3jI1Z5Pfe3HHX322bVFosKqqfEKp4mEMMrnvuwhznOLy6+rdBY2trqsy4XI/FeMOhikY2MgPc+zpHFpb5em6xtYaak9CZTst6bxR3cGiuu5wuBkZcjpXrk6T0t33bVAo8JqYKikLmRsbHUSzEtdcta5tgzmvcm/R5IVxWRPmpXMYLm7TlJtmAIJH2gEfak1TsiIRuTpPS3/dtWBQuOW1aTmFx5DdR/6QkFJJHQ1UTmAbQuLY2vvYEWtfTnv2776quocIqKdobJCNKd7AGyktDiW2tc+q+7T1plOy0LLk6T0t33bVnk6T0t/wB21TIWuZExr3ZnBoBPSVsUzlcYV/J0npb/ALtqwcNkIINW/wC7arFEzkxhXjDZAABVvA3fQanJ0vpj+41WCJlJjCByfL6Y/uNTk+b0yTuNU9EylcYV/J0npb/u2pydJ6W/7tqsETOUxhX8nSelv+7anJ0npb/u2qwRM5MYV/J0npb/ALtqcnSelv8Au2qwRM5MYV/J0npb/u2pydJ6W/7tqsETOTGFfydJ6W/7tqcnSelv+7arBEzkxhX8nSelv+7anJ0npb/u2qwRM5MYVzsMe5paap9j/wDbas8nSelv+7b4KwRMpXGHz+nblrcQbe9qgi/TopKjw/WOJfzJUhe55BERAREQFX/9xqvYz+isFX/9xqvYz8K1SzX4dBwT/TYl+/H+FWmMYHSY5A2CsGaIG+XK0g6g7iDzgKs4KfpsS/fj/CumXi633JerpfRCsqMJDsOho4XjLGf/AJBfMNb7rdK002E1EVVHLJMxwYb6NNz6rqVisgjp2F7yyMyNDzmy6a8/YquCoidiVMKeoJGbKWB+bNv139C8tXw/TrqzmO7tHVqpjGPDZJwToZq99fLUV5q3TCVsoqntyWvZjQDYNs5wtbc4rU/gdScpCuiq6mGUTvqRlDDaR28i7TYEANt0C3OVUVtI441V1lVFikstPWCanggpX5JA0NLBtACLE7/eoMOG4xHiddI6TFX0MglbEJoRI/Nkyhp0uWmwN7AagE3F11ZdWzgxA1lSw1lUW1etTfJ+cd1vo6ewWHqSXgjg8jalgo4WR1Mwlma2COzgGhuX6OgNr6a3J11XHcSx9tRiD2CvbLUMiYI44JgY7PZnsTLs9Rc3aQTY3IutWDYHwkfhxhrGV8b3GGFz5pT9FttwDiQAQDmGoyixOYoPoWFYLR4MJo6GJkMEjswiZG1rWeoWAJGvOTbm00Vkue4JUGJUFFVNxKeSR76qVzA95dYZ3ai4FgRY+u910KAiIgIiIK3H/wDT9f8AwH/0UDAnNg4N08z5JQ3M8WaecyOAU/H/APT9f/Ad/RQcGp3VXBWnjaWg5nHytxtI5armY6M4+f8AjMW5IumsrI3SMYXVTC92UF1rXXuero6aupaKavMdVVZthE54DpMou6wtrYLRFhtSKiJ8kkRbG4EWJJA6AveIYPRYhiOH1kxc2qonPdC5jrGzm5XNI5wR9umhC8/Rq6kx/kda4piflbzLTgxg11jIS1l5W+UQbEDp1XjD6ukxWkFVQ15qIC5zBJG8EEtcWkbuYghUdB/h/geGR4eyjbPCKCczwlrxmuclwXWuQQxoIvrbW+iu8HwikwKjdR0eZtOZnysY5wOQvcXEDTdck633rswl7A+el7wTYHz0veC9OniaATI2ztBrv1t/UhOMReR+cb5dsuu++7+h7EHnYHz0veCbA+el7wWDWUzXZTURA+TpnHPu7V55RpNo5m3ZmaLkdGtv+R2oPewPnpe8E2B89L3gvJrqUPjYaiLNICWDONbC6CupC3MKmIjJtNHj6PT7EHrYHz0veCbA+el7wXtkrJL5Hh1jY2POvaDTsD56XvBNgfPS94LciDTsD56XvBNgfPS94LciDTsD56XvBNgfPS94LciDTsD56XvBNgfPS94LciDTsD56XvBNgfPS94LciDTsD56XvBNgfPS94LciDTsD56XvBNgfPS94LciDTsD56XvBNgfPS94LciDQ+JzWOcJJnEC+UOFz6lz/AOU1O2pqoZ6evpxSNzVLppYRs7tDm6B5JvcAWG82XTqFHhdM2oqZnsErqh+ciRoIb5DWEDTcQwXQU9Dwowyup5ZhNVxMiyteXt3PL8haALk2dYE7tQb2VpV1tJRBhqK17M8zYGgG5L3bhYD139Q1Wg8G6EYfPSRtMImldK6SJrWvF5NpYG26+nsW/EsGpsVjY2q2hMczZonsdldG5pBGUjmu3Uc6DFFW0tfTPqIamYRxmzzICwt0B1BA5iD7Csw1ME0zoxUyAh1mEvH5z1t6ecfYtmG4c3DqLiommnbcnNOQ52u+5AF9bm51JJXmlw99PJC585kEbC0NLQALneOjoVhJcfCLV+Jbz/1J3qQo8X1hiX8yVIXveQREQEREBV//AHGq9jPwqwVf/wBxqvYz8K1SzX4dDwU/TYl+/H+FdMuZ4Kfp8S/fj/CumXi633JerpfRCLXSmGEEW1NibX0sTu+xRaKrkdUZJIm2doHC2hsTY29ilYgKfiUhqpBHEBcvJtl5r+9VOFVOH1Fa0Q4pFUSNBIYxuUk85PTpdcbTe8Ot4VtZw2mpeFYwMYU15M7IhNxmw8tpcCRl3/R0/wB3qUSh/wAR46vEW0klAyMbaSJzhUXyOa5wAd5NgTkOl+dvSugqODGCzYu3FJopOOXIEnGpBqSNwzeoWA9ihDgxwWFZxhgiZNFIZfIqbBvlC4yg2y3AFrc1lUauDfDaPhFiEdJHT0zSYDM4x1JeRu0tkFxZzDvvrqNF11guewfg1gmH4iMRw0HaGnETcs2ZgZZrRYbv/jGvqPrV/tG5Q7M3KbWN9Dfcg9WAWV5a8PF2kEXIuDzhekBERAREQV2P/wCn6/8AgO/otHBj/T1N7X/jct+P/wCn6/8AgO/ooOCTMpuDMEzg4+U4WDramRwW5mI6UzO2Ii9dl9zKBUYe6fEY6oOa0xROax1rkOO425wF5ZiDTLHG+CRmd2UHaX17V4rsZosPxShw+oMrZKxsr43/AKjRG0OdmdfTQrjR1Ka4vTLrVTNPlrkw/EntIFeWXaBcOOh7Ps+y/OVtFLiPGMzqpj47xm1iLW+lzc6oqf8AxCwWrhoailgxCelrZJY4p2R+T+bz5iQXZrZWF27dbnIC103+JGBVT444o690jiwOaGA5M7omsvZ1jczRiwuQSb2sVtlb1GDTVNOyJ0dO0tle9r2EgsBN7DTp3jnsElwmc7ANp4y2NrQQJ3MJILr6ga3zA9qq2f4hYQRT7WkxOB08z4GtkjBOZkjI3fRcb2e8N0ufJdpYFeKP/EnAK6rpKWEVm2qXta1rwGhocI3BziXWGkrNPpC5BFwgs+QqgyPe9sD/ACC1oBAsSGg38ndoen1WXnkCpdVtndKDlfYDNplzA33aaC1vV2WWE4pS4zTzT0wma2KolpnCW7TnjeWO0vuuCrDZjpd3ig59+B1rhmc+ne4xiPKb6CzbnNbfdvRzn2LFHwfqIGPbI+Kxc36BN7ZwTr7Auh2Y6Xd4psx0u7xQQMLwxuHGctIO0fcWa0ac24BWK87MdLu8U2Y6Xd4oPSLzsx0u7xTZjpd3ig9IvOzHS7vFNmOl3eKD0i87MdLu8U2Y6Xd4oPSLzsx0u7xTZjpd3ig9IvOzHS7vFNmOl3eKD0i87MdLu8U2Y6Xd4oPSLzsx0u7xTZjpd3ig9IvOzHS7vFNmOl3eKD0i1vblY4tDnOANhnIuVzJ4VPgq6uKrw/YNpBeYmqzHVocMgA8r6TQdRa9zog6pFyuHcNMPxCmmm2E7NiWte1szJDmMmzdYNeTlDiPKNgQbq3xLFabC4xJNHUOZtBG5zB9Em1t5F940FyejQoLNFV4bi9HilDJVw7VkUbi12c9AB5ieYj2bjYghbIa6CWbIc7Q91oXEutILbx7/AOqthyEX1jiX8yVIUeL6wxL+ZKkL3vGIiICIiAq//uNV7GfhVgq//uNV7GfhWqWavDoeCn6fEv34/wAK6ZczwU/TYj+/H+FdMvF1vuS9XS+iELFYdvhs7MrneTezd+hB07FR4HRRCvjka2VzohLYvzWaCRbeN+9W2O1slBh+2jfkO0a0utewJ1VZh2LVUuMRUktRtGvDjYsymwFwSLaexSmmqaZmFmacrTCsq8FkdjVXXTYRW1dQyrE9KWiARHKG5LuPlixHuXLt4F8IWVOIu4nJIJi5secQNDryteCSDe1gT7Qu8qsdxeHhEzDIcKp5GvsWPdVFpLfKJfbIdAG2PQXMF9dK+k4cTT4xDRuw783LtnNIeA8NaRlu0/ra2IF/UdLLm2pDwU4QwuqYmtc+nc1kbGwlkem0u7UvuRlaNHXGt7Ak284NwJxmOgMFZA2MvMUT3mVry6Ntuj9UWva9/JZa1jezd/iBVuocUmjw2EyUsLpmBkj3gWbEbPGQWP5w7uqfatkPDqtkhrn8mRBtLLCBI572tkjfYBwGS4BOaxItuQXnBTBqnBqOpjqp3SvlqZXi7nmwL3WPlPdvFjpb13Oqv1T8H8Z5agqZmiHZx1D42OjeTmaCcpIIFrtyuG8EEEaFXCAiIgIiIK7H/wDT9f8AwHf0UHBKc1XBeniDg05nEEi40kdzKdj/APp+v/gO/otPBn/T9N7X/jctzEVdKYnbETau71FhUjJo3vqGuDHBwAZa1uYa6D1L1W4fhdXitFUVQY6tpg/i4dKRo8ZXeTezrgW1BVlzKHPQbesbUGQtLInMZlBu0n9bfb3LjR06aItS6VVTV5QqLgpgmHTQy0dAyF0NRLUxZHOAZJKLPIF7C4O7cOYBRoOBHBujlimiw8NkZIHh7ppCXuDmObmJd5dnRsIvexaFLkwaaRpaa+UAtA8nMLWPN5X2ewD1k7W4dUio2hrnubeMlrmne3fz862itk4P8FgaR7oIfzcr3w2mcbudOJXc/lDahrrG4BA3LSzghwT2jZRRNfJI8SFzppHOeSWuGcl1yLwtNjpdgVlUYNLUwthllhc3avkzCMggkk6a+s8/z8z4PLJsQIqN4ia1oD2nmzf1uL+sIM4e7BMGZNBSTsibLM6okDpnOvJKS4m7ibXNz0a+tTTitGJTGZCHAbiw66gWGmp1HaoAwSYPe8zse4sLWghwDcwaCd/qOgAWr8nDxkTmVpcHWFwdW5ge22nQgtXYtQNkZG6qjDngkAndYX16PtWGYtQyNLmVLHAM2hy3Pk/+8yrzgdSW/wCca5xjERDmOyhoDd3lXvdo6Of2rzS8HnQNc187XguabBhG5wdvJJ5kFxT1lPVZthMyTIbOym9lvUKgw9lAZsjnHaPzam9gpqAiIgIiICIiAiIgIiICIiAiIgIiICjw0cUE9RM0HPO8PeSb6hobp0aNCkIggSYPSS0EtFIJDBLK6VwErmnMX59CCCPKXqswqlxBmSqa+Rhdcs2rg1wsAWkA2LdB5J0U1EESgw6mw2F8VLGWNc7MbvLiTYAak30AAHQAAvNNh4pZGPE0rsrC2ziLakHTo3KaiXHAxfWOJfzJW9aI/rHEv5krevoPGIiICIiAq/8A7jU+xn4VYKAPrGq9jPwrVLNXh0PBT9PiP78f4V0q5rgp+nxL9+P8K6VeLrfcl6ul9EIeI4fHiVLsJHyMGZrw6M2IINwotLgbKetjqn1tXUPjDg0TPBAzb+ZWyLnFUxFm5iJm6ufgeHyVDqh8LjOX59rtX52+prr3a3/aLD1KRDh9LTuidDCGGJr2ssT5IeQ5w+0gH7FJRRUSfDKKpp6qCenZLFVm87Hi4k8kN1B9TR2Ly/B8PlMhko4ZNo8SPD25gXAWBsdNymoghYZhFBg8DocPpmU8TiCWsvYkNDR7gB9imoiAiIgIiIK7H/8AT9f/AAHf0Vfg0zKbgvBMYw85nC27fI4Kwx//AE/X/wAB39FDwOnFTwZp4y4t8p5BHMRI4rVd+GcfP/GabckXSGV520TJKeMCRwALX3Pt3blTcI+HGG8GcTbR1dLK8CFs0jmObcNc5zW5WkguN2G9twsVeRYSI5WyGoe4NcHWygaqHjWF8HqyvpKvF6SCSqpQZIZZGG7WgEG5G9vlHQ6a7l5+jHUiJ5HWvG/yuBx3/GmjwmCGWLBZJsrwKgCZpaAW3Aa5twT5TN/+4akJU/4t1Ao8JnjwqhgfiDJRs6iokLonteGNDsse+5BLd9jvHP0kvAXgBUULmvwmkfTm5ytc+wzSG+UA6eWCNN27ckvBvgXIabDxgcWSjtFCYRlDA5zHggtcCfKynnO885v2Yc9i3+KOI0cFDPT4Phxp6uhFS2eesdGwknUtu0EtboDcA3cOYa44Uf4n4xgVXSUw4OQwvkp2TzOqZXER5n5A3yRY631BsV1v5OcF6kR4Y3D5RFS0klKzJJKxogdYuZmDhdpNt/QdVjEcF4MVr5DWYbISyFgzNe5he2PK5rQWuF8pym3Sg56v/wAQcTom0hkw+hiecMgrqqKUS54cwe6QWA3BsbiALnyTcBfS2NjewODRYi4XHvw7gpjBfVVlDPM9gZCJKh8jnNGawynMbajU+s9Y3um8JaARRODZw17zGPI3WAOuu6xCC32TOqE2TOqFooK+HEaczQh4aHZbPFjewP8AypSDxsmdUJsmdUL2iDxsmdUJsmdUL2iDxsmdUJsmdUL2iDxsmdUJsmdUL2iDxsmdUJsmdUL2iDxsmdUJsmdUL2iDxsmdUJsmdUL2iDxsmdUJsmdUL2iDxsmdUJsmdUL2iDW+MBjixjS62gdoLrlzj+IxV1XDPhkGWkBzCB0sjpSWNcAz82BpmFxvA1XWLTFTRQyzSxsDXzODpDc+UQ0NHuACDmMN4VvqqOonqMJkj2DmxkMz+U7abN5GZjQACQd5JF9AQrfFsTbhVMag0UksTHhsrhYZW6eUL79/qG+5ClS4VRTUclHJTsfTyyGV8brkFxdnJ72qzU4ZR1hBqKaOXK/aDOL62A/4Gm7RBDwnFYcUoZariskWzdlLCLn6IcCBv1Dhzey4sTup6xkswa6BzWSm8Lg0nM22pPRr0+pSaShpqCExUsLIWFxcQwWuen+nYF4p8OhpZGvjMmYNLTmeTe5vqr2SbuLi+sMR/mSpC0R/WOJfzJW9e95BERAREQFAH1jVexn4VPUFv1jVexn4Vqlmvw6Dgp+nxL9+P8K6Vc1wV/T4l+/H+FdKvF1vuS9XS+iBERcnQREQEREBERAREQEREFdj/wDp+v8A4Dv6LRwZI5Ap7kb3/jct+P8A1BX/AMB39FXYNW01FgFIZ9MxfY2HnCBqfWQPtXT+v9sfz/TocwtvCg1lA2td5c5bGY3RuYA03Btff7AvU9XHFhc1cyMPEcTpA0i17Am3q3KJWYxHTYbHVsp82eRkeV7HNtm59Rc/YsREy1eHkYBTtIy1ElgA0tIaWlodmsRa2/nR+BRvxB1WZxmL84GXcRa3P6gF7wTFW4u2cmmEWyLRqNTmaHagjS17KXPWU9PKY3scSAC4tZcNB6fekxMTYvfuiw4LDFW8YMpcLk5Lm3qGpOlub/jRamYEyKGSOOaIZ4jDcxDRvMdCNfAaBTKyvgoZYY5Ynnak+UyO4bbpXqmrIanJliLc+bLmZa+V1j/x2qWW6uh4P7GKSMVUbs7mOu6LUZT+8tZ4NNMeQVzrBznNJbc2JabHXX6PNZdBkZ1R2JkZ1R2IIWE0DcLoRTCUSAOJvbLvPRdTszekdqxkZ1R2JkZ1R2IM5m9I7UzN6R2rGRnVHYmRnVHYgzmb0jtTM3pHasZGdUdiZGdUdiDOZvSO1MzekdqxkZ1R2JkZ1R2IM5m9I7UzN6R2rGRnVHYmRnVHYgzmb0jtTM3pHasZGdUdiZGdUdiDOZvSO1MzekdqxkZ1R2JkZ1R2IM5m9I7UzN6R2rGRnVHYmRnVHYgzmb0jtTM3pHasZGdUdiZGdUdiDOZvSO1MzekdqxkZ1R2JkZ1R2IM5m9I7UzN6R2rGRnVHYmRnVHYgzmb0jtTM3pHasZGdUdiZGdUdiDOZvSO1Mw6R2rGRnVHYmRvVHYg4OP6wxL+ZK3rRH9YYl/Mlb19B4xERAREQFBb9Y1XsZ+FTlAH1hVexn4Vqlmvw6Hgr/mMR/fj/AArpVzXBX/MYj+/H+FdKvF1vuS9XS+iBERcnQREQEREBERAREQEREFdj/wBQV/8AAd/RUdHhWHYzwdpIK57S1jnnIQ0i+0JFw4HnAV5j/wBQV/8AAd/RaeDP1BT+2T8bl0/r/bH83uSlpX4aKBta5kOzMbspbdzSLHeNN/MtU2G0VVTtp6ytkqIA4O2b3NA0Fh9EA259+9XKLF2rKvDqLD8LfUuppQBUPEjml9wDa2i2Tw0k9Q2bjJY4W+g8AG17X9lz2qwRLlldVQUdZNDJLPrESWhr7DXp6fYs00VJTCMCoDtm1zW3IFrm53f+6KwRS5Zp41B51nas8ag86zvLaiK1cag86zvJxqDzrO8tqINXGoPOs7ycag86zvLaiDVxqDzrO8nGoPOs7y2og1cag86zvJxqDzrO8tqINXGoPOs7ycag86zvLaiDVxqDzrO8nGoPOs7y2og1cag86zvJxqDzrO8tqINXGoPOs7ycag86zvLaiDVxqDzrO8nGoPOs7y2og1cag86zvJxqDzrO8tqINXGoPOs7ycag86zvLaiDVxqDzrO8nGoPOs7y2og1cag86zvJxqDzrO1bUQcDEQcQxEg3BqCt60R/WOJfzBW9fQeMREQEREBQR9YVPsZ+FTlBH1hU+xn4VqnyzX4dBwV/zGI/vx/hXSrmuCv+YxH9+P8ACulXi633JerpfRAiIuToIiICIiAiIgIiICIiCux/6gr/AOA7+i08GfqCn9sn43Ldj/1BX/wHf0Wngz9QU/tk/G5dP6/2x/P9LcIgRc2xERAREQEREBERAREQEREBERAREQEREBERAREQEREBERAREQEREBERBwMf1jiX8wVvWln1jiX8wVuX0HjEREBERAUEfWFT7GfhU5QR9YVPsZ+Fap8s1+Fzweq46aoxAPa83fGfJH+1XvKsPUl7B4rjaPMcQqI2Pc0vdGBZ1tSLKfURupYBLLWfrhmRj8x159CvP1aaIqvVLv0pqmIimHR8qw9SXsHinKsPUl7B4rhKzhFh9BUinqa9zJcpdlBc7dbTQbzfQbytcnCnC4XMbLiLo84YWmRxaLOFxv3bxcbxcKcNO15KtO/5Vh6kvYPFOVYepL2DxXK7Z3nZO+U2rvOyd8q8EJyy6rlWHqS9g8U5Vh6kvYPFcrtXedk75Tau87J3ynBByy6rlWHqS9g8U5Vh6kvYPFcrtXedk75Tau87J3ynBByy6rlWHqS9g8U5Vh6kvYPFcrtXedk75Tau87J3ynBByy6rlWHqS9g8U5Vh6kvYPFcrtXedk75Tau87J3ynBByyvMaxGKXBK1gZJd0LhqB0e1buDX1BT+2T8blytdI40E4Mkhuw6FxXVcGvqCn9sn43LPUowo/a0VZVLcIgRed2EREBERAREQEREBERAREQEREBERAREQEREBERAREQEREBERAREQEREHBM+scS/mCty0s+scS/mCty+g8YiIgIiICgt+sKn2M/CpyhNH/X1PsZ+Fap8s1+Gpr3R19QWGzgWEH12KuWY1Rso2xxiNkrogx7yHA7rHcFBooqd0tdLPHnDMh572yla21sBjffCZxIL2aGP+y6x1KIrn/TdFWMOcxng3FjGKurmVxZYMa28IeTlYGnUnXd0dPStw4P012kySktnjlzB7mEhrA2xykXOl7825Xc2KYbTtjE1BKJXROlcy7GZQ0gH9I9t940F15fjOEMlZGKKR2fLlJfEzMXRiQAZ5AfouHNa+izE0R2lq1U94Z2lgm0V1xGk8w33pxGk8w33rfJSxhKl2ibRXXEaTzDfenEaTzDfenJBhKl2ibRXXEaTzDfenEaTzDfenJBhKl2ibRXXEaTzDfenEaTzDfenJBhKl2ibRXXEaTzDfenEaTzDfenJBhLn6t96OYf7V2nBr6gp/bJ+NyocSo6ZmGVLmwtDhGSDqr/AINfUNP+9J+Ny5deqJo7OnSi1S2CIEXkegREQEREBERAREQEREBERAREQEREBERAREQEREBERAREQEREBERAREQcEz6xxL+YK3LSz6xxH+YK3L6DxiIiAiIgKE3/AD9T7GfhU1Qm/wCfqfYz8K1T5Zr8N9FfNiAaCSclh9hUhtS1k8szY3iSW2d2V+thYLTh+QSV73NvlyHf/tKnEt2Jlj2UrG/S2biS32i+i+f8Z8R0elX/AJJ/8u9fw/T6lVPyq2rwx+J1Jq+MGEmJ8NnUzJLgkG/ljTco8nBmOSnMTp2OOTIHSU4da8bYibX35G2HQXE6qe/GMLgl2M8uzmyh2XK85gSQLWFiSQdBroVrmx/CIoHTZpHMaQHHZvaBfmJcAARfUbxzhdenVRXTFVPiWaoqibStAQ1oaNwFh7FnMqAcKcLFLPUywyxxQxbXMJGPztuR5OV5vqCP/wBhWmF19DjFBHW0mYxP61wQegi+m8doXS8MWlLzJmWdlF1feU2UXV95TsMZkzLOyi6vvKbKLq+8p2GMyZlnZRdX3lNlF1feU7DGZMyzsour7ymyi6vvKdhDxN3/ANLqv4ZV5wa+oaf96T8blSYnHGMLqiG67M85V3wa+oaf96T8blnq/R+2qPqWwRAi8zsIiICIiAiIgIiICIiAiIgIiICIiAiIgIiICIiAiIgIiICIiAiIgIiIOCZ9Y4j/ADBW5aWfWOI/zBW5fQeMREQEREBQm/5+p9jPwqaoTf8AP1PsZ+Fap8s1+G6jDncpNYCXENAA6cpXuOsqmGMvoqmQssMzgLllrOaTbUdF9yzLgJdI95rLE2uRGR/5Lz+T7vTXdH0D/evB8V8JR8RXFc1TEvV0OvV0qbWui/k+2skZWSTVEE+z2RaI43DZ3cSwhzTcHNqD0DoXuo4MU9VC+GaqqpI3lgcH5TdreYnL5Wml3XIG6y3ng+4aGtd3Hf3rHIJuBx43Iv8ARO7vrt0ulR06Ioie0QxXXXVVNU/lXN4F0zInQtq6jY2LWsc0GzSHXaSLEi7id9zzk63vMNoGYXQRUcT5nxxDKwyuLnZdwFz0Cw+zcFF/J93pr91/oH+9YGAk7q4nS+jTu6fpreNG2b1La56D2Jc9B7FVcgH013cP96wcBsCTXEAbyWnT41bU7O+ltc9B7Eueg9iquQHemu7h/vTkB3pru4f70tTs76Wtz0HsS56D2Kq5Ad6a7uH+9OQHemu7h/vS1Ozvpa3PQexLnoPYqrkB3pru4f705Ad6a7uH+9LU7O+krEyeS6rQ/oyrzg19Q0/70n43LmDwfJFjWEjoLCf/ACUuGjr6eIRQ4tJHGL2a2OwFzfrLNdMVU2iVpmYm9nYhZXI7HE/21N93802OKftmb7v5rlw+3Tk9OuRcjscU/bM33fzTY4p+2pvu/mnD7OT065FyOxxT9tTfd/NNjin7am+7+acPs5PTrkXI7HFP2zN93802OKftmb7v5pw+zk9OuRcjscU/bM33fzTY4p+2pvu/mnD7OT065FyGxxP9tTfd/NYyYiItocblazKHXcwAAHp8rTenF7OT07BFyGyxK7hy3Ldhs7yPo+3ytFnYYoCAcZn13fm/mnF7OT065FyBixMGxxqYG9rFnP3lnY4p+2Zt1/0fN2pxezk9OuRcdbEA8MOOvznQNsLn7M11l7MRiBMmOSMA53tDR73Jxezk9OwRcczj0t9nj7n5d+QB1vbZy9bLEiXAY3KS02IDNR7fK0Ti9nJ6dei5HY4p+2pvu/mmxxT9szfd/NOH2cnp1yLkdjin7Zm+7+abHFP2zN93804fZyenXIuR2OKftmb7v5pscU/bU33fzTh9nJ6dci5HY4p+2pvu/mmxxT9tTfd/NOH2cnp1yLkDHiYc0HGpruvb836r9b1LOwxS1+WZrdOz+acXs5PTrkXIiHEza2NTG+6zN/xJscTP/epun6H2dZOL2cnp1yLjxHiRvbGp9HZf0fPYHp9azs8Ty5uWai3SYTbtunF7OT0gsBOI4jp//IK32PQexQp8KcaqTNPJJIfKe5sW/wBZ8pa3YUWfTfM0Xtd0ZGveXq7befusbHoPYlj0HsUc8HwHW444n1ROP/ksOwENGtW4btDE4HU253KZU7W06SbHoPYlj0HsWg8HtbcbcT0CNx/8l55BGbLxxwd0GJw/8kyp2WnSTY9B7FBb/n6n2M/Ct/5Pf/3D3D/cttPgZhL8tX9K1/zX/wCS1FVMM1UzMPPCWikxPCZaKJt3TEMvY2aCN5s5tgPt9hWnBcMnw6nxCmkI/OyyPZJGXi4eXG4zPcQQT9mn0t6vHMbnOnvWMjej3rlNHe7pFfayhp6Kri4L1dHIyUyuY9sY2l5HAtAF3AkXJvu5rbjdQeDOFYhh9ZC6sZOxsdEYg11QZWMJczyQb2P0SdwsuryN6PemRvR70wM3JVmCYlUcKosTBvTx5iGG2a4ewgjyso3XAI/VN7EgKLQYDig4V0uJ1ERbHFHsnHPlIAcSCA3QgtGoAA8oc+7uMjej3pkb0e9TjXNWSxYh+UVLUMlDsPEEkckea2V5sQ63617Wvza9K5rGMExOpxbF54IqoQ1DGMBjqSNpYWtkuLAXvfdoV3GRvR71jI3oVmhIrZc7y3WNxc6rGZZyN6PemRvR71cUyYzJmWcjej3pkb0e9MTJjMmZZyN6PemRvR70xMmMyZlnI3o96ZG9HvTEyYzJmWcjej3pkb0e9MTJjMmZZyN6PemRvR70xMmMyZlnI3o96ZG9HvTEyYzJmWcjej3pkb0e9MTJjMmZZyN6PemRvR70xMmC7Q+xUfCGiqsQwujhpMwkY9k2YWOXLGbaXG9xHq0uVe5G23e9YEbQAANBoNVJpuZOHquClW/CoqMRw1GxrGkCRjWZ48jS4l7QHZc4P+42FzbRbH4HPLg+ExGgqG1UMDTU5JdmGkjyi2zwDKDe37xuV2uRvR71jI3o96nG1yOOreDlVWVQmpnzUsQnp2Rsc57XMha1lxdrwbNIdvJO+x1WW4HiH5S8sllNs9pkycUtLbr3z7r63vfntbRdjkb0e9Mjej3pxmb5nhnBTGaSur53UMYc4zvjkMoOYkODcoN/KNxa5HrvuVycHZHS1kNJheItlq6Uwunmp4W7MjVmVrbX8pxJPMAuzyN6PesBjehOM5HzF3AzEYuDjqCGJz6jbxPfngaGADMDkOY5h5W+w0F7Xsu14NUdXh+HzRVgs91Q+Ros3RrrO3tGupcLm506LK5yN6PemRvR70iixNdzMmZZyN6PemRvR71rFnJjMmZZyN6PemRvR70xMmMyZlnI3o96ZG9HvTEyYzJmWcjej3pkb0e9MTJrc787F7XfhK5jFcLbVYrWVFTh9dVWdE+nEMURY/IxpDS4jMPLab67l1RjbcG2o3a/YmRvQpNF1iuzhThWIP4QUVdJhTtJpHSksY4BjnOe29hvBcNxB8ke1aeD/BzEaPhPT109O9lO0PN3RNu1zi82JLi61nb7m2g36r6Bkb0JkHR71OPuvI1NqG08jZXuysbUAuJ5hlasOxGmkoRGyqc6VxADBITc5uhbhG0bhvN9/P8A+gLOUevtSenebkV2QH1sdJiFQZZGxtfTloLja500WcQxWnq2COGoZI41AdZrr6ZbXUl9DTTOzyR3duvcrHJ1INRDqNfpHxWsIvFTOcxFh2IxUckm0dY543gc5Avey8y4mzEZg6PNZgYCT05wt5YPX2oY2u3i+t9/Rqs8cXuufazDa1lHVskkkDGljhmO69x81GkxBlVilopA8F2byd30LKVlHr7VnIPX2ph3uZ9rPLpAxhcb2AubC69RPJDi4Ws4gaEbj6x8kFNFNcSNuADznn0PuVHwlxebATTCkhhO3zuftA46gjdYjpWop7s1Vdn/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6" name="AutoShape 4" descr="data:image/jpeg;base64,/9j/4AAQSkZJRgABAQAAAQABAAD/2wBDAAgGBgcGBQgHBwcJCQgKDBQNDAsLDBkSEw8UHRofHh0aHBwgJC4nICIsIxwcKDcpLDAxNDQ0Hyc5PTgyPC4zNDL/2wBDAQkJCQwLDBgNDRgyIRwhMjIyMjIyMjIyMjIyMjIyMjIyMjIyMjIyMjIyMjIyMjIyMjIyMjIyMjIyMjIyMjIyMjL/wAARCAEsAc4DASIAAhEBAxEB/8QAGwABAAIDAQEAAAAAAAAAAAAAAAQFAQMGAgf/xABPEAABAwIDAgkIBQoFBAEEAwABAAIDBBEFEiETMQYUFUFRUpGS0SJTVGFxoaLhMjWBk7IWIzNCVXJzdLHSBzQ2YsEkRcLwQyVj4vFEZIP/xAAZAQEBAQEBAQAAAAAAAAAAAAAAAQIDBAX/xAAqEQEAAQQBBAAGAgMBAAAAAAAAAQIRElETAyExYQQiMjNBgUJDI3Hhof/aAAwDAQACEQMRAD8Au5Kk4XE9kUuwpo/KJdY+0klV9JwlrqvEOLAPiaGF95WtDiOazbf+hXOM4M7EaWemDtm59rOLbgEW3joVdhvBmamrHVlZUNnqMmRhjjyADnJ6zvWV9GurqctMUR8rPQp+Fj4aurqTeub2jv6tOt3uspn4rTtDpXuaDbmYd4uN3SNVo49W+fPdb4K+dVSunjeYvJjh2TW31bdoBINt+gW4YjIBH/01sk+2sHkA6k5bW3a7l15KvzS8GFO3N8frfPnut8FtjmxOZ2WOQudkL7AM3AXKv5sQM01TIaJg4wzK5odoPJIvu9fuUfa/9THOadxcyAw6yb/JLbk232JTkqt9JhG1Hx+t8+e43wTj9b5891vgpvEjzN0TiZ6vuXXKGcZQuP1vnz3W+CcfrfPnut8FN4mer7k4mer7kygxlC4/W+fPdb4Jx+t8+e63wU3iZ6vuTiZ6vuTKDGULj9b5891vgnH63z57rfBTeJnq+5OJnq+5MoMZQuP1vnz3W+CcfrfPnut8FN4mer7k4mer7kygxlC4/W+fPdb4Jx+t8+e63wU3iZ6vuTiZ6vuTKExlC4/W+fPdb4Jx+t8+e63wU3iZ6vuTiZ6vuTKFxlC4/W+fPdb4Jx+t8+e63wU3iZ6vuTiZ6vuTKDGULj9b5891vgnH63z57rfBTeJnq+5OJnq+5MoTGULj9b5891vgnH63z57rfBTeJnq+5OJnq+5MoMZQuP1vnz3W+CcfrfPnut8FN4mer7k4mer7kyhcZQuP1vnz3W+CcfrfPnut8FN4mer7k4mer7kygxlC4/W+fPdb4Jx+t8+e63wU3iZ6vuTiZ6vuTKDGULj9b5891vgnH63z57rfBTeJnq+5OJnq+5MoTGULj9b5891vgnH63z57rfBTeJnq+5OJnq+5MoXGULj9b5891vgnH63z57rfBTeJnq+5OJnq+5MoMZQuP1vnz3W+CcfrfPnut8FN4mer7k4mer7kyhMZQuP1vnz3W+CcfrfPnut8FN4mer7k4mer7kyhcZQuP1vnz3W+CcfrfPnut8FN4mer7k4mer7kygxlC4/W+fPdb4Jx+t8+e63wU3iZ6vuTiZ6vuTKDGULj9b5891vgnH63z57rfBTeJnq+5OJnq+5MoMZQuP1vnz3W+CcfrfPnut8FN4mer7k4mer7kygxlri4SS4fs4Xlz5JrEWaNTuHqUuq4TVtFGJKmB0bC7KD5DtfsJ6FHfQNkaBJC14G7MNy8DCaYbqSIexp8ViYpmbpar8S20/Cx1RPsGvkbZkkpytaC6zXODQSCLk2G5Zl4WyUsdPI8zDbB945Q0uaWuAB0aNCDzhajhcBFjSxn2g+KwMLgG6liHsB8VMaL3LV2tdoPDuSE7MB/kafo/kplPwmqqrCqmsFS9kjC7Yw2jBlAtcgEX8ned+bmtqvHJsXo7Ow+KxyZAd9LF2HxSqmifBEVx+UYcPpDbR5//wA/kpEU875X/wDUVMdmtAMEpjuLaA232/5K9jDogbinjv7D4qTT0ri55IuTa/vSYot4IiqPMuonocOjbJLLAwNaMznXdoAPUVUQ4twXqGzGGRkhia57mtbJctBtccxud2uuttQbXk0pAfspI2y28kuNwDzXsQVQjA3GmqqeSugkiqXMe8GL6Ba/OGs8rRgOaw3gkm68MzVt7Yim3hIo6zg3iDKh9LNTSNpwDLaQ+SCAQbXvbW3tuN62U0vB+sIFO6GQl+z0LxZ9icpvuOh0PQehaYsCooYMRhjne1tZJn1mc/JYMsPKcb6svfTQ25lqwzC5qdmWqlpAePOrnvgc68shJOoOjQLjde4A3bzL1ralc8mUHoze87xVRiOJcHMKroqKsjkjnlvswIJnB1raggWI1A059Fd7VnXb2hcljnBCPGcadiBqaNgcIw6N0ZdnDDcZvK1320torM1fiSIp0sDivB8Y6MGNNNxw20yHKAecnNpz+vQ6aKZI/AYqh9O8wtmaQCy7iSSQAB0m5AsNbkdKp/yShHChmMNrIRGXtklpzECHkNItvsBcg7v1ec6qdJhkrMbgroJaZ7Y5pZgJZHAtdIAHaAEOAIuNRr7AVL1lqVpFQ4ZPCyaKGN8b2hzXNc6xHao2JuwPB6XjNc2OGMmwJzEk+oA/b7FIoYoqGhhpWShwibbMSLk3JJ7SVXcJMFi4RUUVM+rZC1jnOJMYkvdpbuJFt+9W9W0tTp5OKcFxGZdpHshKYjIQ8NzW33NtN3lbtRrqFtbWcGjhsGI7amFJOQGSmQ2udLHXSxNj0Heq+h4J0tLFEyasM5YJbkfm7F4baxaQRbKL666X3LZX8HIajg/S4bDUtzU8YjBleXB48m9ybkasBG+26yl61tStaSPBa9odSCGZpY2RrmOcQ5p3OBvqNCLjnFlJ5LoPRm953iqzA8MGFU8DXyxZoaZtM1sZ8kNDi7eQLm56Ba32q3MzbaPbf2q3q2kxTpWQy4NUVr6SOjqNqwXfmppmtZpcXcQBqL26bKNg2J8HsdM3EoXjZRtleZmlgyOvY3zeor22kxQT1kvKOHtdVMa0lkDrsLWkAi7yOfnCg4LwSp8FMjY8Sklino+K1DHhgzbwHNIGlsztNeZS9e1xp0sqer4N1T3sglp5HMc1r2hz7sLjYZr7rnTXpHSFY8mUHoze13iqaHDawmrgqquldSzuhOaO4faMNAFiLC+QEm5tr9l8Zmkkl7ddd4ViatpMU6UeK4hgGDVcNLV08m1mjfKwRsc7Ru/9beo4x/grxiOCQtgfI1jm7Y5B5WW2pd/uF+bf0Fe8f4LYdj9XFVTyBszGbO9yQW3vYgOHs+1RX8EITUmduJuJ2Ah2b2NyeSxjQ4ga38jMbEXNhu3y9e1tTpdTuwGml2U7oI3hm0Ic51svTe9t2tt9tVIhosMqItpFAxzbkb3Agg2IIvcEHmVDi3B59W+HitTT5Gljy2c2LZGMDGvBAPMN1t/Or6jjZSxSAzNe+WZ8zyLAZnuubC+5W9Rals5MoPRm953inJlB6M3td4rZtmddvaE2zOu3tCXq2lo018mUHoze13inJlB6M3td4rZtmddvaE2zOu3tCXq2WjTXyZQejN7XeKcmUHoze13itm2Z129oTbM67e0JerZaNNfJlB6M3td4pyZQejN7XeK2bZnXb2hNszrt7Ql6tlo018mUHoze13inJlB6M3td4rZtmddvaE2zOu3tCXq2WjTXyZQejN7XeKcmUHoze13itm2Z129oTbM67e0JerZaNNfJlB6M3td4pyZQejN7XeK2bZnXb2hNszrt7Ql6tlo018mUHoze13inJlB6M3td4rZtmddvaE2zOu3tCXq2WjTXyZQejN7XeKcmUHoze13itm2Z129oTbM67e0JerZaNNfJlB6M3td4pyZQejN7XeK2bZnXb2hNszrt7Ql6tlo018mUHoze13inJlB6M3td4rZtmddvaE2zOu3tCXq2WjTXyZQejN7XeKcmUHoze13itm2Z129oTbM67e0JerZaNNfJlB6M3td4pyZQejN7XeK2bZnXb2hNszrt7Ql6tlo018mUHoze13inJlB6M3td4rZtmddvaE2zOu3tCXq2WjTXyZQejN7XeKcmUHoze87xWzbM67e0JtmddvaEvVstGmvkyg9Gb3neKcmUHoze87xWzbM67e0JtmddvaEvVstGmvkyg9Gb3neKcmUHoze87xWzbM67e0JtmddvaEvVstGmvkyg9Gb3neK9x4bRNJtTtH2nxWdszrt7QvccrST5be0JeUmIs1TyiLO9xs1oudFB5VizWySXva1m+K24i61PUEa2Zf3L27GqVsgcyeJ5LjYNkHrPNc+q3rUqqxlqmLw1zYnR00cT6iqhhbKLs2jw3N02v7QvUWIUs8TZYaqGSJ2bK9sgLTl+lr6ufoVJi2F1tdh9GymdBFLAA920vmcQDZtxzXPSNQFzWI8EMYrp6WoMVMXxRhrgZgNPKuPok84vZ1jrYHnvctD6GKuFzg1s8RcctgHg3zfR7ebpWzOVxEvA2SpbGJpWAxywNAaLt2TWszAXtYXadOc66XXUVtNUVMETKevmo3Mka5z4mMcXtG9pzAgX6RqFYunZPMlgSSABvK1x1Mcn0Xi97WOhWuZgmjLCSL9HMq2SmkYABJmlzWytHN03SwuHzsiAMj2tB0GY2usCpicARKwgmwOYanoUSsilmEWzNi1xJOa3MoM1BUStaCxpeL3eX3uMoH/F1Judl22QPaHNcHNO4jUFZzFRQ1xpRGwmF2WwIAJb/wAFbLXiyOcXaWJOhKoCsiL8uf7Tu7VuzlU8lK6InNL5OuWwuT0KSxknJ7WOa4uP6ua3P7R2XQTTOwNDjIwNO4lwsV5dVRMtmmjF93lDVVTqOokpGxvaTKHZiXSaHQ+s+pYFBUNiYxpaywdfK62+3q13X+xTuvZbipiLQ4Sx2IJBzDW29exJmAIIIOoI51Rz0E0zgTG2/lZjnBzAuv8A++1WkgfJDlZI6FxtYtAJb6uhIukt7pQxpc4gNAuSV5jqBK0OaHAHUZha60VEZmpnxB1iRoSqgw4gyeJn6wvkIdcNH/Co6B0rWAFzmtBNhcgaptRa+YWva/uUKrgkqIomhwDmyNcTzevTtUTk1zadsTB5QeXB+fVo5vb07k7i5D7gEEEHcQmYqLAwspRH5THAWvcE36V7jzRxNa+QyOA1eQAT2Ij02sheHFkrXZAS63MvTamN0AmDxsyM2Y6Cyp5oBWutSw7IXN5iMt/UApQY6XCBExpY50eUC9rH7U7qmccgtfbx2va+Yb1sEgduIOttOlUUeHVIa0E2sSblwNtB0W6FPooZYGvEpuSbg3vprYdllIuTZOEhyBxI3AlaTXwh+XMfbbRa6hjpKXKw+VYEDp03KpgimqJywgtAPlE83zVHQl9rXI1Nl527LXzttqd45t6rsRpZKrZ7MA5L73W5x6j0HoWnk6R1OWOLQQw5Q3dmP/u9Tudlu+dkd88jG2FzmICwZ4wbGRgO6xcPaqqTD5BPeJ3klrG30FgCeb2LBpajju02Tclwf1Ob27/bvTuvZc5isCQlgJ6LrQ1rxO95lc5jgLMIFm/8rxPmdSEMF3WBAPPqtI3NqmuI0drYA2HOthktvIGttVTZSWjI6Fzjazcu/wB6mVEJnZTsIvle1zibG1vap3EvjEdgdoyxNh5Q1WTLdmZpBHSNVWvpHvi8kNjP53yBz5jpu0UuNmzjLfJ1eXWaLAXddIuNlTVMpKWaolvs4ml7rC5sFGw3GKfFWSups9onBrswG8i/MSq7hK0VVC6jNQIHSNLmuc4hpcCBY+qxOnsVJwSopcLmvU1MbppXhghjlDxY3uTY2vuPq16VuMMJvPdznPOIiOzt31Ecb2MfKxrn6Na4gF2oGnTqQPtC0DFaE1T6UV1Nxhhs6LatzA9BF7847VzeO8GqjFcVE7ZI3wva45ZAMsT8rG3I1z3DTbTySc28BQp+CVY/HuOMZBxNzG/9MX6xhrWNDATcZrNPlAW01K593Xs7vMV5fM1gu94b7VDroKiqMJgr5qTJMHybJjHbVvOw5gbA9I1C8V7XufDIyMvEbszgBfS4PT6j0qzdE01TGi7hIB64Xj/hZM7Gsa50jQ11rEka30H9R2qrnrRJaNkDmQ5muLWQPbcg7/of8qsx3BZ8XoMOiihy1ENnbczZDFuNrc4JDSdD9EWsdRmmZmFmLS6Q11M0XNTCAWh1y8biCQfYQCfsK3Z7i91wtdwbraqgjpDA/ZMjia789FI4vY5zs4Egy2JI0uNL6Lr6IPjoadkrS2RsbQ5pINiBuu3TsWouk2S85TOVrzJmVRszlM5WvMmZC7ZnKZyteZMyF2rEamppsNqJ6SDjFRHGXRw2P5x3M3Tp6ebes4LWVtXTzPrqE0kjZXMY0uvnYDo71dHrtcaELZmW2nOrvsUsTPZQy49aZ7eJvJFr2ffm9i1jGwDcYe8Hp/8AWqfgDyybELEjy4937pUbhRwybwaMAdTST5xncWvtZmbKbeu5G/TeulUxFVrMUxM03u18vH0GXvfJOXnehS975KG7/ECd1BSVMeHWdMyZ72Pnts2sA1vYa3I8nfYgjeF0+F4o7EsMp6ssMRlYCWbQOyn2g2UyjTWPtScvO9Cl73yTl53oUve+S6fbO6zu1Ns7rO7VM40YztzHLzvQZe98k5ed6FL3vkun2zus7tTbO6zu1M40YztzHLx9Bl73yTl53oUve+S6fbO6zu1Ns7rO7UzjRjO3McvO9Cl73yTl53oMve+S6fbO6zu1Ns7rO7UzjRjO3McvO9Cl73yTl4+gy975Lp9s7rO7U2zus7tTKNGM7cucfyi5opABvJdb/hBj991HIebR9/8AhXeMSk4NWjMdYXc6g0mKR4TwVFZNmMUOYuDTbQyEc+nOtXi17Jab2uh8vO9Bl73yTl53oUve+SjUPDyapw2uqZaAsdTQGbyJC5tjYMzc9nEkgj9UE79FlnDmpNBiU0lAyKakYx2U1Ic0khpINtdCd9rcxsVMvRb2kcvO9Cl73yTl53oUve+Sl8HuEz8cdUgthZssrgIpXu0NwL3aOdrt3YpGJY/yfFUybMuEFgSXkC5aHdB5iO31LNXUppi8wTFovdWcvO9Bl73yTl53oMve+SmVvCV9JQ8YEIc4gEMLyBYuIvmIF9BfQKdNjDKbCjXzh7WhtywOBN+gG9vtWaevRVNohI79olS8vO9Cl73yTl53oUve+St8Uxh+Hw08kcLp9rIGWEgbYEXuL715o8bdVhr9k9kb53QsJeCdG5gdCf8AcN+lgt5RprH2quXnehS975Jy870KXvfJdPtndZ3am2d1ndqZxoxnbmOXnehS975Jy870KXvfJdPtndZ3am2d1ndqZxoxnbmOXT6DL0fS+ScvO9Bl73yXT7Z3Wd2ptndZ3amcaMZ25jl53oMve+ScvO9Cl73yXT7Z3Wd2ptndZ3amcaMZ25jl53oUve+ScvO9Cl73yXT7Z3Wd2ptndZ3amcaMZ25jl53oUve+Sxy6bAcRl0/3fJdRtndZ3am2d1ndqZxoxnbl+XNf8hJ2/JZ5ePoMve+S6fbO6zu1Ns7rO7UzjRjO3McvO9Cl73yTl0+gy975Lp9s7rO7U2zus7tTONGM7cucczb6CQ+03/4WBjYBuMPkB9R//FdTtndZ3am2d1ndqZxoxnbmOXnehS975Jy870KXvfJdPtndZ3am2d1ndqZxoxnbmOXnehS975Jy8fQZe98l0+2d1ndqbZ3Wd2pnGjGduY5ed6FN3vknLzvQZe98l0+2d1ndqbZ3Wd2pnGjGduY5ed6FL3vknLx9Bl73yXT7Z3Wd2rImdceUe1M40Yztyn5RN5qVx59JAf8AhPyib6I/v/JacFJ2E2p+k38IVpc9J7V1mKY/DETKD+ULfRH9/wCSflC30R/f+SnXPSe1LnpPapanR3Qfyhb6I/v/ACT8oW+iP7/yU656T2pc9J7UtTo7oP5RN9Ef3/kpFLjwkL8tK7S1/wA4PBbrnpPaq12uJVXsZ/RWKaZ/CVTMQmYQ/LUV2jjdzNzSf1T0LbiWEYbjBBxCidOQwxjM14sCQdLc9xvWilxSfCKHE6qnidLIHttG0tBeQy4AzED/APS6Q1r6nB4Z3SObnlLSWkAkAm2ouOYbtF5fiOtxzNUx4d+j084iFDBg+G00AhgoTFGIXwZWMePIfbMD0k2Gu/RT2ObFGyNrJAxjQ1oyO0AFhzKfDWPZJDG2Z7g54bZ5B0J9l1ynCivxyj4VQwU1fiLaKYsL3QwtLYRdoIaMhzG2vPqbGwXHpfF09WLxDrX0Jom0r7bf7X/du8E2v+2T7t3guYixHGm8KmOkrqhtHLV/my6UZXsM8jQQ3aajK0bm7hfT6Smx4zirJMTk5ehnbBFLJFGYmNbUENdl2bhckBoBNv1r8y6cvpjj9rra/wC2T7t3gm1/2yfdu8FTR4pwkozi8dZLK5sEcbICBCx5kOrbOLyCSNLZdd4AOiueBtXic1HPT4wKptbA4BzamSJzwCND+btvsTc/YTYpy+jj9m1PUk+7d4JtT1JPu3eC6dE5fRx+3MbU9ST7t3gm1PUk+7d4Lp0Tl9HH7cxtT1JPu3eCbU9ST7t3gunROX0cftxuKSk4TVjK8XiO9jh/wtOE1ETcMjY4jQvuC0n9c+pdNj/+n8Q/gP8A6LmMIdFHhcs80TpmU9PNNs2uIuWvJ5l2oqvRPZzqptU0x4RgkNM6mjpg2J7DG8Bz/LaSDYnebEC193NZSainw2qjq454hIyrcHzhwcczgAAfUQANylUsEsVXQMrmUk0dc12UU+dpjIbm3lxztsLX01I6VJjmwufD6urioagCmJa5swfFdw3gZipNVMEUzKqw+jwvC3yuootkZbZ/pm9iSN+7Vx7Vvk4lM973tu57crjZwvpbttpfevceI0EjJnDCpfzTQ4jaO0va4d0FT6BtFWUDqp9C+INbmI2jnXFr6G//ALp0rE9SifMNccqqSLD5XXfGDcEEWdYgm5FugnmW0yUrqY07gHQluQscwkFu6x0UqOfD3vmAoXmNgc4PbISCG3ubXvbQC4vqSOZajWYeI6g8RAfC0Eg1Hkkk2tcEn3diRX047xBxyjVDKCrijinYJIoyC1hDrCwsOxZi4nC4Fua4e6S7sx8p2hOvq09QVrhkdBiW1LaZgaxwALZnOvfst71P5IofM/G7xV5aTjqUfHIuv8J8E45F1/hPgrzkih8z8bvFOSKHzPxu8U5aTCpR8ci6/wAJ8E45F1/hPgrzkih8z8bvFOSKHzPxu8U5aTCpR8ci6/wnwTjkXX+E+CvOSKHzPxu8U5IofM/G7xTlpMKlHxyLr/CfBOORdf4T4K85IofM/G7xTkih8z8bvFOWkwqUfHIuv8J8E45F1/hPgrzkih8z8bvFOSKHzPxu8U5aTCpR8ci6/wAJ8E45F1/hPgrzkih8z8bvFOSKHzPxu8U5aTCpR8ci6/wnwTjkXX+E+CvOSKHzPxu8U5IofM/G7xTlpMKlHxyLr/CfBOORdf4T4K85IofM/G7xTkih8z8bvFOWkwqUfHIuv8J8E45F1/hPgrzkih8z8bvFOSKHzPxu8U5aTCpR8ci6/wAJ8E45F1/hPgrzkih8z8bvFOSKHzPxu8U5aTCpR8ci6/wnwTjkXX+E+CvOSKHzPxu8U5IofM/G7xTlpMKlHxyLr/CfBOORdf4T4K85IofM/G7xTkih8z8bvFOWkwqUXHIuv7j4LIrYrjy/cfBQqms4lSNlLXPGcNIDtTc20vvPq5/atlDVccpmTgZQ4mwzXtY21O6/sXW0Od1Rgn6CX95v4QrNVmC/oJf3m/hCs10q8sx4ERFAREQFXH6yqvYz+isVXn6yqvYz+i1T5Zr8LvgxNHDJiGe5zSsAAaXE+R0ALoJnU1RSXewSRk2DSCPKB3WO43XK4PhrcUZiELpMgErCdL38j1ELpGYa+DC46aGUOkidnY54Nib3sba25l8/4vKZqiny9fQ+mLq+hrMOfiz6dtJC0xSBjZopA8CS1y09Vy6DQrjIcDxTDq9rqChpooJ52STNbMZCXB17kutYWJtlF7qVjnBF2K1ldUMq2xNqaQxWfEH5ZBlynXeyzfonnJIsSVzpimmZinx7izpj1IpiepMTM6m9l6/E6Jte2idK3bufs2ty73FpflB6coJt0W6VEPCXBRIxgrGOuH5HMjc5pylzSA4C17scLX1tpvC1DCYXVMdQ+scLSNmkY0Atc8RGI6m5sWndvuL3Wqn4OYbTUr6aOqmMZZO1ge4P2Ylc1xtcH6JaLX960iTLwowaKNz5KwZWDM60TyRbeLAXuOcb289ls/KPCGyFprGZgbHyHaDnJ0+iDcF24HQkFVtNwVwylhfEytqMj2OBBcN7y0vdu58jdNwsvVRwOw+sdUSOqJ8tTNtX5cuoJcS29r6lx132DRewQW0GN4fUujbDUB75c+zaGkF+QAusCNdCNdxuFLpqmKsp2TwPD43i4P8A7uPqVLh/BiDDHUxpamZrad73tYWsynMwMAIAG4AHSxJuTe6tcPomYfQx0zHOcGXJc7eSSST2koJSIiAiIgrcf/0/iH8B/wDRcph8TpsJ2RZOY5Q9j9lmaSNpcgODTobWPtXV4/8A6fxD+A/+i5Kqq62l4E0zsPndFVOqWMZlLbuvPYtAcNbi+n/F136dVqJ/25VRetaUIpsNlMtJgrYnluW42hyt6Bdug9QUyfFJqiB8T6KQNeLHKXg29uRcBDi/CWbA6jPVVscgmmcZHSRtLWNiF/KIFgHuaNCNSMumisK2o4SDBsNl45XQ1Mz44y108AEj3ubYgAh1rXNr7gb86zNUT5hYpmPEukDowJGjDX5ZTd7cz7OOup8j1rfS1po4DDBhmSM6lvl66W6i43GMSxuCrlpG1VcHxwQ5C6oax2clznm7RZ4AyE2BAa0i41v0/CCumGCh8VUATU07TLDtGgtcW31Yc1jf9U7iNd6fLpbTtvE7Q17RhzwH5gbOkGjt4HkaDXctklZthJnwy+0tm+nrbd+ouHq8Sxtr6Z1HWYi+miqpjUGB7yGxDYkE7Xy7Al+/pNl1vA6orJODsfH5ZZKls0rHukeXO0da1yTu3byny6LTtJo6riBlMGHyDaOzOzOkOvcUvlup9Ad8f9ik7Q9KbQ9KtqdJ32jct1PoDvj/ALE5bqfQHfH/AGKTtD0ptD0panR32jct1PoDvj/sTlup9Ad8f9ik7Q9KbQ9KWp0d9o3LdT6A74/7E5bqfQHfH/YpO0PSm0PSlqdHfaNy3U+gO+P+xOWqn0B3x/2KTtD0rD5Ds3a/qn+iWp0d9o/LdT6Afj/sTluo9APx/wBihY1iUlDh9KYhK6V00RyRfScxrmuePtaMtucuA51yOL4xwhgfgkNPNWMmbniqwHA3lAda4/WuLEWvcEdCk4x+Dvt3fLdT6Afj/sTluo9APx/2LgBjGMsxHC5NtM38wx9Q10ssjG+WM2e77AlpcQXNDRlOh3txJjWLvgp2DEaxokZG7M17g4k7DW+zdf6TtCWjU6penS2nb6By3U+gO+P+xOW6n0B3x/2KU6Sz3C/OVjaHpVtTpO+0blup9Ad8f9ict1PoDvj/ALFJ2h6U2h6UtTo77RuW6n0B3x/2Jy3U+gO+P+xSdoelNoelLU6O+0blup9Ad8f9ict1PoDvj/sUnaHpTaHpS1OjvtG5bqfQHfH/AGJy3U+gO+P+xSdoelNoelLU6O+0blup9Ad8f9ict1PoDvj/ALFJ2h6U2h6UtTo77UBizwGKane9rgQ9phcQQd41G5e2MLGta2CVrW2AAhcAB2K5nkJp5Nf1Vs2mu/nW85Zxhw2DtcyKZr2lrmvaCCLEHKFZKLT61uIfzB/opS9E+XGPAiIoCIiAq8/WVV7Gf0Vgq8/WVV7Gf0WqfLNfh0HBP9NiX78f4V065jgn+mxL9+P8KvayvgoQ0zEgHnt6wP6kD7V4ut9yXq6X0Q04xI+OhIiID3uDWkuy6+37FSUWImDEY4p5ZGiVgYGyHUvsQToSLFwFjz30V5VVcb6RjxC2ZsrsuSSwGl73v7FAhjwmqqoHuoImVDD5OUAWPMbC1/USF556tMThfu70UX+arw+U4zJw0i4dVD+MV8VLEQ+N9M3aRR0rpJBtS0NLXOYwgGM+Ubh36qlug4Wz8LxVRYhWspJcclhbEHZYhFHC+zi1zHANcALncTqACQR3tTwmp6XhRFgBwqtdUyEOjLZYw1zbPOYXf/8AbO+xWaXhZglZiRoIXvknD548sZL7ujIsBbTyhcj2W32W2Hy+jruEsXD0Q1MeNcWdi2VueomyCNzwxxs3ybZfK6N27VfWsRnxOKEuoWPc5sAcxrGg5jmOawOhNstgek2uobOFlA6OpJoMRiZAwuLpWZGHyi1ouToXOa5o03g30sTIp+F9DJSVkkdJWNFHkztkj2ejg0/SfZumbXXdruKtM2m6VReLLmjfK6arD8xjEtoi4c1hf7A64UxVmB4wzHMOZWx08kDXaZJHMcb2F9WkjQ3HtBVmpJAiIiiIiCtx/wD0/X/wH/0Vbweo5JcEgeKl7AS/QMBt5blZY/8A6fr/AOA/+ioqOmrZ+D1AaNrHEbUHMxrwPzh5nEDmOq6xNun+3OYvWvJqXi8L5pq8xxsF3Oc1oAC8ugYyFszsSa2J4u15DAHX13rLcONRhdPFUl7Zohm8hw0d6r3HsPNzKEMJqPyfZRFl6iYOEj9pZsWbeSARmsOgWJ15yVnL2tvSXDHHOx74cTD2Rmzy0MIabX1+xbG0Tj5Ta5x0vcNbu6VDdhlScDqqAN/OBgYx5lJbM0agWJOW4FiN2vOFqrcGnq6islbDHCZY8sZEm++W+fT/AGgaaAD1lW/st6WfEZHWPHXm+oORqwKB7tRWOPN9BqhUuFVENTQSObFlhNQXgO+iJHZmtGmoG7mW3DsMnpzUuMgpWyyBzY4C1wAygWuW+rS3MpMzsiPTeKFxcWitJI3jI1Z5Pfe3HHX322bVFosKqqfEKp4mEMMrnvuwhznOLy6+rdBY2trqsy4XI/FeMOhikY2MgPc+zpHFpb5em6xtYaak9CZTst6bxR3cGiuu5wuBkZcjpXrk6T0t33bVAo8JqYKikLmRsbHUSzEtdcta5tgzmvcm/R5IVxWRPmpXMYLm7TlJtmAIJH2gEfak1TsiIRuTpPS3/dtWBQuOW1aTmFx5DdR/6QkFJJHQ1UTmAbQuLY2vvYEWtfTnv2776quocIqKdobJCNKd7AGyktDiW2tc+q+7T1plOy0LLk6T0t33bVnk6T0t/wB21TIWuZExr3ZnBoBPSVsUzlcYV/J0npb/ALtqwcNkIINW/wC7arFEzkxhXjDZAABVvA3fQanJ0vpj+41WCJlJjCByfL6Y/uNTk+b0yTuNU9EylcYV/J0npb/u2pydJ6W/7tqsETOUxhX8nSelv+7anJ0npb/u2qwRM5MYV/J0npb/ALtqcnSelv8Au2qwRM5MYV/J0npb/u2pydJ6W/7tqsETOTGFfydJ6W/7tqcnSelv+7arBEzkxhX8nSelv+7anJ0npb/u2qwRM5MYVzsMe5paap9j/wDbas8nSelv+7b4KwRMpXGHz+nblrcQbe9qgi/TopKjw/WOJfzJUhe55BERAREQFX/9xqvYz+isFX/9xqvYz8K1SzX4dBwT/TYl+/H+FWmMYHSY5A2CsGaIG+XK0g6g7iDzgKs4KfpsS/fj/CumXi633JerpfRCsqMJDsOho4XjLGf/AJBfMNb7rdK002E1EVVHLJMxwYb6NNz6rqVisgjp2F7yyMyNDzmy6a8/YquCoidiVMKeoJGbKWB+bNv139C8tXw/TrqzmO7tHVqpjGPDZJwToZq99fLUV5q3TCVsoqntyWvZjQDYNs5wtbc4rU/gdScpCuiq6mGUTvqRlDDaR28i7TYEANt0C3OVUVtI441V1lVFikstPWCanggpX5JA0NLBtACLE7/eoMOG4xHiddI6TFX0MglbEJoRI/Nkyhp0uWmwN7AagE3F11ZdWzgxA1lSw1lUW1etTfJ+cd1vo6ewWHqSXgjg8jalgo4WR1Mwlma2COzgGhuX6OgNr6a3J11XHcSx9tRiD2CvbLUMiYI44JgY7PZnsTLs9Rc3aQTY3IutWDYHwkfhxhrGV8b3GGFz5pT9FttwDiQAQDmGoyixOYoPoWFYLR4MJo6GJkMEjswiZG1rWeoWAJGvOTbm00Vkue4JUGJUFFVNxKeSR76qVzA95dYZ3ai4FgRY+u910KAiIgIiIK3H/wDT9f8AwH/0UDAnNg4N08z5JQ3M8WaecyOAU/H/APT9f/Ad/RQcGp3VXBWnjaWg5nHytxtI5armY6M4+f8AjMW5IumsrI3SMYXVTC92UF1rXXuero6aupaKavMdVVZthE54DpMou6wtrYLRFhtSKiJ8kkRbG4EWJJA6AveIYPRYhiOH1kxc2qonPdC5jrGzm5XNI5wR9umhC8/Rq6kx/kda4piflbzLTgxg11jIS1l5W+UQbEDp1XjD6ukxWkFVQ15qIC5zBJG8EEtcWkbuYghUdB/h/geGR4eyjbPCKCczwlrxmuclwXWuQQxoIvrbW+iu8HwikwKjdR0eZtOZnysY5wOQvcXEDTdck633rswl7A+el7wTYHz0veC9OniaATI2ztBrv1t/UhOMReR+cb5dsuu++7+h7EHnYHz0veCbA+el7wWDWUzXZTURA+TpnHPu7V55RpNo5m3ZmaLkdGtv+R2oPewPnpe8E2B89L3gvJrqUPjYaiLNICWDONbC6CupC3MKmIjJtNHj6PT7EHrYHz0veCbA+el7wXtkrJL5Hh1jY2POvaDTsD56XvBNgfPS94LciDTsD56XvBNgfPS94LciDTsD56XvBNgfPS94LciDTsD56XvBNgfPS94LciDTsD56XvBNgfPS94LciDTsD56XvBNgfPS94LciDTsD56XvBNgfPS94LciDTsD56XvBNgfPS94LciDQ+JzWOcJJnEC+UOFz6lz/AOU1O2pqoZ6evpxSNzVLppYRs7tDm6B5JvcAWG82XTqFHhdM2oqZnsErqh+ciRoIb5DWEDTcQwXQU9Dwowyup5ZhNVxMiyteXt3PL8haALk2dYE7tQb2VpV1tJRBhqK17M8zYGgG5L3bhYD139Q1Wg8G6EYfPSRtMImldK6SJrWvF5NpYG26+nsW/EsGpsVjY2q2hMczZonsdldG5pBGUjmu3Uc6DFFW0tfTPqIamYRxmzzICwt0B1BA5iD7Csw1ME0zoxUyAh1mEvH5z1t6ecfYtmG4c3DqLiommnbcnNOQ52u+5AF9bm51JJXmlw99PJC585kEbC0NLQALneOjoVhJcfCLV+Jbz/1J3qQo8X1hiX8yVIXveQREQEREBV//AHGq9jPwqwVf/wBxqvYz8K1SzX4dDwU/TYl+/H+FdMuZ4Kfp8S/fj/CumXi633JerpfRCLXSmGEEW1NibX0sTu+xRaKrkdUZJIm2doHC2hsTY29ilYgKfiUhqpBHEBcvJtl5r+9VOFVOH1Fa0Q4pFUSNBIYxuUk85PTpdcbTe8Ot4VtZw2mpeFYwMYU15M7IhNxmw8tpcCRl3/R0/wB3qUSh/wAR46vEW0klAyMbaSJzhUXyOa5wAd5NgTkOl+dvSugqODGCzYu3FJopOOXIEnGpBqSNwzeoWA9ihDgxwWFZxhgiZNFIZfIqbBvlC4yg2y3AFrc1lUauDfDaPhFiEdJHT0zSYDM4x1JeRu0tkFxZzDvvrqNF11guewfg1gmH4iMRw0HaGnETcs2ZgZZrRYbv/jGvqPrV/tG5Q7M3KbWN9Dfcg9WAWV5a8PF2kEXIuDzhekBERAREQV2P/wCn6/8AgO/otHBj/T1N7X/jct+P/wCn6/8AgO/ooOCTMpuDMEzg4+U4WDramRwW5mI6UzO2Ii9dl9zKBUYe6fEY6oOa0xROax1rkOO425wF5ZiDTLHG+CRmd2UHaX17V4rsZosPxShw+oMrZKxsr43/AKjRG0OdmdfTQrjR1Ka4vTLrVTNPlrkw/EntIFeWXaBcOOh7Ps+y/OVtFLiPGMzqpj47xm1iLW+lzc6oqf8AxCwWrhoailgxCelrZJY4p2R+T+bz5iQXZrZWF27dbnIC103+JGBVT444o690jiwOaGA5M7omsvZ1jczRiwuQSb2sVtlb1GDTVNOyJ0dO0tle9r2EgsBN7DTp3jnsElwmc7ANp4y2NrQQJ3MJILr6ga3zA9qq2f4hYQRT7WkxOB08z4GtkjBOZkjI3fRcb2e8N0ufJdpYFeKP/EnAK6rpKWEVm2qXta1rwGhocI3BziXWGkrNPpC5BFwgs+QqgyPe9sD/ACC1oBAsSGg38ndoen1WXnkCpdVtndKDlfYDNplzA33aaC1vV2WWE4pS4zTzT0wma2KolpnCW7TnjeWO0vuuCrDZjpd3ig59+B1rhmc+ne4xiPKb6CzbnNbfdvRzn2LFHwfqIGPbI+Kxc36BN7ZwTr7Auh2Y6Xd4psx0u7xQQMLwxuHGctIO0fcWa0ac24BWK87MdLu8U2Y6Xd4oPSLzsx0u7xTZjpd3ig9IvOzHS7vFNmOl3eKD0i87MdLu8U2Y6Xd4oPSLzsx0u7xTZjpd3ig9IvOzHS7vFNmOl3eKD0i87MdLu8U2Y6Xd4oPSLzsx0u7xTZjpd3ig9IvOzHS7vFNmOl3eKD0i1vblY4tDnOANhnIuVzJ4VPgq6uKrw/YNpBeYmqzHVocMgA8r6TQdRa9zog6pFyuHcNMPxCmmm2E7NiWte1szJDmMmzdYNeTlDiPKNgQbq3xLFabC4xJNHUOZtBG5zB9Em1t5F940FyejQoLNFV4bi9HilDJVw7VkUbi12c9AB5ieYj2bjYghbIa6CWbIc7Q91oXEutILbx7/AOqthyEX1jiX8yVIUeL6wxL+ZKkL3vGIiICIiAq//uNV7GfhVgq//uNV7GfhWqWavDoeCn6fEv34/wAK6ZczwU/TYj+/H+FdMvF1vuS9XS+iELFYdvhs7MrneTezd+hB07FR4HRRCvjka2VzohLYvzWaCRbeN+9W2O1slBh+2jfkO0a0utewJ1VZh2LVUuMRUktRtGvDjYsymwFwSLaexSmmqaZmFmacrTCsq8FkdjVXXTYRW1dQyrE9KWiARHKG5LuPlixHuXLt4F8IWVOIu4nJIJi5secQNDryteCSDe1gT7Qu8qsdxeHhEzDIcKp5GvsWPdVFpLfKJfbIdAG2PQXMF9dK+k4cTT4xDRuw783LtnNIeA8NaRlu0/ra2IF/UdLLm2pDwU4QwuqYmtc+nc1kbGwlkem0u7UvuRlaNHXGt7Ak284NwJxmOgMFZA2MvMUT3mVry6Ntuj9UWva9/JZa1jezd/iBVuocUmjw2EyUsLpmBkj3gWbEbPGQWP5w7uqfatkPDqtkhrn8mRBtLLCBI572tkjfYBwGS4BOaxItuQXnBTBqnBqOpjqp3SvlqZXi7nmwL3WPlPdvFjpb13Oqv1T8H8Z5agqZmiHZx1D42OjeTmaCcpIIFrtyuG8EEEaFXCAiIgIiIK7H/wDT9f8AwHf0UHBKc1XBeniDg05nEEi40kdzKdj/APp+v/gO/otPBn/T9N7X/jctzEVdKYnbETau71FhUjJo3vqGuDHBwAZa1uYa6D1L1W4fhdXitFUVQY6tpg/i4dKRo8ZXeTezrgW1BVlzKHPQbesbUGQtLInMZlBu0n9bfb3LjR06aItS6VVTV5QqLgpgmHTQy0dAyF0NRLUxZHOAZJKLPIF7C4O7cOYBRoOBHBujlimiw8NkZIHh7ppCXuDmObmJd5dnRsIvexaFLkwaaRpaa+UAtA8nMLWPN5X2ewD1k7W4dUio2hrnubeMlrmne3fz862itk4P8FgaR7oIfzcr3w2mcbudOJXc/lDahrrG4BA3LSzghwT2jZRRNfJI8SFzppHOeSWuGcl1yLwtNjpdgVlUYNLUwthllhc3avkzCMggkk6a+s8/z8z4PLJsQIqN4ia1oD2nmzf1uL+sIM4e7BMGZNBSTsibLM6okDpnOvJKS4m7ibXNz0a+tTTitGJTGZCHAbiw66gWGmp1HaoAwSYPe8zse4sLWghwDcwaCd/qOgAWr8nDxkTmVpcHWFwdW5ge22nQgtXYtQNkZG6qjDngkAndYX16PtWGYtQyNLmVLHAM2hy3Pk/+8yrzgdSW/wCca5xjERDmOyhoDd3lXvdo6Of2rzS8HnQNc187XguabBhG5wdvJJ5kFxT1lPVZthMyTIbOym9lvUKgw9lAZsjnHaPzam9gpqAiIgIiICIiAiIgIiICIiAiIgIiICjw0cUE9RM0HPO8PeSb6hobp0aNCkIggSYPSS0EtFIJDBLK6VwErmnMX59CCCPKXqswqlxBmSqa+Rhdcs2rg1wsAWkA2LdB5J0U1EESgw6mw2F8VLGWNc7MbvLiTYAak30AAHQAAvNNh4pZGPE0rsrC2ziLakHTo3KaiXHAxfWOJfzJW9aI/rHEv5krevoPGIiICIiAq/8A7jU+xn4VYKAPrGq9jPwrVLNXh0PBT9PiP78f4V0q5rgp+nxL9+P8K6VeLrfcl6ul9EIeI4fHiVLsJHyMGZrw6M2IINwotLgbKetjqn1tXUPjDg0TPBAzb+ZWyLnFUxFm5iJm6ufgeHyVDqh8LjOX59rtX52+prr3a3/aLD1KRDh9LTuidDCGGJr2ssT5IeQ5w+0gH7FJRRUSfDKKpp6qCenZLFVm87Hi4k8kN1B9TR2Ly/B8PlMhko4ZNo8SPD25gXAWBsdNymoghYZhFBg8DocPpmU8TiCWsvYkNDR7gB9imoiAiIgIiIK7H/8AT9f/AAHf0Vfg0zKbgvBMYw85nC27fI4Kwx//AE/X/wAB39FDwOnFTwZp4y4t8p5BHMRI4rVd+GcfP/GabckXSGV520TJKeMCRwALX3Pt3blTcI+HGG8GcTbR1dLK8CFs0jmObcNc5zW5WkguN2G9twsVeRYSI5WyGoe4NcHWygaqHjWF8HqyvpKvF6SCSqpQZIZZGG7WgEG5G9vlHQ6a7l5+jHUiJ5HWvG/yuBx3/GmjwmCGWLBZJsrwKgCZpaAW3Aa5twT5TN/+4akJU/4t1Ao8JnjwqhgfiDJRs6iokLonteGNDsse+5BLd9jvHP0kvAXgBUULmvwmkfTm5ytc+wzSG+UA6eWCNN27ckvBvgXIabDxgcWSjtFCYRlDA5zHggtcCfKynnO885v2Yc9i3+KOI0cFDPT4Phxp6uhFS2eesdGwknUtu0EtboDcA3cOYa44Uf4n4xgVXSUw4OQwvkp2TzOqZXER5n5A3yRY631BsV1v5OcF6kR4Y3D5RFS0klKzJJKxogdYuZmDhdpNt/QdVjEcF4MVr5DWYbISyFgzNe5he2PK5rQWuF8pym3Sg56v/wAQcTom0hkw+hiecMgrqqKUS54cwe6QWA3BsbiALnyTcBfS2NjewODRYi4XHvw7gpjBfVVlDPM9gZCJKh8jnNGawynMbajU+s9Y3um8JaARRODZw17zGPI3WAOuu6xCC32TOqE2TOqFooK+HEaczQh4aHZbPFjewP8AypSDxsmdUJsmdUL2iDxsmdUJsmdUL2iDxsmdUJsmdUL2iDxsmdUJsmdUL2iDxsmdUJsmdUL2iDxsmdUJsmdUL2iDxsmdUJsmdUL2iDxsmdUJsmdUL2iDxsmdUJsmdUL2iDW+MBjixjS62gdoLrlzj+IxV1XDPhkGWkBzCB0sjpSWNcAz82BpmFxvA1XWLTFTRQyzSxsDXzODpDc+UQ0NHuACDmMN4VvqqOonqMJkj2DmxkMz+U7abN5GZjQACQd5JF9AQrfFsTbhVMag0UksTHhsrhYZW6eUL79/qG+5ClS4VRTUclHJTsfTyyGV8brkFxdnJ72qzU4ZR1hBqKaOXK/aDOL62A/4Gm7RBDwnFYcUoZariskWzdlLCLn6IcCBv1Dhzey4sTup6xkswa6BzWSm8Lg0nM22pPRr0+pSaShpqCExUsLIWFxcQwWuen+nYF4p8OhpZGvjMmYNLTmeTe5vqr2SbuLi+sMR/mSpC0R/WOJfzJW9e95BERAREQFAH1jVexn4VPUFv1jVexn4Vqlmvw6Dgp+nxL9+P8K6Vc1wV/T4l+/H+FdKvF1vuS9XS+iBERcnQREQEREBERAREQEREFdj/wDp+v8A4Dv6LRwZI5Ap7kb3/jct+P8A1BX/AMB39FXYNW01FgFIZ9MxfY2HnCBqfWQPtXT+v9sfz/TocwtvCg1lA2td5c5bGY3RuYA03Btff7AvU9XHFhc1cyMPEcTpA0i17Am3q3KJWYxHTYbHVsp82eRkeV7HNtm59Rc/YsREy1eHkYBTtIy1ElgA0tIaWlodmsRa2/nR+BRvxB1WZxmL84GXcRa3P6gF7wTFW4u2cmmEWyLRqNTmaHagjS17KXPWU9PKY3scSAC4tZcNB6fekxMTYvfuiw4LDFW8YMpcLk5Lm3qGpOlub/jRamYEyKGSOOaIZ4jDcxDRvMdCNfAaBTKyvgoZYY5Ynnak+UyO4bbpXqmrIanJliLc+bLmZa+V1j/x2qWW6uh4P7GKSMVUbs7mOu6LUZT+8tZ4NNMeQVzrBznNJbc2JabHXX6PNZdBkZ1R2JkZ1R2IIWE0DcLoRTCUSAOJvbLvPRdTszekdqxkZ1R2JkZ1R2IM5m9I7UzN6R2rGRnVHYmRnVHYgzmb0jtTM3pHasZGdUdiZGdUdiDOZvSO1MzekdqxkZ1R2JkZ1R2IM5m9I7UzN6R2rGRnVHYmRnVHYgzmb0jtTM3pHasZGdUdiZGdUdiDOZvSO1MzekdqxkZ1R2JkZ1R2IM5m9I7UzN6R2rGRnVHYmRnVHYgzmb0jtTM3pHasZGdUdiZGdUdiDOZvSO1MzekdqxkZ1R2JkZ1R2IM5m9I7UzN6R2rGRnVHYmRnVHYgzmb0jtTM3pHasZGdUdiZGdUdiDOZvSO1Mw6R2rGRnVHYmRvVHYg4OP6wxL+ZK3rRH9YYl/Mlb19B4xERAREQFBb9Y1XsZ+FTlAH1hVexn4Vqlmvw6Hgr/mMR/fj/AArpVzXBX/MYj+/H+FdKvF1vuS9XS+iBERcnQREQEREBERAREQEREFdj/wBQV/8AAd/RUdHhWHYzwdpIK57S1jnnIQ0i+0JFw4HnAV5j/wBQV/8AAd/RaeDP1BT+2T8bl0/r/bH83uSlpX4aKBta5kOzMbspbdzSLHeNN/MtU2G0VVTtp6ytkqIA4O2b3NA0Fh9EA259+9XKLF2rKvDqLD8LfUuppQBUPEjml9wDa2i2Tw0k9Q2bjJY4W+g8AG17X9lz2qwRLlldVQUdZNDJLPrESWhr7DXp6fYs00VJTCMCoDtm1zW3IFrm53f+6KwRS5Zp41B51nas8ag86zvLaiK1cag86zvJxqDzrO8tqINXGoPOs7ycag86zvLaiDVxqDzrO8nGoPOs7y2og1cag86zvJxqDzrO8tqINXGoPOs7ycag86zvLaiDVxqDzrO8nGoPOs7y2og1cag86zvJxqDzrO8tqINXGoPOs7ycag86zvLaiDVxqDzrO8nGoPOs7y2og1cag86zvJxqDzrO8tqINXGoPOs7ycag86zvLaiDVxqDzrO8nGoPOs7y2og1cag86zvJxqDzrO1bUQcDEQcQxEg3BqCt60R/WOJfzBW9fQeMREQEREBQR9YVPsZ+FTlBH1hU+xn4VqnyzX4dBwV/zGI/vx/hXSrmuCv+YxH9+P8ACulXi633JerpfRAiIuToIiICIiAiIgIiICIiCux/6gr/AOA7+i08GfqCn9sn43Ldj/1BX/wHf0Wngz9QU/tk/G5dP6/2x/P9LcIgRc2xERAREQEREBERAREQEREBERAREQEREBERAREQEREBERAREQEREBERBwMf1jiX8wVvWln1jiX8wVuX0HjEREBERAUEfWFT7GfhU5QR9YVPsZ+Fap8s1+Fzweq46aoxAPa83fGfJH+1XvKsPUl7B4rjaPMcQqI2Pc0vdGBZ1tSLKfURupYBLLWfrhmRj8x159CvP1aaIqvVLv0pqmIimHR8qw9SXsHinKsPUl7B4rhKzhFh9BUinqa9zJcpdlBc7dbTQbzfQbytcnCnC4XMbLiLo84YWmRxaLOFxv3bxcbxcKcNO15KtO/5Vh6kvYPFOVYepL2DxXK7Z3nZO+U2rvOyd8q8EJyy6rlWHqS9g8U5Vh6kvYPFcrtXedk75Tau87J3ynBByy6rlWHqS9g8U5Vh6kvYPFcrtXedk75Tau87J3ynBByy6rlWHqS9g8U5Vh6kvYPFcrtXedk75Tau87J3ynBByy6rlWHqS9g8U5Vh6kvYPFcrtXedk75Tau87J3ynBByyvMaxGKXBK1gZJd0LhqB0e1buDX1BT+2T8blytdI40E4Mkhuw6FxXVcGvqCn9sn43LPUowo/a0VZVLcIgRed2EREBERAREQEREBERAREQEREBERAREQEREBERAREQEREBERAREQEREHBM+scS/mCty0s+scS/mCty+g8YiIgIiICgt+sKn2M/CpyhNH/X1PsZ+Fap8s1+Gpr3R19QWGzgWEH12KuWY1Rso2xxiNkrogx7yHA7rHcFBooqd0tdLPHnDMh572yla21sBjffCZxIL2aGP+y6x1KIrn/TdFWMOcxng3FjGKurmVxZYMa28IeTlYGnUnXd0dPStw4P012kySktnjlzB7mEhrA2xykXOl7825Xc2KYbTtjE1BKJXROlcy7GZQ0gH9I9t940F15fjOEMlZGKKR2fLlJfEzMXRiQAZ5AfouHNa+izE0R2lq1U94Z2lgm0V1xGk8w33pxGk8w33rfJSxhKl2ibRXXEaTzDfenEaTzDfenJBhKl2ibRXXEaTzDfenEaTzDfenJBhKl2ibRXXEaTzDfenEaTzDfenJBhKl2ibRXXEaTzDfenEaTzDfenJBhLn6t96OYf7V2nBr6gp/bJ+NyocSo6ZmGVLmwtDhGSDqr/AINfUNP+9J+Ny5deqJo7OnSi1S2CIEXkegREQEREBERAREQEREBERAREQEREBERAREQEREBERAREQEREBERAREQcEz6xxL+YK3LSz6xxH+YK3L6DxiIiAiIgKE3/AD9T7GfhU1Qm/wCfqfYz8K1T5Zr8N9FfNiAaCSclh9hUhtS1k8szY3iSW2d2V+thYLTh+QSV73NvlyHf/tKnEt2Jlj2UrG/S2biS32i+i+f8Z8R0elX/AJJ/8u9fw/T6lVPyq2rwx+J1Jq+MGEmJ8NnUzJLgkG/ljTco8nBmOSnMTp2OOTIHSU4da8bYibX35G2HQXE6qe/GMLgl2M8uzmyh2XK85gSQLWFiSQdBroVrmx/CIoHTZpHMaQHHZvaBfmJcAARfUbxzhdenVRXTFVPiWaoqibStAQ1oaNwFh7FnMqAcKcLFLPUywyxxQxbXMJGPztuR5OV5vqCP/wBhWmF19DjFBHW0mYxP61wQegi+m8doXS8MWlLzJmWdlF1feU2UXV95TsMZkzLOyi6vvKbKLq+8p2GMyZlnZRdX3lNlF1feU7DGZMyzsour7ymyi6vvKdhDxN3/ANLqv4ZV5wa+oaf96T8blSYnHGMLqiG67M85V3wa+oaf96T8blnq/R+2qPqWwRAi8zsIiICIiAiIgIiICIiAiIgIiICIiAiIgIiICIiAiIgIiICIiAiIgIiIOCZ9Y4j/ADBW5aWfWOI/zBW5fQeMREQEREBQm/5+p9jPwqaoTf8AP1PsZ+Fap8s1+G6jDncpNYCXENAA6cpXuOsqmGMvoqmQssMzgLllrOaTbUdF9yzLgJdI95rLE2uRGR/5Lz+T7vTXdH0D/evB8V8JR8RXFc1TEvV0OvV0qbWui/k+2skZWSTVEE+z2RaI43DZ3cSwhzTcHNqD0DoXuo4MU9VC+GaqqpI3lgcH5TdreYnL5Wml3XIG6y3ng+4aGtd3Hf3rHIJuBx43Iv8ARO7vrt0ulR06Ioie0QxXXXVVNU/lXN4F0zInQtq6jY2LWsc0GzSHXaSLEi7id9zzk63vMNoGYXQRUcT5nxxDKwyuLnZdwFz0Cw+zcFF/J93pr91/oH+9YGAk7q4nS+jTu6fpreNG2b1La56D2Jc9B7FVcgH013cP96wcBsCTXEAbyWnT41bU7O+ltc9B7Eueg9iquQHemu7h/vTkB3pru4f70tTs76Wtz0HsS56D2Kq5Ad6a7uH+9OQHemu7h/vS1Ozvpa3PQexLnoPYqrkB3pru4f705Ad6a7uH+9LU7O+krEyeS6rQ/oyrzg19Q0/70n43LmDwfJFjWEjoLCf/ACUuGjr6eIRQ4tJHGL2a2OwFzfrLNdMVU2iVpmYm9nYhZXI7HE/21N93802OKftmb7v5rlw+3Tk9OuRcjscU/bM33fzTY4p+2pvu/mnD7OT065FyOxxT9tTfd/NNjin7am+7+acPs5PTrkXI7HFP2zN93802OKftmb7v5pw+zk9OuRcjscU/bM33fzTY4p+2pvu/mnD7OT065FyGxxP9tTfd/NYyYiItocblazKHXcwAAHp8rTenF7OT07BFyGyxK7hy3Ldhs7yPo+3ytFnYYoCAcZn13fm/mnF7OT065FyBixMGxxqYG9rFnP3lnY4p+2Zt1/0fN2pxezk9OuRcdbEA8MOOvznQNsLn7M11l7MRiBMmOSMA53tDR73Jxezk9OwRcczj0t9nj7n5d+QB1vbZy9bLEiXAY3KS02IDNR7fK0Ti9nJ6dei5HY4p+2pvu/mmxxT9szfd/NOH2cnp1yLkdjin7Zm+7+abHFP2zN93804fZyenXIuR2OKftmb7v5pscU/bU33fzTh9nJ6dci5HY4p+2pvu/mmxxT9tTfd/NOH2cnp1yLkDHiYc0HGpruvb836r9b1LOwxS1+WZrdOz+acXs5PTrkXIiHEza2NTG+6zN/xJscTP/epun6H2dZOL2cnp1yLjxHiRvbGp9HZf0fPYHp9azs8Ty5uWai3SYTbtunF7OT0gsBOI4jp//IK32PQexQp8KcaqTNPJJIfKe5sW/wBZ8pa3YUWfTfM0Xtd0ZGveXq7befusbHoPYlj0HsUc8HwHW444n1ROP/ksOwENGtW4btDE4HU253KZU7W06SbHoPYlj0HsWg8HtbcbcT0CNx/8l55BGbLxxwd0GJw/8kyp2WnSTY9B7FBb/n6n2M/Ct/5Pf/3D3D/cttPgZhL8tX9K1/zX/wCS1FVMM1UzMPPCWikxPCZaKJt3TEMvY2aCN5s5tgPt9hWnBcMnw6nxCmkI/OyyPZJGXi4eXG4zPcQQT9mn0t6vHMbnOnvWMjej3rlNHe7pFfayhp6Kri4L1dHIyUyuY9sY2l5HAtAF3AkXJvu5rbjdQeDOFYhh9ZC6sZOxsdEYg11QZWMJczyQb2P0SdwsuryN6PemRvR70wM3JVmCYlUcKosTBvTx5iGG2a4ewgjyso3XAI/VN7EgKLQYDig4V0uJ1ERbHFHsnHPlIAcSCA3QgtGoAA8oc+7uMjej3pkb0e9TjXNWSxYh+UVLUMlDsPEEkckea2V5sQ63617Wvza9K5rGMExOpxbF54IqoQ1DGMBjqSNpYWtkuLAXvfdoV3GRvR71jI3oVmhIrZc7y3WNxc6rGZZyN6PemRvR71cUyYzJmWcjej3pkb0e9MTJjMmZZyN6PemRvR70xMmMyZlnI3o96ZG9HvTEyYzJmWcjej3pkb0e9MTJjMmZZyN6PemRvR70xMmMyZlnI3o96ZG9HvTEyYzJmWcjej3pkb0e9MTJjMmZZyN6PemRvR70xMmC7Q+xUfCGiqsQwujhpMwkY9k2YWOXLGbaXG9xHq0uVe5G23e9YEbQAANBoNVJpuZOHquClW/CoqMRw1GxrGkCRjWZ48jS4l7QHZc4P+42FzbRbH4HPLg+ExGgqG1UMDTU5JdmGkjyi2zwDKDe37xuV2uRvR71jI3o96nG1yOOreDlVWVQmpnzUsQnp2Rsc57XMha1lxdrwbNIdvJO+x1WW4HiH5S8sllNs9pkycUtLbr3z7r63vfntbRdjkb0e9Mjej3pxmb5nhnBTGaSur53UMYc4zvjkMoOYkODcoN/KNxa5HrvuVycHZHS1kNJheItlq6Uwunmp4W7MjVmVrbX8pxJPMAuzyN6PesBjehOM5HzF3AzEYuDjqCGJz6jbxPfngaGADMDkOY5h5W+w0F7Xsu14NUdXh+HzRVgs91Q+Ros3RrrO3tGupcLm506LK5yN6PemRvR70iixNdzMmZZyN6PemRvR71rFnJjMmZZyN6PemRvR70xMmMyZlnI3o96ZG9HvTEyYzJmWcjej3pkb0e9MTJrc787F7XfhK5jFcLbVYrWVFTh9dVWdE+nEMURY/IxpDS4jMPLab67l1RjbcG2o3a/YmRvQpNF1iuzhThWIP4QUVdJhTtJpHSksY4BjnOe29hvBcNxB8ke1aeD/BzEaPhPT109O9lO0PN3RNu1zi82JLi61nb7m2g36r6Bkb0JkHR71OPuvI1NqG08jZXuysbUAuJ5hlasOxGmkoRGyqc6VxADBITc5uhbhG0bhvN9/P8A+gLOUevtSenebkV2QH1sdJiFQZZGxtfTloLja500WcQxWnq2COGoZI41AdZrr6ZbXUl9DTTOzyR3duvcrHJ1INRDqNfpHxWsIvFTOcxFh2IxUckm0dY543gc5Avey8y4mzEZg6PNZgYCT05wt5YPX2oY2u3i+t9/Rqs8cXuufazDa1lHVskkkDGljhmO69x81GkxBlVilopA8F2byd30LKVlHr7VnIPX2ph3uZ9rPLpAxhcb2AubC69RPJDi4Ws4gaEbj6x8kFNFNcSNuADznn0PuVHwlxebATTCkhhO3zuftA46gjdYjpWop7s1Vdn/2Q=="/>
          <p:cNvSpPr>
            <a:spLocks noChangeAspect="1" noChangeArrowheads="1"/>
          </p:cNvSpPr>
          <p:nvPr/>
        </p:nvSpPr>
        <p:spPr bwMode="auto">
          <a:xfrm>
            <a:off x="307975" y="7937"/>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41990" name="Picture 6" descr="https://timgsa.baidu.com/timg?image&amp;quality=80&amp;size=b9999_10000&amp;sec=1491660782887&amp;di=6a5a3a48f66f520d7683b0f743471ddc&amp;imgtype=0&amp;src=http%3A%2F%2Fsrc.onlinedown.net%2Fd%2Ffile%2Fp%2F2016-12-14%2F122b13187fdbf6c01b9b5a61f92e3ea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4953" y="2971800"/>
            <a:ext cx="5791200" cy="3753691"/>
          </a:xfrm>
          <a:prstGeom prst="rect">
            <a:avLst/>
          </a:prstGeom>
          <a:noFill/>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zh-CN" dirty="0"/>
              <a:t>信息搜索</a:t>
            </a:r>
            <a:endParaRPr lang="zh-CN" altLang="en-US" dirty="0"/>
          </a:p>
        </p:txBody>
      </p:sp>
      <p:sp>
        <p:nvSpPr>
          <p:cNvPr id="81923" name="内容占位符 2"/>
          <p:cNvSpPr>
            <a:spLocks noGrp="1"/>
          </p:cNvSpPr>
          <p:nvPr>
            <p:ph idx="1"/>
          </p:nvPr>
        </p:nvSpPr>
        <p:spPr/>
        <p:txBody>
          <a:bodyPr/>
          <a:lstStyle/>
          <a:p>
            <a:r>
              <a:rPr lang="en-US" altLang="zh-CN" dirty="0"/>
              <a:t>1. </a:t>
            </a:r>
            <a:r>
              <a:rPr lang="zh-CN" altLang="zh-CN" dirty="0"/>
              <a:t>信息检索</a:t>
            </a:r>
          </a:p>
          <a:p>
            <a:pPr lvl="1"/>
            <a:r>
              <a:rPr lang="zh-CN" altLang="zh-CN" dirty="0"/>
              <a:t>信息检索是指将杂乱无章的信息有序化形成信息集合，并根据需要从信息集合中找出特定信息的过程，全称是信息存储和检索。</a:t>
            </a:r>
            <a:endParaRPr lang="en-US" altLang="zh-CN" dirty="0"/>
          </a:p>
          <a:p>
            <a:r>
              <a:rPr lang="en-US" altLang="zh-CN" dirty="0"/>
              <a:t>2. </a:t>
            </a:r>
            <a:r>
              <a:rPr lang="zh-CN" altLang="zh-CN" dirty="0"/>
              <a:t>搜索引擎</a:t>
            </a:r>
          </a:p>
          <a:p>
            <a:pPr lvl="1"/>
            <a:r>
              <a:rPr lang="zh-CN" altLang="zh-CN" dirty="0"/>
              <a:t>搜索引擎搜索的是预先整理好的网页索引数据库。</a:t>
            </a:r>
          </a:p>
          <a:p>
            <a:pPr lvl="1"/>
            <a:endParaRPr lang="en-US" altLang="zh-CN" dirty="0"/>
          </a:p>
        </p:txBody>
      </p:sp>
      <p:sp>
        <p:nvSpPr>
          <p:cNvPr id="4" name="Slide Number Placeholder 5"/>
          <p:cNvSpPr>
            <a:spLocks noGrp="1"/>
          </p:cNvSpPr>
          <p:nvPr>
            <p:ph type="sldNum" sz="quarter" idx="12"/>
          </p:nvPr>
        </p:nvSpPr>
        <p:spPr>
          <a:xfrm>
            <a:off x="8534400" y="6528816"/>
            <a:ext cx="609600" cy="329184"/>
          </a:xfrm>
        </p:spPr>
        <p:txBody>
          <a:bodyPr/>
          <a:lstStyle/>
          <a:p>
            <a:fld id="{B6F15528-21DE-4FAA-801E-634DDDAF4B2B}" type="slidenum">
              <a:rPr lang="en-US" smtClean="0">
                <a:solidFill>
                  <a:schemeClr val="tx2"/>
                </a:solidFill>
              </a:rPr>
              <a:t>126</a:t>
            </a:fld>
            <a:endParaRPr lang="en-US" dirty="0">
              <a:solidFill>
                <a:schemeClr val="tx2"/>
              </a:solidFill>
            </a:endParaRPr>
          </a:p>
        </p:txBody>
      </p:sp>
      <p:pic>
        <p:nvPicPr>
          <p:cNvPr id="5"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graphicFrame>
        <p:nvGraphicFramePr>
          <p:cNvPr id="6" name="表格 4"/>
          <p:cNvGraphicFramePr>
            <a:graphicFrameLocks noGrp="1"/>
          </p:cNvGraphicFramePr>
          <p:nvPr/>
        </p:nvGraphicFramePr>
        <p:xfrm>
          <a:off x="533400" y="3581400"/>
          <a:ext cx="8145490" cy="3026943"/>
        </p:xfrm>
        <a:graphic>
          <a:graphicData uri="http://schemas.openxmlformats.org/drawingml/2006/table">
            <a:tbl>
              <a:tblPr/>
              <a:tblGrid>
                <a:gridCol w="1832735">
                  <a:extLst>
                    <a:ext uri="{9D8B030D-6E8A-4147-A177-3AD203B41FA5}">
                      <a16:colId xmlns:a16="http://schemas.microsoft.com/office/drawing/2014/main" val="20000"/>
                    </a:ext>
                  </a:extLst>
                </a:gridCol>
                <a:gridCol w="2783043">
                  <a:extLst>
                    <a:ext uri="{9D8B030D-6E8A-4147-A177-3AD203B41FA5}">
                      <a16:colId xmlns:a16="http://schemas.microsoft.com/office/drawing/2014/main" val="20001"/>
                    </a:ext>
                  </a:extLst>
                </a:gridCol>
                <a:gridCol w="3529712">
                  <a:extLst>
                    <a:ext uri="{9D8B030D-6E8A-4147-A177-3AD203B41FA5}">
                      <a16:colId xmlns:a16="http://schemas.microsoft.com/office/drawing/2014/main" val="20002"/>
                    </a:ext>
                  </a:extLst>
                </a:gridCol>
              </a:tblGrid>
              <a:tr h="277461">
                <a:tc>
                  <a:txBody>
                    <a:bodyPr/>
                    <a:lstStyle/>
                    <a:p>
                      <a:pPr indent="257175" algn="ctr">
                        <a:spcAft>
                          <a:spcPts val="0"/>
                        </a:spcAft>
                      </a:pPr>
                      <a:r>
                        <a:rPr lang="zh-CN" sz="1800" kern="100" dirty="0">
                          <a:latin typeface="Times New Roman" panose="02020603050405020304"/>
                          <a:ea typeface="宋体" panose="02010600030101010101" pitchFamily="2" charset="-122"/>
                        </a:rPr>
                        <a:t>搜索引擎名称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7175" algn="ctr">
                        <a:spcAft>
                          <a:spcPts val="0"/>
                        </a:spcAft>
                      </a:pPr>
                      <a:r>
                        <a:rPr lang="zh-CN" sz="1800" kern="100">
                          <a:latin typeface="Times New Roman" panose="02020603050405020304"/>
                          <a:ea typeface="宋体" panose="02010600030101010101" pitchFamily="2" charset="-122"/>
                        </a:rPr>
                        <a:t>域名地址</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7175" algn="ctr">
                        <a:spcAft>
                          <a:spcPts val="0"/>
                        </a:spcAft>
                      </a:pPr>
                      <a:r>
                        <a:rPr lang="zh-CN" sz="1800" kern="100">
                          <a:latin typeface="Times New Roman" panose="02020603050405020304"/>
                          <a:ea typeface="宋体" panose="02010600030101010101" pitchFamily="2" charset="-122"/>
                        </a:rPr>
                        <a:t>说</a:t>
                      </a:r>
                      <a:r>
                        <a:rPr lang="en-US" sz="1800" kern="100">
                          <a:latin typeface="Times New Roman" panose="02020603050405020304"/>
                          <a:ea typeface="宋体" panose="02010600030101010101" pitchFamily="2" charset="-122"/>
                        </a:rPr>
                        <a:t>    </a:t>
                      </a:r>
                      <a:r>
                        <a:rPr lang="zh-CN" sz="1800" kern="100">
                          <a:latin typeface="Times New Roman" panose="02020603050405020304"/>
                          <a:ea typeface="宋体" panose="02010600030101010101" pitchFamily="2" charset="-122"/>
                        </a:rPr>
                        <a:t>明</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77461">
                <a:tc>
                  <a:txBody>
                    <a:bodyPr/>
                    <a:lstStyle/>
                    <a:p>
                      <a:pPr indent="257175" algn="ctr">
                        <a:spcAft>
                          <a:spcPts val="0"/>
                        </a:spcAft>
                      </a:pPr>
                      <a:r>
                        <a:rPr lang="zh-CN" sz="1800" kern="100">
                          <a:latin typeface="Times New Roman" panose="02020603050405020304"/>
                          <a:ea typeface="宋体" panose="02010600030101010101" pitchFamily="2" charset="-122"/>
                        </a:rPr>
                        <a:t>百度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7175" algn="ctr">
                        <a:spcAft>
                          <a:spcPts val="0"/>
                        </a:spcAft>
                      </a:pPr>
                      <a:r>
                        <a:rPr lang="en-US" sz="1800" kern="100">
                          <a:latin typeface="Times New Roman" panose="02020603050405020304"/>
                          <a:ea typeface="宋体" panose="02010600030101010101" pitchFamily="2" charset="-122"/>
                        </a:rPr>
                        <a:t>http://www.baidu.com</a:t>
                      </a:r>
                      <a:endParaRPr lang="zh-CN" sz="1800" kern="100">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7175" algn="ctr">
                        <a:spcAft>
                          <a:spcPts val="0"/>
                        </a:spcAft>
                      </a:pPr>
                      <a:r>
                        <a:rPr lang="zh-CN" sz="1800" kern="100" dirty="0">
                          <a:latin typeface="Times New Roman" panose="02020603050405020304"/>
                          <a:ea typeface="宋体" panose="02010600030101010101" pitchFamily="2" charset="-122"/>
                        </a:rPr>
                        <a:t>全球最大的中文搜索引擎</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64849">
                <a:tc>
                  <a:txBody>
                    <a:bodyPr/>
                    <a:lstStyle/>
                    <a:p>
                      <a:pPr indent="257175" algn="ctr">
                        <a:spcAft>
                          <a:spcPts val="0"/>
                        </a:spcAft>
                      </a:pPr>
                      <a:r>
                        <a:rPr lang="en-US" sz="1800" kern="100">
                          <a:latin typeface="Times New Roman" panose="02020603050405020304"/>
                          <a:ea typeface="宋体" panose="02010600030101010101" pitchFamily="2" charset="-122"/>
                        </a:rPr>
                        <a:t>Google</a:t>
                      </a:r>
                      <a:endParaRPr lang="zh-CN" sz="1800" kern="100">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7175" algn="ctr">
                        <a:spcAft>
                          <a:spcPts val="0"/>
                        </a:spcAft>
                      </a:pPr>
                      <a:r>
                        <a:rPr lang="en-US" sz="1800" kern="100">
                          <a:latin typeface="Times New Roman" panose="02020603050405020304"/>
                          <a:ea typeface="宋体" panose="02010600030101010101" pitchFamily="2" charset="-122"/>
                        </a:rPr>
                        <a:t>http://www.google.com.hk</a:t>
                      </a:r>
                      <a:endParaRPr lang="zh-CN" sz="1800" kern="100">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7175" algn="ctr">
                        <a:spcAft>
                          <a:spcPts val="0"/>
                        </a:spcAft>
                      </a:pPr>
                      <a:r>
                        <a:rPr lang="zh-CN" sz="1800" kern="100">
                          <a:latin typeface="Times New Roman" panose="02020603050405020304"/>
                          <a:ea typeface="宋体" panose="02010600030101010101" pitchFamily="2" charset="-122"/>
                        </a:rPr>
                        <a:t>全球最大的搜索引擎</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97274">
                <a:tc>
                  <a:txBody>
                    <a:bodyPr/>
                    <a:lstStyle/>
                    <a:p>
                      <a:pPr indent="257175" algn="ctr">
                        <a:spcAft>
                          <a:spcPts val="0"/>
                        </a:spcAft>
                      </a:pPr>
                      <a:r>
                        <a:rPr lang="zh-CN" sz="1800" kern="100">
                          <a:latin typeface="Times New Roman" panose="02020603050405020304"/>
                          <a:ea typeface="宋体" panose="02010600030101010101" pitchFamily="2" charset="-122"/>
                        </a:rPr>
                        <a:t>雅虎</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7175" algn="ctr">
                        <a:spcAft>
                          <a:spcPts val="0"/>
                        </a:spcAft>
                      </a:pPr>
                      <a:r>
                        <a:rPr lang="en-US" sz="1800" kern="100">
                          <a:latin typeface="Times New Roman" panose="02020603050405020304"/>
                          <a:ea typeface="宋体" panose="02010600030101010101" pitchFamily="2" charset="-122"/>
                        </a:rPr>
                        <a:t>http://www.yahoo.cn</a:t>
                      </a:r>
                      <a:endParaRPr lang="zh-CN" sz="1800" kern="100">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7175" algn="ctr">
                        <a:spcAft>
                          <a:spcPts val="0"/>
                        </a:spcAft>
                      </a:pPr>
                      <a:r>
                        <a:rPr lang="zh-CN" sz="1800" kern="100">
                          <a:latin typeface="Times New Roman" panose="02020603050405020304"/>
                          <a:ea typeface="宋体" panose="02010600030101010101" pitchFamily="2" charset="-122"/>
                        </a:rPr>
                        <a:t>一个涵盖全球</a:t>
                      </a:r>
                      <a:r>
                        <a:rPr lang="en-US" sz="1800" kern="100">
                          <a:latin typeface="Times New Roman" panose="02020603050405020304"/>
                          <a:ea typeface="宋体" panose="02010600030101010101" pitchFamily="2" charset="-122"/>
                        </a:rPr>
                        <a:t>120</a:t>
                      </a:r>
                      <a:r>
                        <a:rPr lang="zh-CN" sz="1800" kern="100">
                          <a:latin typeface="Times New Roman" panose="02020603050405020304"/>
                          <a:ea typeface="宋体" panose="02010600030101010101" pitchFamily="2" charset="-122"/>
                        </a:rPr>
                        <a:t>多亿网页（其中中国雅虎为</a:t>
                      </a:r>
                      <a:r>
                        <a:rPr lang="en-US" sz="1800" kern="100">
                          <a:latin typeface="Times New Roman" panose="02020603050405020304"/>
                          <a:ea typeface="宋体" panose="02010600030101010101" pitchFamily="2" charset="-122"/>
                        </a:rPr>
                        <a:t>12</a:t>
                      </a:r>
                      <a:r>
                        <a:rPr lang="zh-CN" sz="1800" kern="100">
                          <a:latin typeface="Times New Roman" panose="02020603050405020304"/>
                          <a:ea typeface="宋体" panose="02010600030101010101" pitchFamily="2" charset="-122"/>
                        </a:rPr>
                        <a:t>亿）的强大数据库</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64849">
                <a:tc>
                  <a:txBody>
                    <a:bodyPr/>
                    <a:lstStyle/>
                    <a:p>
                      <a:pPr indent="257175" algn="ctr">
                        <a:spcAft>
                          <a:spcPts val="0"/>
                        </a:spcAft>
                      </a:pPr>
                      <a:r>
                        <a:rPr lang="zh-CN" sz="1800" kern="100">
                          <a:latin typeface="Times New Roman" panose="02020603050405020304"/>
                          <a:ea typeface="宋体" panose="02010600030101010101" pitchFamily="2" charset="-122"/>
                        </a:rPr>
                        <a:t>搜狗</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7175" algn="ctr">
                        <a:spcAft>
                          <a:spcPts val="0"/>
                        </a:spcAft>
                      </a:pPr>
                      <a:r>
                        <a:rPr lang="en-US" sz="1800" kern="100">
                          <a:latin typeface="Times New Roman" panose="02020603050405020304"/>
                          <a:ea typeface="宋体" panose="02010600030101010101" pitchFamily="2" charset="-122"/>
                        </a:rPr>
                        <a:t>http://www.sogou.com</a:t>
                      </a:r>
                      <a:endParaRPr lang="zh-CN" sz="1800" kern="100">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7175" algn="ctr">
                        <a:spcAft>
                          <a:spcPts val="0"/>
                        </a:spcAft>
                      </a:pPr>
                      <a:r>
                        <a:rPr lang="zh-CN" sz="1800" kern="100" dirty="0">
                          <a:latin typeface="Times New Roman" panose="02020603050405020304"/>
                          <a:ea typeface="宋体" panose="02010600030101010101" pitchFamily="2" charset="-122"/>
                        </a:rPr>
                        <a:t>搜狐公司推出的全球首个第三代互动式中文搜索引擎</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32425">
                <a:tc>
                  <a:txBody>
                    <a:bodyPr/>
                    <a:lstStyle/>
                    <a:p>
                      <a:pPr indent="257175" algn="ctr">
                        <a:spcAft>
                          <a:spcPts val="0"/>
                        </a:spcAft>
                      </a:pPr>
                      <a:r>
                        <a:rPr lang="en-US" sz="1800" kern="100">
                          <a:latin typeface="Times New Roman" panose="02020603050405020304"/>
                          <a:ea typeface="宋体" panose="02010600030101010101" pitchFamily="2" charset="-122"/>
                        </a:rPr>
                        <a:t>SOSO</a:t>
                      </a:r>
                      <a:endParaRPr lang="zh-CN" sz="1800" kern="100">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7175" algn="ctr">
                        <a:spcAft>
                          <a:spcPts val="0"/>
                        </a:spcAft>
                      </a:pPr>
                      <a:r>
                        <a:rPr lang="en-US" sz="1800" kern="100">
                          <a:latin typeface="Times New Roman" panose="02020603050405020304"/>
                          <a:ea typeface="宋体" panose="02010600030101010101" pitchFamily="2" charset="-122"/>
                        </a:rPr>
                        <a:t>http://www.soso.com</a:t>
                      </a:r>
                      <a:endParaRPr lang="zh-CN" sz="1800" kern="100">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7175" algn="ctr">
                        <a:spcAft>
                          <a:spcPts val="0"/>
                        </a:spcAft>
                      </a:pPr>
                      <a:r>
                        <a:rPr lang="en-US" sz="1800" kern="100">
                          <a:latin typeface="Times New Roman" panose="02020603050405020304"/>
                          <a:ea typeface="宋体" panose="02010600030101010101" pitchFamily="2" charset="-122"/>
                        </a:rPr>
                        <a:t>QQ</a:t>
                      </a:r>
                      <a:r>
                        <a:rPr lang="zh-CN" sz="1800" kern="100">
                          <a:latin typeface="Times New Roman" panose="02020603050405020304"/>
                          <a:ea typeface="宋体" panose="02010600030101010101" pitchFamily="2" charset="-122"/>
                        </a:rPr>
                        <a:t>推出的独立搜索网站</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77461">
                <a:tc>
                  <a:txBody>
                    <a:bodyPr/>
                    <a:lstStyle/>
                    <a:p>
                      <a:pPr indent="257175" algn="ctr">
                        <a:spcAft>
                          <a:spcPts val="0"/>
                        </a:spcAft>
                      </a:pPr>
                      <a:r>
                        <a:rPr lang="zh-CN" sz="1800" kern="100">
                          <a:latin typeface="Times New Roman" panose="02020603050405020304"/>
                          <a:ea typeface="宋体" panose="02010600030101010101" pitchFamily="2" charset="-122"/>
                        </a:rPr>
                        <a:t>有道</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7175" algn="ctr">
                        <a:spcAft>
                          <a:spcPts val="0"/>
                        </a:spcAft>
                      </a:pPr>
                      <a:r>
                        <a:rPr lang="en-US" sz="1800" kern="100" dirty="0">
                          <a:latin typeface="Times New Roman" panose="02020603050405020304"/>
                          <a:ea typeface="宋体" panose="02010600030101010101" pitchFamily="2" charset="-122"/>
                        </a:rPr>
                        <a:t>http://www.youdao.com</a:t>
                      </a:r>
                      <a:endParaRPr lang="zh-CN" sz="1800" kern="100" dirty="0">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7175" algn="ctr">
                        <a:spcAft>
                          <a:spcPts val="0"/>
                        </a:spcAft>
                      </a:pPr>
                      <a:r>
                        <a:rPr lang="zh-CN" sz="1800" kern="100" dirty="0">
                          <a:latin typeface="Times New Roman" panose="02020603050405020304"/>
                          <a:ea typeface="宋体" panose="02010600030101010101" pitchFamily="2" charset="-122"/>
                        </a:rPr>
                        <a:t>网易自主研发的搜索引擎</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题外话：</a:t>
            </a:r>
            <a:r>
              <a:rPr lang="en-US" altLang="zh-CN" dirty="0"/>
              <a:t>PageRank</a:t>
            </a:r>
            <a:r>
              <a:rPr lang="zh-CN" altLang="en-US" dirty="0"/>
              <a:t>算法</a:t>
            </a:r>
          </a:p>
        </p:txBody>
      </p:sp>
      <p:sp>
        <p:nvSpPr>
          <p:cNvPr id="81923" name="内容占位符 2"/>
          <p:cNvSpPr>
            <a:spLocks noGrp="1"/>
          </p:cNvSpPr>
          <p:nvPr>
            <p:ph idx="1"/>
          </p:nvPr>
        </p:nvSpPr>
        <p:spPr/>
        <p:txBody>
          <a:bodyPr/>
          <a:lstStyle/>
          <a:p>
            <a:pPr lvl="1"/>
            <a:r>
              <a:rPr lang="zh-CN" altLang="en-US" dirty="0"/>
              <a:t>早期的搜索使用分类目录来实现</a:t>
            </a:r>
            <a:r>
              <a:rPr lang="en-US" altLang="zh-CN" dirty="0"/>
              <a:t>——</a:t>
            </a:r>
            <a:r>
              <a:rPr lang="zh-CN" altLang="en-US" dirty="0"/>
              <a:t>人工对网页分类并筛选：</a:t>
            </a:r>
            <a:r>
              <a:rPr lang="en-US" altLang="zh-CN" dirty="0"/>
              <a:t>Yahoo, Hao123. </a:t>
            </a:r>
            <a:r>
              <a:rPr lang="zh-CN" altLang="en-US" dirty="0"/>
              <a:t>随着网络的发展，人工分类变得不现实。</a:t>
            </a:r>
            <a:endParaRPr lang="en-US" altLang="zh-CN" dirty="0"/>
          </a:p>
          <a:p>
            <a:pPr lvl="1"/>
            <a:r>
              <a:rPr lang="zh-CN" altLang="en-US" dirty="0"/>
              <a:t>后来进入了文本检索时代</a:t>
            </a:r>
            <a:r>
              <a:rPr lang="en-US" altLang="zh-CN" dirty="0"/>
              <a:t>——</a:t>
            </a:r>
            <a:r>
              <a:rPr lang="zh-CN" altLang="en-US" dirty="0"/>
              <a:t>但搜索结果并不理想：某些网页喜欢集中一些关键词来使自己排名靠前。</a:t>
            </a:r>
            <a:endParaRPr lang="en-US" altLang="zh-CN" dirty="0"/>
          </a:p>
          <a:p>
            <a:pPr lvl="1"/>
            <a:r>
              <a:rPr lang="zh-CN" altLang="en-US" dirty="0"/>
              <a:t>谷歌的两位创始人，当时还是美国斯坦福大学 </a:t>
            </a:r>
            <a:r>
              <a:rPr lang="en-US" altLang="zh-CN" dirty="0"/>
              <a:t>(Stanford University) </a:t>
            </a:r>
            <a:r>
              <a:rPr lang="zh-CN" altLang="en-US" dirty="0"/>
              <a:t>研究生的佩奇 </a:t>
            </a:r>
            <a:r>
              <a:rPr lang="en-US" altLang="zh-CN" dirty="0"/>
              <a:t>(Larry Page) </a:t>
            </a:r>
            <a:r>
              <a:rPr lang="zh-CN" altLang="en-US" dirty="0"/>
              <a:t>和布林 </a:t>
            </a:r>
            <a:r>
              <a:rPr lang="en-US" altLang="zh-CN" dirty="0"/>
              <a:t>(Sergey </a:t>
            </a:r>
            <a:r>
              <a:rPr lang="en-US" altLang="zh-CN" dirty="0" err="1"/>
              <a:t>Brin</a:t>
            </a:r>
            <a:r>
              <a:rPr lang="en-US" altLang="zh-CN" dirty="0"/>
              <a:t>) </a:t>
            </a:r>
            <a:r>
              <a:rPr lang="zh-CN" altLang="en-US" dirty="0"/>
              <a:t>开始了对网页排序问题的研究。他们的借鉴了学术界评判学术论文重要性的通用方法， 那就是看论文的引用次数。由此想到网页的重要性也可以根据这种方法来评价。于是</a:t>
            </a:r>
            <a:r>
              <a:rPr lang="en-US" altLang="zh-CN" dirty="0"/>
              <a:t>PageRank</a:t>
            </a:r>
            <a:r>
              <a:rPr lang="zh-CN" altLang="en-US" dirty="0"/>
              <a:t>的核心思想就诞生了，非常简单：</a:t>
            </a:r>
            <a:endParaRPr lang="en-US" altLang="zh-CN" dirty="0"/>
          </a:p>
          <a:p>
            <a:r>
              <a:rPr lang="zh-CN" altLang="en-US" b="1" dirty="0"/>
              <a:t>如果一个网页被很多其他网页链接到的话说明这个网页比较重要，也就是</a:t>
            </a:r>
            <a:r>
              <a:rPr lang="en-US" altLang="zh-CN" b="1" dirty="0"/>
              <a:t>PageRank</a:t>
            </a:r>
            <a:r>
              <a:rPr lang="zh-CN" altLang="en-US" b="1" dirty="0"/>
              <a:t>值会相对较高</a:t>
            </a:r>
            <a:endParaRPr lang="zh-CN" altLang="en-US" dirty="0"/>
          </a:p>
          <a:p>
            <a:r>
              <a:rPr lang="zh-CN" altLang="en-US" b="1" dirty="0"/>
              <a:t>如果一个</a:t>
            </a:r>
            <a:r>
              <a:rPr lang="en-US" altLang="zh-CN" b="1" dirty="0"/>
              <a:t>PageRank</a:t>
            </a:r>
            <a:r>
              <a:rPr lang="zh-CN" altLang="en-US" b="1" dirty="0"/>
              <a:t>值很高的网页链接到一个其他的网页，那么被链接到的网页的</a:t>
            </a:r>
            <a:r>
              <a:rPr lang="en-US" altLang="zh-CN" b="1" dirty="0"/>
              <a:t>PageRank</a:t>
            </a:r>
            <a:r>
              <a:rPr lang="zh-CN" altLang="en-US" b="1" dirty="0"/>
              <a:t>值会相应地因此而提高</a:t>
            </a:r>
            <a:endParaRPr lang="zh-CN" altLang="en-US" dirty="0"/>
          </a:p>
          <a:p>
            <a:pPr lvl="1"/>
            <a:endParaRPr lang="en-US" altLang="zh-CN" dirty="0"/>
          </a:p>
        </p:txBody>
      </p:sp>
      <p:sp>
        <p:nvSpPr>
          <p:cNvPr id="4" name="Slide Number Placeholder 5"/>
          <p:cNvSpPr>
            <a:spLocks noGrp="1"/>
          </p:cNvSpPr>
          <p:nvPr>
            <p:ph type="sldNum" sz="quarter" idx="12"/>
          </p:nvPr>
        </p:nvSpPr>
        <p:spPr>
          <a:xfrm>
            <a:off x="8534400" y="6528816"/>
            <a:ext cx="609600" cy="329184"/>
          </a:xfrm>
        </p:spPr>
        <p:txBody>
          <a:bodyPr/>
          <a:lstStyle/>
          <a:p>
            <a:fld id="{B6F15528-21DE-4FAA-801E-634DDDAF4B2B}" type="slidenum">
              <a:rPr lang="en-US" smtClean="0">
                <a:solidFill>
                  <a:schemeClr val="tx2"/>
                </a:solidFill>
              </a:rPr>
              <a:t>127</a:t>
            </a:fld>
            <a:endParaRPr lang="en-US" dirty="0">
              <a:solidFill>
                <a:schemeClr val="tx2"/>
              </a:solidFill>
            </a:endParaRPr>
          </a:p>
        </p:txBody>
      </p:sp>
      <p:pic>
        <p:nvPicPr>
          <p:cNvPr id="5"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2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2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19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题外话：</a:t>
            </a:r>
            <a:r>
              <a:rPr lang="en-US" altLang="zh-CN" dirty="0"/>
              <a:t>PageRank</a:t>
            </a:r>
            <a:r>
              <a:rPr lang="zh-CN" altLang="en-US" dirty="0"/>
              <a:t>算法</a:t>
            </a:r>
          </a:p>
        </p:txBody>
      </p:sp>
      <p:sp>
        <p:nvSpPr>
          <p:cNvPr id="81923" name="内容占位符 2"/>
          <p:cNvSpPr>
            <a:spLocks noGrp="1"/>
          </p:cNvSpPr>
          <p:nvPr>
            <p:ph idx="1"/>
          </p:nvPr>
        </p:nvSpPr>
        <p:spPr/>
        <p:txBody>
          <a:bodyPr/>
          <a:lstStyle/>
          <a:p>
            <a:r>
              <a:rPr lang="zh-CN" altLang="en-US" b="1" dirty="0"/>
              <a:t>如果一个网页被很多其他网页链接到的话说明这个网页比较重要，也就是</a:t>
            </a:r>
            <a:r>
              <a:rPr lang="en-US" altLang="zh-CN" b="1" dirty="0"/>
              <a:t>PageRank</a:t>
            </a:r>
            <a:r>
              <a:rPr lang="zh-CN" altLang="en-US" b="1" dirty="0"/>
              <a:t>值会相对较高</a:t>
            </a:r>
            <a:endParaRPr lang="zh-CN" altLang="en-US" dirty="0"/>
          </a:p>
          <a:p>
            <a:r>
              <a:rPr lang="zh-CN" altLang="en-US" b="1" dirty="0"/>
              <a:t>如果一个</a:t>
            </a:r>
            <a:r>
              <a:rPr lang="en-US" altLang="zh-CN" b="1" dirty="0"/>
              <a:t>PageRank</a:t>
            </a:r>
            <a:r>
              <a:rPr lang="zh-CN" altLang="en-US" b="1" dirty="0"/>
              <a:t>值很高的网页链接到一个其他的网页，那么被链接到的网页的</a:t>
            </a:r>
            <a:r>
              <a:rPr lang="en-US" altLang="zh-CN" b="1" dirty="0"/>
              <a:t>PageRank</a:t>
            </a:r>
            <a:r>
              <a:rPr lang="zh-CN" altLang="en-US" b="1" dirty="0"/>
              <a:t>值会相应地因此而提高</a:t>
            </a:r>
            <a:endParaRPr lang="zh-CN" altLang="en-US" dirty="0"/>
          </a:p>
          <a:p>
            <a:pPr lvl="1"/>
            <a:endParaRPr lang="en-US" altLang="zh-CN" dirty="0"/>
          </a:p>
        </p:txBody>
      </p:sp>
      <p:sp>
        <p:nvSpPr>
          <p:cNvPr id="4" name="Slide Number Placeholder 5"/>
          <p:cNvSpPr>
            <a:spLocks noGrp="1"/>
          </p:cNvSpPr>
          <p:nvPr>
            <p:ph type="sldNum" sz="quarter" idx="12"/>
          </p:nvPr>
        </p:nvSpPr>
        <p:spPr>
          <a:xfrm>
            <a:off x="8534400" y="6528816"/>
            <a:ext cx="609600" cy="329184"/>
          </a:xfrm>
        </p:spPr>
        <p:txBody>
          <a:bodyPr/>
          <a:lstStyle/>
          <a:p>
            <a:fld id="{B6F15528-21DE-4FAA-801E-634DDDAF4B2B}" type="slidenum">
              <a:rPr lang="en-US" smtClean="0">
                <a:solidFill>
                  <a:schemeClr val="tx2"/>
                </a:solidFill>
              </a:rPr>
              <a:t>128</a:t>
            </a:fld>
            <a:endParaRPr lang="en-US" dirty="0">
              <a:solidFill>
                <a:schemeClr val="tx2"/>
              </a:solidFill>
            </a:endParaRPr>
          </a:p>
        </p:txBody>
      </p:sp>
      <p:pic>
        <p:nvPicPr>
          <p:cNvPr id="5"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pic>
        <p:nvPicPr>
          <p:cNvPr id="40962" name="Picture 2" descr="概念图"/>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3429000"/>
            <a:ext cx="4495800" cy="3236977"/>
          </a:xfrm>
          <a:prstGeom prst="rect">
            <a:avLst/>
          </a:prstGeom>
          <a:noFill/>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信息搜索</a:t>
            </a:r>
            <a:endParaRPr lang="zh-CN" altLang="en-US" dirty="0"/>
          </a:p>
        </p:txBody>
      </p:sp>
      <p:sp>
        <p:nvSpPr>
          <p:cNvPr id="83971" name="内容占位符 2"/>
          <p:cNvSpPr>
            <a:spLocks noGrp="1"/>
          </p:cNvSpPr>
          <p:nvPr>
            <p:ph idx="1"/>
          </p:nvPr>
        </p:nvSpPr>
        <p:spPr/>
        <p:txBody>
          <a:bodyPr/>
          <a:lstStyle/>
          <a:p>
            <a:r>
              <a:rPr lang="en-US" altLang="zh-CN"/>
              <a:t>3. </a:t>
            </a:r>
            <a:r>
              <a:rPr lang="zh-CN" altLang="zh-CN"/>
              <a:t>文献检索</a:t>
            </a:r>
            <a:endParaRPr lang="en-US" altLang="zh-CN"/>
          </a:p>
          <a:p>
            <a:pPr lvl="1"/>
            <a:r>
              <a:rPr lang="zh-CN" altLang="zh-CN"/>
              <a:t>文献检索是指依据一定的方法，从已经组织好的大量文献集合中，查找并获取特定信息的相关文献的过程</a:t>
            </a:r>
            <a:endParaRPr lang="en-US" altLang="zh-CN"/>
          </a:p>
          <a:p>
            <a:pPr lvl="2"/>
            <a:r>
              <a:rPr lang="zh-CN" altLang="zh-CN"/>
              <a:t>①万方数据库</a:t>
            </a:r>
          </a:p>
          <a:p>
            <a:pPr lvl="2"/>
            <a:r>
              <a:rPr lang="zh-CN" altLang="zh-CN"/>
              <a:t>②中国知识资源总库（</a:t>
            </a:r>
            <a:r>
              <a:rPr lang="en-US" altLang="zh-CN"/>
              <a:t>CNKI</a:t>
            </a:r>
            <a:r>
              <a:rPr lang="zh-CN" altLang="zh-CN"/>
              <a:t>）</a:t>
            </a:r>
          </a:p>
          <a:p>
            <a:pPr lvl="2"/>
            <a:r>
              <a:rPr lang="zh-CN" altLang="zh-CN"/>
              <a:t>③维普中国科技期刊全文数据库</a:t>
            </a:r>
          </a:p>
          <a:p>
            <a:pPr lvl="2"/>
            <a:r>
              <a:rPr lang="zh-CN" altLang="zh-CN"/>
              <a:t>④中国生物医学文献数据库</a:t>
            </a:r>
          </a:p>
          <a:p>
            <a:pPr lvl="2"/>
            <a:r>
              <a:rPr lang="zh-CN" altLang="zh-CN"/>
              <a:t>⑤</a:t>
            </a:r>
            <a:r>
              <a:rPr lang="en-US" altLang="zh-CN"/>
              <a:t>PQDD</a:t>
            </a:r>
            <a:r>
              <a:rPr lang="zh-CN" altLang="zh-CN"/>
              <a:t>学位论文全文数据库</a:t>
            </a:r>
          </a:p>
          <a:p>
            <a:pPr lvl="2"/>
            <a:r>
              <a:rPr lang="zh-CN" altLang="zh-CN"/>
              <a:t>⑥</a:t>
            </a:r>
            <a:r>
              <a:rPr lang="en-US" altLang="zh-CN"/>
              <a:t>IEEE/IEE</a:t>
            </a:r>
            <a:r>
              <a:rPr lang="zh-CN" altLang="zh-CN"/>
              <a:t>（</a:t>
            </a:r>
            <a:r>
              <a:rPr lang="en-US" altLang="zh-CN"/>
              <a:t>IEL</a:t>
            </a:r>
            <a:r>
              <a:rPr lang="zh-CN" altLang="zh-CN"/>
              <a:t>）数据库</a:t>
            </a:r>
          </a:p>
          <a:p>
            <a:pPr lvl="2"/>
            <a:r>
              <a:rPr lang="zh-CN" altLang="zh-CN"/>
              <a:t>⑦</a:t>
            </a:r>
            <a:r>
              <a:rPr lang="en-US" altLang="zh-CN"/>
              <a:t>Elsevier</a:t>
            </a:r>
            <a:r>
              <a:rPr lang="zh-CN" altLang="zh-CN"/>
              <a:t>全文期刊</a:t>
            </a:r>
          </a:p>
          <a:p>
            <a:pPr lvl="2"/>
            <a:r>
              <a:rPr lang="zh-CN" altLang="zh-CN"/>
              <a:t>⑧</a:t>
            </a:r>
            <a:r>
              <a:rPr lang="en-US" altLang="zh-CN"/>
              <a:t>John Wiley</a:t>
            </a:r>
            <a:r>
              <a:rPr lang="zh-CN" altLang="zh-CN"/>
              <a:t>全文期刊</a:t>
            </a:r>
          </a:p>
        </p:txBody>
      </p:sp>
      <p:sp>
        <p:nvSpPr>
          <p:cNvPr id="4" name="Slide Number Placeholder 5"/>
          <p:cNvSpPr>
            <a:spLocks noGrp="1"/>
          </p:cNvSpPr>
          <p:nvPr>
            <p:ph type="sldNum" sz="quarter" idx="12"/>
          </p:nvPr>
        </p:nvSpPr>
        <p:spPr>
          <a:xfrm>
            <a:off x="8534400" y="6528816"/>
            <a:ext cx="609600" cy="329184"/>
          </a:xfrm>
        </p:spPr>
        <p:txBody>
          <a:bodyPr/>
          <a:lstStyle/>
          <a:p>
            <a:fld id="{B6F15528-21DE-4FAA-801E-634DDDAF4B2B}" type="slidenum">
              <a:rPr lang="en-US" smtClean="0">
                <a:solidFill>
                  <a:schemeClr val="tx2"/>
                </a:solidFill>
              </a:rPr>
              <a:t>129</a:t>
            </a:fld>
            <a:endParaRPr lang="en-US" dirty="0">
              <a:solidFill>
                <a:schemeClr val="tx2"/>
              </a:solidFill>
            </a:endParaRPr>
          </a:p>
        </p:txBody>
      </p:sp>
      <p:pic>
        <p:nvPicPr>
          <p:cNvPr id="5"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6"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13</a:t>
            </a:fld>
            <a:endParaRPr lang="en-US" dirty="0">
              <a:solidFill>
                <a:schemeClr val="tx2"/>
              </a:solidFill>
            </a:endParaRPr>
          </a:p>
        </p:txBody>
      </p:sp>
      <p:sp>
        <p:nvSpPr>
          <p:cNvPr id="10" name="Title 1"/>
          <p:cNvSpPr txBox="1"/>
          <p:nvPr/>
        </p:nvSpPr>
        <p:spPr>
          <a:xfrm>
            <a:off x="457200" y="533400"/>
            <a:ext cx="8229600" cy="609600"/>
          </a:xfrm>
          <a:prstGeom prst="rect">
            <a:avLst/>
          </a:prstGeom>
        </p:spPr>
        <p:txBody>
          <a:bodyPr>
            <a:normAutofit fontScale="90000" lnSpcReduction="1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增强实境</a:t>
            </a:r>
          </a:p>
        </p:txBody>
      </p:sp>
      <p:pic>
        <p:nvPicPr>
          <p:cNvPr id="28674" name="Picture 2" descr="http://img.mp.itc.cn/upload/20160616/1f71f1cf730344efb7d84123a964bd05_th.jpg"/>
          <p:cNvPicPr>
            <a:picLocks noChangeAspect="1" noChangeArrowheads="1"/>
          </p:cNvPicPr>
          <p:nvPr/>
        </p:nvPicPr>
        <p:blipFill rotWithShape="1">
          <a:blip r:embed="rId3">
            <a:extLst>
              <a:ext uri="{28A0092B-C50C-407E-A947-70E740481C1C}">
                <a14:useLocalDpi xmlns:a14="http://schemas.microsoft.com/office/drawing/2010/main" val="0"/>
              </a:ext>
            </a:extLst>
          </a:blip>
          <a:srcRect l="-140" t="312" r="140" b="12143"/>
          <a:stretch>
            <a:fillRect/>
          </a:stretch>
        </p:blipFill>
        <p:spPr bwMode="auto">
          <a:xfrm>
            <a:off x="293754" y="1524000"/>
            <a:ext cx="8556491" cy="4419600"/>
          </a:xfrm>
          <a:prstGeom prst="rect">
            <a:avLst/>
          </a:prstGeom>
          <a:noFill/>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百度云同步盘\Misc\14163874201186558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6" name="Slide Number Placeholder 5"/>
          <p:cNvSpPr>
            <a:spLocks noGrp="1"/>
          </p:cNvSpPr>
          <p:nvPr>
            <p:ph type="sldNum" sz="quarter" idx="12"/>
          </p:nvPr>
        </p:nvSpPr>
        <p:spPr>
          <a:xfrm>
            <a:off x="8610600" y="6528816"/>
            <a:ext cx="533400" cy="329184"/>
          </a:xfrm>
        </p:spPr>
        <p:txBody>
          <a:bodyPr/>
          <a:lstStyle/>
          <a:p>
            <a:fld id="{B6F15528-21DE-4FAA-801E-634DDDAF4B2B}" type="slidenum">
              <a:rPr lang="en-US" smtClean="0">
                <a:solidFill>
                  <a:schemeClr val="tx2"/>
                </a:solidFill>
              </a:rPr>
              <a:t>130</a:t>
            </a:fld>
            <a:endParaRPr lang="en-US" dirty="0">
              <a:solidFill>
                <a:schemeClr val="tx2"/>
              </a:solidFill>
            </a:endParaRPr>
          </a:p>
        </p:txBody>
      </p:sp>
      <p:sp>
        <p:nvSpPr>
          <p:cNvPr id="10" name="Title 1"/>
          <p:cNvSpPr txBox="1"/>
          <p:nvPr/>
        </p:nvSpPr>
        <p:spPr>
          <a:xfrm>
            <a:off x="457200" y="533400"/>
            <a:ext cx="8229600" cy="609600"/>
          </a:xfrm>
          <a:prstGeom prst="rect">
            <a:avLst/>
          </a:prstGeom>
        </p:spPr>
        <p:txBody>
          <a:bodyPr>
            <a:normAutofit fontScale="90000" lnSpcReduction="1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题外话：面向连接的网络实例</a:t>
            </a:r>
          </a:p>
        </p:txBody>
      </p:sp>
      <p:sp>
        <p:nvSpPr>
          <p:cNvPr id="11" name="Content Placeholder 2"/>
          <p:cNvSpPr txBox="1"/>
          <p:nvPr/>
        </p:nvSpPr>
        <p:spPr>
          <a:xfrm>
            <a:off x="457200" y="1219200"/>
            <a:ext cx="8229600" cy="5257800"/>
          </a:xfrm>
          <a:prstGeom prst="rect">
            <a:avLst/>
          </a:prstGeom>
        </p:spPr>
        <p:txBody>
          <a:bodyPr>
            <a:normAutofit/>
          </a:bodyPr>
          <a:lstStyle>
            <a:lvl1pPr marL="182880" indent="-182880" algn="l" defTabSz="914400" rtl="0" eaLnBrk="1" latinLnBrk="0" hangingPunct="1">
              <a:spcBef>
                <a:spcPct val="20000"/>
              </a:spcBef>
              <a:buClr>
                <a:schemeClr val="accent1"/>
              </a:buClr>
              <a:buSzPct val="85000"/>
              <a:buFont typeface="Arial" panose="020B0604020202020204"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B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B0604020202020204"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B0604020202020204"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9pPr>
          </a:lstStyle>
          <a:p>
            <a:pPr marL="182880" lvl="1" fontAlgn="ctr">
              <a:lnSpc>
                <a:spcPct val="15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互联网是无连接的数据报网络：因为其起源是为了应对军事需求。</a:t>
            </a:r>
            <a:endParaRPr lang="en-US" altLang="zh-CN" sz="2400" dirty="0">
              <a:latin typeface="微软雅黑" panose="020B0503020204020204" pitchFamily="34" charset="-122"/>
              <a:ea typeface="微软雅黑" panose="020B0503020204020204" pitchFamily="34" charset="-122"/>
            </a:endParaRPr>
          </a:p>
          <a:p>
            <a:pPr marL="182880" lvl="1" fontAlgn="ctr">
              <a:lnSpc>
                <a:spcPct val="15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电话公司并不喜欢无连接的网络，因为面向连接的网络能提供：</a:t>
            </a:r>
            <a:endParaRPr lang="en-US" altLang="zh-CN" sz="2400" dirty="0">
              <a:latin typeface="微软雅黑" panose="020B0503020204020204" pitchFamily="34" charset="-122"/>
              <a:ea typeface="微软雅黑" panose="020B0503020204020204" pitchFamily="34" charset="-122"/>
            </a:endParaRPr>
          </a:p>
          <a:p>
            <a:pPr lvl="1" fontAlgn="ctr">
              <a:lnSpc>
                <a:spcPct val="150000"/>
              </a:lnSpc>
            </a:pPr>
            <a:r>
              <a:rPr lang="zh-CN" altLang="en-US" sz="2100" dirty="0">
                <a:latin typeface="楷体" panose="02010609060101010101" pitchFamily="49" charset="-122"/>
                <a:ea typeface="楷体" panose="02010609060101010101" pitchFamily="49" charset="-122"/>
              </a:rPr>
              <a:t>服务质量。</a:t>
            </a:r>
            <a:endParaRPr lang="en-US" altLang="zh-CN" sz="2100" dirty="0">
              <a:latin typeface="楷体" panose="02010609060101010101" pitchFamily="49" charset="-122"/>
              <a:ea typeface="楷体" panose="02010609060101010101" pitchFamily="49" charset="-122"/>
            </a:endParaRPr>
          </a:p>
          <a:p>
            <a:pPr lvl="1" fontAlgn="ctr">
              <a:lnSpc>
                <a:spcPct val="150000"/>
              </a:lnSpc>
            </a:pPr>
            <a:r>
              <a:rPr lang="zh-CN" altLang="en-US" sz="2100" dirty="0">
                <a:latin typeface="楷体" panose="02010609060101010101" pitchFamily="49" charset="-122"/>
                <a:ea typeface="楷体" panose="02010609060101010101" pitchFamily="49" charset="-122"/>
              </a:rPr>
              <a:t>记账。</a:t>
            </a:r>
            <a:endParaRPr lang="zh-CN" altLang="zh-CN" sz="2100" dirty="0">
              <a:latin typeface="楷体" panose="02010609060101010101" pitchFamily="49" charset="-122"/>
              <a:ea typeface="楷体" panose="02010609060101010101" pitchFamily="49" charset="-122"/>
            </a:endParaRPr>
          </a:p>
          <a:p>
            <a:pPr marL="182880" lvl="1" fontAlgn="ctr">
              <a:lnSpc>
                <a:spcPct val="16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面向连接的网络实例有</a:t>
            </a:r>
            <a:r>
              <a:rPr lang="en-US" altLang="zh-CN" sz="2400" b="1" dirty="0">
                <a:latin typeface="微软雅黑" panose="020B0503020204020204" pitchFamily="34" charset="-122"/>
                <a:ea typeface="微软雅黑" panose="020B0503020204020204" pitchFamily="34" charset="-122"/>
              </a:rPr>
              <a:t>X.25</a:t>
            </a:r>
            <a:r>
              <a:rPr lang="zh-CN" altLang="en-US" sz="2400" b="1" dirty="0">
                <a:latin typeface="微软雅黑" panose="020B0503020204020204" pitchFamily="34" charset="-122"/>
                <a:ea typeface="微软雅黑" panose="020B0503020204020204" pitchFamily="34" charset="-122"/>
              </a:rPr>
              <a:t>，帧中继和</a:t>
            </a:r>
            <a:r>
              <a:rPr lang="en-US" altLang="zh-CN" sz="2400" b="1" dirty="0">
                <a:latin typeface="微软雅黑" panose="020B0503020204020204" pitchFamily="34" charset="-122"/>
                <a:ea typeface="微软雅黑" panose="020B0503020204020204" pitchFamily="34" charset="-122"/>
              </a:rPr>
              <a:t>ATM</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6" name="Slide Number Placeholder 5"/>
          <p:cNvSpPr>
            <a:spLocks noGrp="1"/>
          </p:cNvSpPr>
          <p:nvPr>
            <p:ph type="sldNum" sz="quarter" idx="12"/>
          </p:nvPr>
        </p:nvSpPr>
        <p:spPr>
          <a:xfrm>
            <a:off x="8610600" y="6528816"/>
            <a:ext cx="533400" cy="329184"/>
          </a:xfrm>
        </p:spPr>
        <p:txBody>
          <a:bodyPr/>
          <a:lstStyle/>
          <a:p>
            <a:fld id="{B6F15528-21DE-4FAA-801E-634DDDAF4B2B}" type="slidenum">
              <a:rPr lang="en-US" smtClean="0">
                <a:solidFill>
                  <a:schemeClr val="tx2"/>
                </a:solidFill>
              </a:rPr>
              <a:t>131</a:t>
            </a:fld>
            <a:endParaRPr lang="en-US" dirty="0">
              <a:solidFill>
                <a:schemeClr val="tx2"/>
              </a:solidFill>
            </a:endParaRPr>
          </a:p>
        </p:txBody>
      </p:sp>
      <p:sp>
        <p:nvSpPr>
          <p:cNvPr id="10" name="Title 1"/>
          <p:cNvSpPr txBox="1"/>
          <p:nvPr/>
        </p:nvSpPr>
        <p:spPr>
          <a:xfrm>
            <a:off x="457200" y="533400"/>
            <a:ext cx="8229600" cy="609600"/>
          </a:xfrm>
          <a:prstGeom prst="rect">
            <a:avLst/>
          </a:prstGeom>
        </p:spPr>
        <p:txBody>
          <a:bodyPr>
            <a:normAutofit fontScale="90000" lnSpcReduction="1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题外话：面向连接的网络实例</a:t>
            </a:r>
          </a:p>
        </p:txBody>
      </p:sp>
      <p:sp>
        <p:nvSpPr>
          <p:cNvPr id="11" name="Content Placeholder 2"/>
          <p:cNvSpPr txBox="1"/>
          <p:nvPr/>
        </p:nvSpPr>
        <p:spPr>
          <a:xfrm>
            <a:off x="457200" y="1219200"/>
            <a:ext cx="8229600" cy="5257800"/>
          </a:xfrm>
          <a:prstGeom prst="rect">
            <a:avLst/>
          </a:prstGeom>
        </p:spPr>
        <p:txBody>
          <a:bodyPr>
            <a:normAutofit fontScale="92500"/>
          </a:bodyPr>
          <a:lstStyle>
            <a:lvl1pPr marL="182880" indent="-182880" algn="l" defTabSz="914400" rtl="0" eaLnBrk="1" latinLnBrk="0" hangingPunct="1">
              <a:spcBef>
                <a:spcPct val="20000"/>
              </a:spcBef>
              <a:buClr>
                <a:schemeClr val="accent1"/>
              </a:buClr>
              <a:buSzPct val="85000"/>
              <a:buFont typeface="Arial" panose="020B0604020202020204"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B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B0604020202020204"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B0604020202020204"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9pPr>
          </a:lstStyle>
          <a:p>
            <a:pPr marL="182880" lvl="1" fontAlgn="ctr">
              <a:lnSpc>
                <a:spcPct val="160000"/>
              </a:lnSpc>
              <a:buFont typeface="Wingdings" panose="05000000000000000000" pitchFamily="2" charset="2"/>
              <a:buChar char="Ø"/>
            </a:pPr>
            <a:r>
              <a:rPr lang="en-US" altLang="zh-CN" sz="2400" b="1" dirty="0"/>
              <a:t>X.25</a:t>
            </a:r>
            <a:r>
              <a:rPr lang="zh-CN" altLang="en-US" sz="2400" b="1" dirty="0"/>
              <a:t>（</a:t>
            </a:r>
            <a:r>
              <a:rPr lang="en-US" altLang="zh-CN" sz="2400" b="1" dirty="0"/>
              <a:t>197X</a:t>
            </a:r>
            <a:r>
              <a:rPr lang="zh-CN" altLang="en-US" sz="2400" b="1" dirty="0"/>
              <a:t>）</a:t>
            </a:r>
            <a:endParaRPr lang="en-US" altLang="zh-CN" sz="2400" b="1" dirty="0"/>
          </a:p>
          <a:p>
            <a:pPr lvl="1" fontAlgn="ctr">
              <a:lnSpc>
                <a:spcPct val="150000"/>
              </a:lnSpc>
            </a:pPr>
            <a:r>
              <a:rPr lang="zh-CN" altLang="en-US" sz="2100" dirty="0">
                <a:latin typeface="楷体" panose="02010609060101010101" pitchFamily="49" charset="-122"/>
                <a:ea typeface="楷体" panose="02010609060101010101" pitchFamily="49" charset="-122"/>
              </a:rPr>
              <a:t>公用分组交换数据网，也称公用数据网（</a:t>
            </a:r>
            <a:r>
              <a:rPr lang="en-US" altLang="zh-CN" sz="2100" dirty="0">
                <a:latin typeface="楷体" panose="02010609060101010101" pitchFamily="49" charset="-122"/>
                <a:ea typeface="楷体" panose="02010609060101010101" pitchFamily="49" charset="-122"/>
              </a:rPr>
              <a:t>PDN</a:t>
            </a:r>
            <a:r>
              <a:rPr lang="zh-CN" altLang="en-US" sz="2100" dirty="0">
                <a:latin typeface="楷体" panose="02010609060101010101" pitchFamily="49" charset="-122"/>
                <a:ea typeface="楷体" panose="02010609060101010101" pitchFamily="49" charset="-122"/>
              </a:rPr>
              <a:t>）。网络是第一个面向连接的网络</a:t>
            </a:r>
            <a:r>
              <a:rPr lang="en-US" altLang="zh-CN" sz="2100" dirty="0">
                <a:latin typeface="楷体" panose="02010609060101010101" pitchFamily="49" charset="-122"/>
                <a:ea typeface="楷体" panose="02010609060101010101" pitchFamily="49" charset="-122"/>
              </a:rPr>
              <a:t>,</a:t>
            </a:r>
            <a:r>
              <a:rPr lang="zh-CN" altLang="en-US" sz="2100" dirty="0">
                <a:latin typeface="楷体" panose="02010609060101010101" pitchFamily="49" charset="-122"/>
                <a:ea typeface="楷体" panose="02010609060101010101" pitchFamily="49" charset="-122"/>
              </a:rPr>
              <a:t>也是第一个公共数据网络。其数据分组包含</a:t>
            </a:r>
            <a:r>
              <a:rPr lang="en-US" altLang="zh-CN" sz="2100" dirty="0">
                <a:latin typeface="楷体" panose="02010609060101010101" pitchFamily="49" charset="-122"/>
                <a:ea typeface="楷体" panose="02010609060101010101" pitchFamily="49" charset="-122"/>
              </a:rPr>
              <a:t>3</a:t>
            </a:r>
            <a:r>
              <a:rPr lang="zh-CN" altLang="en-US" sz="2100" dirty="0">
                <a:latin typeface="楷体" panose="02010609060101010101" pitchFamily="49" charset="-122"/>
                <a:ea typeface="楷体" panose="02010609060101010101" pitchFamily="49" charset="-122"/>
              </a:rPr>
              <a:t>字节头部和</a:t>
            </a:r>
            <a:r>
              <a:rPr lang="en-US" altLang="zh-CN" sz="2100" dirty="0">
                <a:latin typeface="楷体" panose="02010609060101010101" pitchFamily="49" charset="-122"/>
                <a:ea typeface="楷体" panose="02010609060101010101" pitchFamily="49" charset="-122"/>
              </a:rPr>
              <a:t>128</a:t>
            </a:r>
            <a:r>
              <a:rPr lang="zh-CN" altLang="en-US" sz="2100" dirty="0">
                <a:latin typeface="楷体" panose="02010609060101010101" pitchFamily="49" charset="-122"/>
                <a:ea typeface="楷体" panose="02010609060101010101" pitchFamily="49" charset="-122"/>
              </a:rPr>
              <a:t>字节数据部分。其特点是出错少，线路利用率高。但是费用高，速率低</a:t>
            </a:r>
            <a:endParaRPr lang="en-US" altLang="zh-CN" sz="2100" dirty="0">
              <a:latin typeface="楷体" panose="02010609060101010101" pitchFamily="49" charset="-122"/>
              <a:ea typeface="楷体" panose="02010609060101010101" pitchFamily="49" charset="-122"/>
            </a:endParaRPr>
          </a:p>
          <a:p>
            <a:pPr marL="182880" lvl="1" fontAlgn="ctr">
              <a:lnSpc>
                <a:spcPct val="160000"/>
              </a:lnSpc>
              <a:buFont typeface="Wingdings" panose="05000000000000000000" pitchFamily="2" charset="2"/>
              <a:buChar char="Ø"/>
            </a:pPr>
            <a:r>
              <a:rPr lang="zh-CN" altLang="en-US" sz="2400" b="1" dirty="0"/>
              <a:t>帧中继（</a:t>
            </a:r>
            <a:r>
              <a:rPr lang="en-US" altLang="zh-CN" sz="2400" b="1" dirty="0"/>
              <a:t>FR</a:t>
            </a:r>
            <a:r>
              <a:rPr lang="zh-CN" altLang="en-US" sz="2400" b="1" dirty="0"/>
              <a:t>）在</a:t>
            </a:r>
            <a:r>
              <a:rPr lang="en-US" altLang="zh-CN" sz="2400" b="1" dirty="0"/>
              <a:t>198X</a:t>
            </a:r>
            <a:r>
              <a:rPr lang="zh-CN" altLang="en-US" sz="2400" b="1" dirty="0"/>
              <a:t>年取代了</a:t>
            </a:r>
            <a:r>
              <a:rPr lang="en-US" altLang="zh-CN" sz="2400" b="1" dirty="0"/>
              <a:t>X.25</a:t>
            </a:r>
            <a:r>
              <a:rPr lang="zh-CN" altLang="en-US" sz="2400" b="1" dirty="0"/>
              <a:t>。</a:t>
            </a:r>
            <a:endParaRPr lang="en-US" altLang="zh-CN" sz="2400" b="1" dirty="0"/>
          </a:p>
          <a:p>
            <a:pPr marL="182880" lvl="1" fontAlgn="ctr">
              <a:lnSpc>
                <a:spcPct val="160000"/>
              </a:lnSpc>
              <a:buFont typeface="Wingdings" panose="05000000000000000000" pitchFamily="2" charset="2"/>
              <a:buChar char="Ø"/>
            </a:pPr>
            <a:r>
              <a:rPr lang="zh-CN" altLang="en-US" sz="2400" b="1" dirty="0"/>
              <a:t>异步传输模式（</a:t>
            </a:r>
            <a:r>
              <a:rPr lang="en-US" altLang="zh-CN" sz="2400" b="1" dirty="0"/>
              <a:t>Asynchronous Transfer Mode, ATM</a:t>
            </a:r>
            <a:r>
              <a:rPr lang="zh-CN" altLang="en-US" sz="2400" b="1" dirty="0"/>
              <a:t>）</a:t>
            </a:r>
            <a:r>
              <a:rPr lang="en-US" altLang="zh-CN" sz="2400" b="1" dirty="0"/>
              <a:t>(199X)</a:t>
            </a:r>
          </a:p>
          <a:p>
            <a:pPr lvl="1" fontAlgn="ctr">
              <a:lnSpc>
                <a:spcPct val="150000"/>
              </a:lnSpc>
            </a:pPr>
            <a:r>
              <a:rPr lang="en-US" altLang="zh-CN" sz="2100" dirty="0">
                <a:latin typeface="楷体" panose="02010609060101010101" pitchFamily="49" charset="-122"/>
                <a:ea typeface="楷体" panose="02010609060101010101" pitchFamily="49" charset="-122"/>
              </a:rPr>
              <a:t>ATM</a:t>
            </a:r>
            <a:r>
              <a:rPr lang="zh-CN" altLang="en-US" sz="2100" dirty="0">
                <a:latin typeface="楷体" panose="02010609060101010101" pitchFamily="49" charset="-122"/>
                <a:ea typeface="楷体" panose="02010609060101010101" pitchFamily="49" charset="-122"/>
              </a:rPr>
              <a:t>仍然在电话系统中广泛使用，主要用于传输</a:t>
            </a:r>
            <a:r>
              <a:rPr lang="en-US" altLang="zh-CN" sz="2100" dirty="0">
                <a:latin typeface="楷体" panose="02010609060101010101" pitchFamily="49" charset="-122"/>
                <a:ea typeface="楷体" panose="02010609060101010101" pitchFamily="49" charset="-122"/>
              </a:rPr>
              <a:t>IP</a:t>
            </a:r>
            <a:r>
              <a:rPr lang="zh-CN" altLang="en-US" sz="2100" dirty="0">
                <a:latin typeface="楷体" panose="02010609060101010101" pitchFamily="49" charset="-122"/>
                <a:ea typeface="楷体" panose="02010609060101010101" pitchFamily="49" charset="-122"/>
              </a:rPr>
              <a:t>分组，并被承运商用于内部传输，用户通常感觉不到其存在。</a:t>
            </a:r>
            <a:endParaRPr lang="en-US" altLang="zh-CN" sz="2100" dirty="0">
              <a:latin typeface="楷体" panose="02010609060101010101" pitchFamily="49" charset="-122"/>
              <a:ea typeface="楷体" panose="02010609060101010101" pitchFamily="49" charset="-122"/>
            </a:endParaRPr>
          </a:p>
          <a:p>
            <a:pPr lvl="1" fontAlgn="ctr">
              <a:lnSpc>
                <a:spcPct val="150000"/>
              </a:lnSpc>
            </a:pPr>
            <a:r>
              <a:rPr lang="zh-CN" altLang="en-US" sz="2100" dirty="0">
                <a:latin typeface="楷体" panose="02010609060101010101" pitchFamily="49" charset="-122"/>
                <a:ea typeface="楷体" panose="02010609060101010101" pitchFamily="49" charset="-122"/>
              </a:rPr>
              <a:t>提供一个三维的参考模型，同时具有电路交换和分组交换的特性。</a:t>
            </a:r>
            <a:endParaRPr lang="en-US" altLang="zh-CN" sz="2100" dirty="0">
              <a:latin typeface="楷体" panose="02010609060101010101" pitchFamily="49" charset="-122"/>
              <a:ea typeface="楷体" panose="02010609060101010101" pitchFamily="49" charset="-122"/>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8203" y="1600200"/>
            <a:ext cx="7282797" cy="1676400"/>
          </a:xfrm>
        </p:spPr>
        <p:txBody>
          <a:bodyPr>
            <a:normAutofit/>
          </a:bodyPr>
          <a:lstStyle/>
          <a:p>
            <a:pPr algn="r"/>
            <a:r>
              <a:rPr lang="zh-CN" altLang="en-US" b="1" dirty="0">
                <a:latin typeface="黑体" panose="02010609060101010101" pitchFamily="49" charset="-122"/>
                <a:ea typeface="黑体" panose="02010609060101010101" pitchFamily="49" charset="-122"/>
              </a:rPr>
              <a:t>计算机网络</a:t>
            </a:r>
          </a:p>
        </p:txBody>
      </p:sp>
      <p:pic>
        <p:nvPicPr>
          <p:cNvPr id="1026"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5" name="副标题 2"/>
          <p:cNvSpPr txBox="1"/>
          <p:nvPr/>
        </p:nvSpPr>
        <p:spPr>
          <a:xfrm>
            <a:off x="3048000" y="3400400"/>
            <a:ext cx="5486400" cy="638200"/>
          </a:xfrm>
          <a:prstGeom prst="rect">
            <a:avLst/>
          </a:prstGeom>
        </p:spPr>
        <p:txBody>
          <a:bodyPr vert="horz" lIns="91440" tIns="45720" rIns="91440" bIns="45720" rtlCol="0">
            <a:noAutofit/>
          </a:bodyPr>
          <a:lstStyle>
            <a:lvl1pPr marL="0" indent="0" algn="l" defTabSz="914400" rtl="0" eaLnBrk="1" latinLnBrk="0" hangingPunct="1">
              <a:spcBef>
                <a:spcPct val="20000"/>
              </a:spcBef>
              <a:buClr>
                <a:schemeClr val="accent1"/>
              </a:buClr>
              <a:buSzPct val="85000"/>
              <a:buFont typeface="Arial" panose="020B0604020202020204"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spcBef>
                <a:spcPct val="20000"/>
              </a:spcBef>
              <a:buClr>
                <a:schemeClr val="accent1"/>
              </a:buClr>
              <a:buSzPct val="85000"/>
              <a:buFont typeface="Arial" panose="020B0604020202020204"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SzPct val="90000"/>
              <a:buFont typeface="Arial" panose="020B0604020202020204"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anose="020B0604020202020204"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SzPct val="100000"/>
              <a:buFont typeface="Arial" panose="020B0604020202020204" pitchFamily="34" charset="0"/>
              <a:buNone/>
              <a:defRPr sz="14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buClr>
              <a:buFont typeface="Arial" panose="020B0604020202020204" pitchFamily="34" charset="0"/>
              <a:buNone/>
              <a:defRPr sz="13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Arial" panose="020B0604020202020204" pitchFamily="34" charset="0"/>
              <a:buNone/>
              <a:defRPr sz="13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buClr>
              <a:buFont typeface="Arial" panose="020B0604020202020204" pitchFamily="34" charset="0"/>
              <a:buNone/>
              <a:defRPr sz="13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Font typeface="Arial" panose="020B0604020202020204" pitchFamily="34" charset="0"/>
              <a:buNone/>
              <a:defRPr sz="1300" kern="1200">
                <a:solidFill>
                  <a:schemeClr val="tx1">
                    <a:tint val="75000"/>
                  </a:schemeClr>
                </a:solidFill>
                <a:latin typeface="+mn-lt"/>
                <a:ea typeface="+mn-ea"/>
                <a:cs typeface="+mn-cs"/>
              </a:defRPr>
            </a:lvl9pPr>
          </a:lstStyle>
          <a:p>
            <a:pPr algn="r"/>
            <a:r>
              <a:rPr lang="en-US" altLang="zh-CN" sz="3200" dirty="0">
                <a:latin typeface="黑体" panose="02010609060101010101" pitchFamily="49" charset="-122"/>
                <a:ea typeface="黑体" panose="02010609060101010101" pitchFamily="49" charset="-122"/>
              </a:rPr>
              <a:t>1.4</a:t>
            </a:r>
            <a:r>
              <a:rPr lang="zh-CN" altLang="en-US" sz="3200" dirty="0">
                <a:latin typeface="黑体" panose="02010609060101010101" pitchFamily="49" charset="-122"/>
                <a:ea typeface="黑体" panose="02010609060101010101" pitchFamily="49" charset="-122"/>
              </a:rPr>
              <a:t> 网络标准化</a:t>
            </a:r>
          </a:p>
        </p:txBody>
      </p:sp>
      <p:pic>
        <p:nvPicPr>
          <p:cNvPr id="6"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6" name="Slide Number Placeholder 5"/>
          <p:cNvSpPr>
            <a:spLocks noGrp="1"/>
          </p:cNvSpPr>
          <p:nvPr>
            <p:ph type="sldNum" sz="quarter" idx="12"/>
          </p:nvPr>
        </p:nvSpPr>
        <p:spPr>
          <a:xfrm>
            <a:off x="8534400" y="6528816"/>
            <a:ext cx="609600" cy="329184"/>
          </a:xfrm>
        </p:spPr>
        <p:txBody>
          <a:bodyPr/>
          <a:lstStyle/>
          <a:p>
            <a:fld id="{B6F15528-21DE-4FAA-801E-634DDDAF4B2B}" type="slidenum">
              <a:rPr lang="en-US" smtClean="0">
                <a:solidFill>
                  <a:schemeClr val="tx2"/>
                </a:solidFill>
              </a:rPr>
              <a:t>133</a:t>
            </a:fld>
            <a:endParaRPr lang="en-US" dirty="0">
              <a:solidFill>
                <a:schemeClr val="tx2"/>
              </a:solidFill>
            </a:endParaRPr>
          </a:p>
        </p:txBody>
      </p:sp>
      <p:sp>
        <p:nvSpPr>
          <p:cNvPr id="10" name="Title 1"/>
          <p:cNvSpPr txBox="1"/>
          <p:nvPr/>
        </p:nvSpPr>
        <p:spPr>
          <a:xfrm>
            <a:off x="457200" y="533400"/>
            <a:ext cx="8229600" cy="609600"/>
          </a:xfrm>
          <a:prstGeom prst="rect">
            <a:avLst/>
          </a:prstGeom>
        </p:spPr>
        <p:txBody>
          <a:bodyPr>
            <a:normAutofit fontScale="90000" lnSpcReduction="1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网络标准化</a:t>
            </a:r>
          </a:p>
        </p:txBody>
      </p:sp>
      <p:sp>
        <p:nvSpPr>
          <p:cNvPr id="11" name="Content Placeholder 2"/>
          <p:cNvSpPr txBox="1"/>
          <p:nvPr/>
        </p:nvSpPr>
        <p:spPr>
          <a:xfrm>
            <a:off x="457200" y="1219200"/>
            <a:ext cx="8229600" cy="5257800"/>
          </a:xfrm>
          <a:prstGeom prst="rect">
            <a:avLst/>
          </a:prstGeom>
        </p:spPr>
        <p:txBody>
          <a:bodyPr>
            <a:normAutofit fontScale="92500" lnSpcReduction="10000"/>
          </a:bodyPr>
          <a:lstStyle>
            <a:lvl1pPr marL="182880" indent="-182880" algn="l" defTabSz="914400" rtl="0" eaLnBrk="1" latinLnBrk="0" hangingPunct="1">
              <a:spcBef>
                <a:spcPct val="20000"/>
              </a:spcBef>
              <a:buClr>
                <a:schemeClr val="accent1"/>
              </a:buClr>
              <a:buSzPct val="85000"/>
              <a:buFont typeface="Arial" panose="020B0604020202020204"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B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B0604020202020204"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B0604020202020204"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9pPr>
          </a:lstStyle>
          <a:p>
            <a:pPr marL="182880" lvl="1" fontAlgn="ctr">
              <a:lnSpc>
                <a:spcPct val="160000"/>
              </a:lnSpc>
              <a:buFont typeface="Wingdings" panose="05000000000000000000" pitchFamily="2" charset="2"/>
              <a:buChar char="Ø"/>
            </a:pPr>
            <a:r>
              <a:rPr lang="zh-CN" altLang="en-US" sz="2400" b="1" dirty="0"/>
              <a:t>多种网络生产、供应商有自己的做事思路和方法，如果没有协调，用户将无所适从，因此需要标准化</a:t>
            </a:r>
            <a:endParaRPr lang="en-US" altLang="zh-CN" sz="2400" b="1" dirty="0"/>
          </a:p>
          <a:p>
            <a:pPr lvl="1" fontAlgn="ctr">
              <a:lnSpc>
                <a:spcPct val="150000"/>
              </a:lnSpc>
            </a:pPr>
            <a:r>
              <a:rPr lang="zh-CN" altLang="en-US" sz="2100" dirty="0">
                <a:latin typeface="楷体" panose="02010609060101010101" pitchFamily="49" charset="-122"/>
                <a:ea typeface="楷体" panose="02010609060101010101" pitchFamily="49" charset="-122"/>
              </a:rPr>
              <a:t>标准化不仅使不同的计算机可以相互通信，也扩大了产品的市场</a:t>
            </a:r>
            <a:r>
              <a:rPr lang="en-US" altLang="zh-CN" sz="2100" dirty="0">
                <a:latin typeface="楷体" panose="02010609060101010101" pitchFamily="49" charset="-122"/>
                <a:ea typeface="楷体" panose="02010609060101010101" pitchFamily="49" charset="-122"/>
              </a:rPr>
              <a:t>——</a:t>
            </a:r>
            <a:r>
              <a:rPr lang="zh-CN" altLang="en-US" sz="2100" dirty="0">
                <a:latin typeface="楷体" panose="02010609060101010101" pitchFamily="49" charset="-122"/>
                <a:ea typeface="楷体" panose="02010609060101010101" pitchFamily="49" charset="-122"/>
              </a:rPr>
              <a:t>只要这些产品遵守相应的标准。大的市场导致了大的生产、制造业的规模经济，</a:t>
            </a:r>
            <a:r>
              <a:rPr lang="en-US" altLang="zh-CN" sz="2100" dirty="0">
                <a:latin typeface="楷体" panose="02010609060101010101" pitchFamily="49" charset="-122"/>
                <a:ea typeface="楷体" panose="02010609060101010101" pitchFamily="49" charset="-122"/>
              </a:rPr>
              <a:t>VLSI</a:t>
            </a:r>
            <a:r>
              <a:rPr lang="zh-CN" altLang="en-US" sz="2100" dirty="0">
                <a:latin typeface="楷体" panose="02010609060101010101" pitchFamily="49" charset="-122"/>
                <a:ea typeface="楷体" panose="02010609060101010101" pitchFamily="49" charset="-122"/>
              </a:rPr>
              <a:t>的实现和一些其他的好处，比如更低的价格，更高的用户接受度。</a:t>
            </a:r>
            <a:endParaRPr lang="en-US" altLang="zh-CN" sz="2100" dirty="0">
              <a:latin typeface="楷体" panose="02010609060101010101" pitchFamily="49" charset="-122"/>
              <a:ea typeface="楷体" panose="02010609060101010101" pitchFamily="49" charset="-122"/>
            </a:endParaRPr>
          </a:p>
          <a:p>
            <a:pPr marL="182880" lvl="1" fontAlgn="ctr">
              <a:lnSpc>
                <a:spcPct val="160000"/>
              </a:lnSpc>
              <a:buFont typeface="Wingdings" panose="05000000000000000000" pitchFamily="2" charset="2"/>
              <a:buChar char="Ø"/>
            </a:pPr>
            <a:r>
              <a:rPr lang="zh-CN" altLang="en-US" sz="2400" b="1" dirty="0"/>
              <a:t>标准可以分为事实标准和法定标准</a:t>
            </a:r>
            <a:endParaRPr lang="en-US" altLang="zh-CN" sz="2400" b="1" dirty="0"/>
          </a:p>
          <a:p>
            <a:pPr lvl="1" fontAlgn="ctr">
              <a:lnSpc>
                <a:spcPct val="150000"/>
              </a:lnSpc>
            </a:pPr>
            <a:r>
              <a:rPr lang="zh-CN" altLang="en-US" sz="2100" dirty="0">
                <a:latin typeface="楷体" panose="02010609060101010101" pitchFamily="49" charset="-122"/>
                <a:ea typeface="楷体" panose="02010609060101010101" pitchFamily="49" charset="-122"/>
              </a:rPr>
              <a:t>事实标准（</a:t>
            </a:r>
            <a:r>
              <a:rPr lang="en-US" altLang="zh-CN" sz="2100" dirty="0">
                <a:latin typeface="楷体" panose="02010609060101010101" pitchFamily="49" charset="-122"/>
                <a:ea typeface="楷体" panose="02010609060101010101" pitchFamily="49" charset="-122"/>
              </a:rPr>
              <a:t>De facto, </a:t>
            </a:r>
            <a:r>
              <a:rPr lang="zh-CN" altLang="en-US" sz="2100" dirty="0">
                <a:latin typeface="楷体" panose="02010609060101010101" pitchFamily="49" charset="-122"/>
                <a:ea typeface="楷体" panose="02010609060101010101" pitchFamily="49" charset="-122"/>
              </a:rPr>
              <a:t>拉丁语 </a:t>
            </a:r>
            <a:r>
              <a:rPr lang="en-US" altLang="zh-CN" sz="2100" dirty="0">
                <a:latin typeface="楷体" panose="02010609060101010101" pitchFamily="49" charset="-122"/>
                <a:ea typeface="楷体" panose="02010609060101010101" pitchFamily="49" charset="-122"/>
              </a:rPr>
              <a:t>from the fact</a:t>
            </a:r>
            <a:r>
              <a:rPr lang="zh-CN" altLang="en-US" sz="2100" dirty="0">
                <a:latin typeface="楷体" panose="02010609060101010101" pitchFamily="49" charset="-122"/>
                <a:ea typeface="楷体" panose="02010609060101010101" pitchFamily="49" charset="-122"/>
              </a:rPr>
              <a:t>）：已经发生了但是没有正式计划的标准，如</a:t>
            </a:r>
            <a:r>
              <a:rPr lang="en-US" altLang="zh-CN" sz="2100" dirty="0">
                <a:latin typeface="楷体" panose="02010609060101010101" pitchFamily="49" charset="-122"/>
                <a:ea typeface="楷体" panose="02010609060101010101" pitchFamily="49" charset="-122"/>
              </a:rPr>
              <a:t>IBM PC</a:t>
            </a:r>
            <a:r>
              <a:rPr lang="zh-CN" altLang="en-US" sz="2100" dirty="0">
                <a:latin typeface="楷体" panose="02010609060101010101" pitchFamily="49" charset="-122"/>
                <a:ea typeface="楷体" panose="02010609060101010101" pitchFamily="49" charset="-122"/>
              </a:rPr>
              <a:t>是小型、家庭计算机的事实标准。</a:t>
            </a:r>
            <a:endParaRPr lang="en-US" altLang="zh-CN" sz="2100" dirty="0">
              <a:latin typeface="楷体" panose="02010609060101010101" pitchFamily="49" charset="-122"/>
              <a:ea typeface="楷体" panose="02010609060101010101" pitchFamily="49" charset="-122"/>
            </a:endParaRPr>
          </a:p>
          <a:p>
            <a:pPr lvl="1" fontAlgn="ctr">
              <a:lnSpc>
                <a:spcPct val="150000"/>
              </a:lnSpc>
            </a:pPr>
            <a:r>
              <a:rPr lang="zh-CN" altLang="en-US" sz="2100" dirty="0">
                <a:latin typeface="楷体" panose="02010609060101010101" pitchFamily="49" charset="-122"/>
                <a:ea typeface="楷体" panose="02010609060101010101" pitchFamily="49" charset="-122"/>
              </a:rPr>
              <a:t>法定标准（</a:t>
            </a:r>
            <a:r>
              <a:rPr lang="en-US" altLang="zh-CN" sz="2100" dirty="0">
                <a:latin typeface="楷体" panose="02010609060101010101" pitchFamily="49" charset="-122"/>
                <a:ea typeface="楷体" panose="02010609060101010101" pitchFamily="49" charset="-122"/>
              </a:rPr>
              <a:t>De jure</a:t>
            </a:r>
            <a:r>
              <a:rPr lang="zh-CN" altLang="en-US" sz="2100" dirty="0">
                <a:latin typeface="楷体" panose="02010609060101010101" pitchFamily="49" charset="-122"/>
                <a:ea typeface="楷体" panose="02010609060101010101" pitchFamily="49" charset="-122"/>
              </a:rPr>
              <a:t>，拉丁语 </a:t>
            </a:r>
            <a:r>
              <a:rPr lang="en-US" altLang="zh-CN" sz="2100" dirty="0">
                <a:latin typeface="楷体" panose="02010609060101010101" pitchFamily="49" charset="-122"/>
                <a:ea typeface="楷体" panose="02010609060101010101" pitchFamily="49" charset="-122"/>
              </a:rPr>
              <a:t>by law</a:t>
            </a:r>
            <a:r>
              <a:rPr lang="zh-CN" altLang="en-US" sz="2100" dirty="0">
                <a:latin typeface="楷体" panose="02010609060101010101" pitchFamily="49" charset="-122"/>
                <a:ea typeface="楷体" panose="02010609060101010101" pitchFamily="49" charset="-122"/>
              </a:rPr>
              <a:t>）</a:t>
            </a:r>
            <a:r>
              <a:rPr lang="en-US" altLang="zh-CN" sz="2100" dirty="0">
                <a:latin typeface="楷体" panose="02010609060101010101" pitchFamily="49" charset="-122"/>
                <a:ea typeface="楷体" panose="02010609060101010101" pitchFamily="49" charset="-122"/>
              </a:rPr>
              <a:t>:</a:t>
            </a:r>
            <a:r>
              <a:rPr lang="zh-CN" altLang="en-US" sz="2100" dirty="0">
                <a:latin typeface="楷体" panose="02010609060101010101" pitchFamily="49" charset="-122"/>
                <a:ea typeface="楷体" panose="02010609060101010101" pitchFamily="49" charset="-122"/>
              </a:rPr>
              <a:t>由某个权威的标准化组织采纳的，正式的，合法的标准。</a:t>
            </a:r>
            <a:endParaRPr lang="en-US" altLang="zh-CN" sz="2100" dirty="0">
              <a:latin typeface="楷体" panose="02010609060101010101" pitchFamily="49" charset="-122"/>
              <a:ea typeface="楷体" panose="02010609060101010101" pitchFamily="49" charset="-122"/>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6" name="Slide Number Placeholder 5"/>
          <p:cNvSpPr>
            <a:spLocks noGrp="1"/>
          </p:cNvSpPr>
          <p:nvPr>
            <p:ph type="sldNum" sz="quarter" idx="12"/>
          </p:nvPr>
        </p:nvSpPr>
        <p:spPr>
          <a:xfrm>
            <a:off x="8610600" y="6528816"/>
            <a:ext cx="533400" cy="329184"/>
          </a:xfrm>
        </p:spPr>
        <p:txBody>
          <a:bodyPr/>
          <a:lstStyle/>
          <a:p>
            <a:fld id="{B6F15528-21DE-4FAA-801E-634DDDAF4B2B}" type="slidenum">
              <a:rPr lang="en-US" smtClean="0">
                <a:solidFill>
                  <a:schemeClr val="tx2"/>
                </a:solidFill>
              </a:rPr>
              <a:t>134</a:t>
            </a:fld>
            <a:endParaRPr lang="en-US" dirty="0">
              <a:solidFill>
                <a:schemeClr val="tx2"/>
              </a:solidFill>
            </a:endParaRPr>
          </a:p>
        </p:txBody>
      </p:sp>
      <p:sp>
        <p:nvSpPr>
          <p:cNvPr id="10" name="Title 1"/>
          <p:cNvSpPr txBox="1"/>
          <p:nvPr/>
        </p:nvSpPr>
        <p:spPr>
          <a:xfrm>
            <a:off x="457200" y="533400"/>
            <a:ext cx="8229600" cy="609600"/>
          </a:xfrm>
          <a:prstGeom prst="rect">
            <a:avLst/>
          </a:prstGeom>
        </p:spPr>
        <p:txBody>
          <a:bodyPr>
            <a:normAutofit fontScale="90000" lnSpcReduction="1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电信领域中最有影响的组织</a:t>
            </a:r>
          </a:p>
        </p:txBody>
      </p:sp>
      <p:sp>
        <p:nvSpPr>
          <p:cNvPr id="11" name="Content Placeholder 2"/>
          <p:cNvSpPr txBox="1"/>
          <p:nvPr/>
        </p:nvSpPr>
        <p:spPr>
          <a:xfrm>
            <a:off x="457200" y="1219200"/>
            <a:ext cx="8229600" cy="5257800"/>
          </a:xfrm>
          <a:prstGeom prst="rect">
            <a:avLst/>
          </a:prstGeom>
        </p:spPr>
        <p:txBody>
          <a:bodyPr>
            <a:normAutofit/>
          </a:bodyPr>
          <a:lstStyle>
            <a:lvl1pPr marL="182880" indent="-182880" algn="l" defTabSz="914400" rtl="0" eaLnBrk="1" latinLnBrk="0" hangingPunct="1">
              <a:spcBef>
                <a:spcPct val="20000"/>
              </a:spcBef>
              <a:buClr>
                <a:schemeClr val="accent1"/>
              </a:buClr>
              <a:buSzPct val="85000"/>
              <a:buFont typeface="Arial" panose="020B0604020202020204"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B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B0604020202020204"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B0604020202020204"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9pPr>
          </a:lstStyle>
          <a:p>
            <a:pPr marL="182880" lvl="1" fontAlgn="ctr">
              <a:lnSpc>
                <a:spcPct val="160000"/>
              </a:lnSpc>
              <a:buFont typeface="Wingdings" panose="05000000000000000000" pitchFamily="2" charset="2"/>
              <a:buChar char="Ø"/>
            </a:pPr>
            <a:r>
              <a:rPr lang="zh-CN" altLang="en-US" sz="2400" b="1" dirty="0"/>
              <a:t>国际电信联盟（</a:t>
            </a:r>
            <a:r>
              <a:rPr lang="en-US" altLang="zh-CN" sz="2400" b="1" dirty="0"/>
              <a:t>International Telecommunication Union</a:t>
            </a:r>
            <a:r>
              <a:rPr lang="zh-CN" altLang="en-US" sz="2400" b="1" dirty="0"/>
              <a:t>，</a:t>
            </a:r>
            <a:r>
              <a:rPr lang="en-US" altLang="zh-CN" sz="2400" b="1" dirty="0"/>
              <a:t>ITU</a:t>
            </a:r>
            <a:r>
              <a:rPr lang="zh-CN" altLang="en-US" sz="2400" b="1" dirty="0"/>
              <a:t>）</a:t>
            </a:r>
            <a:endParaRPr lang="en-US" altLang="zh-CN" sz="2400" b="1" dirty="0"/>
          </a:p>
          <a:p>
            <a:pPr lvl="1" fontAlgn="ctr">
              <a:lnSpc>
                <a:spcPct val="150000"/>
              </a:lnSpc>
            </a:pPr>
            <a:r>
              <a:rPr lang="zh-CN" altLang="en-US" sz="2100" dirty="0">
                <a:latin typeface="楷体" panose="02010609060101010101" pitchFamily="49" charset="-122"/>
                <a:ea typeface="楷体" panose="02010609060101010101" pitchFamily="49" charset="-122"/>
              </a:rPr>
              <a:t>诞生于</a:t>
            </a:r>
            <a:r>
              <a:rPr lang="en-US" altLang="zh-CN" sz="2100" dirty="0">
                <a:latin typeface="楷体" panose="02010609060101010101" pitchFamily="49" charset="-122"/>
                <a:ea typeface="楷体" panose="02010609060101010101" pitchFamily="49" charset="-122"/>
              </a:rPr>
              <a:t>1865</a:t>
            </a:r>
            <a:r>
              <a:rPr lang="zh-CN" altLang="en-US" sz="2100" dirty="0">
                <a:latin typeface="楷体" panose="02010609060101010101" pitchFamily="49" charset="-122"/>
                <a:ea typeface="楷体" panose="02010609060101010101" pitchFamily="49" charset="-122"/>
              </a:rPr>
              <a:t>年，主要对电报进行标准化。</a:t>
            </a:r>
            <a:endParaRPr lang="en-US" altLang="zh-CN" sz="2100" dirty="0">
              <a:latin typeface="楷体" panose="02010609060101010101" pitchFamily="49" charset="-122"/>
              <a:ea typeface="楷体" panose="02010609060101010101" pitchFamily="49" charset="-122"/>
            </a:endParaRPr>
          </a:p>
          <a:p>
            <a:pPr lvl="1" fontAlgn="ctr">
              <a:lnSpc>
                <a:spcPct val="150000"/>
              </a:lnSpc>
            </a:pPr>
            <a:r>
              <a:rPr lang="zh-CN" altLang="en-US" sz="2100" dirty="0">
                <a:latin typeface="楷体" panose="02010609060101010101" pitchFamily="49" charset="-122"/>
                <a:ea typeface="楷体" panose="02010609060101010101" pitchFamily="49" charset="-122"/>
              </a:rPr>
              <a:t>包含无线通信部门</a:t>
            </a:r>
            <a:r>
              <a:rPr lang="en-US" altLang="zh-CN" sz="2100" dirty="0">
                <a:latin typeface="楷体" panose="02010609060101010101" pitchFamily="49" charset="-122"/>
                <a:ea typeface="楷体" panose="02010609060101010101" pitchFamily="49" charset="-122"/>
              </a:rPr>
              <a:t>ITU-R</a:t>
            </a:r>
            <a:r>
              <a:rPr lang="zh-CN" altLang="en-US" sz="2100" dirty="0">
                <a:latin typeface="楷体" panose="02010609060101010101" pitchFamily="49" charset="-122"/>
                <a:ea typeface="楷体" panose="02010609060101010101" pitchFamily="49" charset="-122"/>
              </a:rPr>
              <a:t>，电信标准化部门</a:t>
            </a:r>
            <a:r>
              <a:rPr lang="en-US" altLang="zh-CN" sz="2100" dirty="0">
                <a:latin typeface="楷体" panose="02010609060101010101" pitchFamily="49" charset="-122"/>
                <a:ea typeface="楷体" panose="02010609060101010101" pitchFamily="49" charset="-122"/>
              </a:rPr>
              <a:t>ITU-T</a:t>
            </a:r>
            <a:r>
              <a:rPr lang="zh-CN" altLang="en-US" sz="2100" dirty="0">
                <a:latin typeface="楷体" panose="02010609060101010101" pitchFamily="49" charset="-122"/>
                <a:ea typeface="楷体" panose="02010609060101010101" pitchFamily="49" charset="-122"/>
              </a:rPr>
              <a:t>，开发部门</a:t>
            </a:r>
            <a:r>
              <a:rPr lang="en-US" altLang="zh-CN" sz="2100" dirty="0">
                <a:latin typeface="楷体" panose="02010609060101010101" pitchFamily="49" charset="-122"/>
                <a:ea typeface="楷体" panose="02010609060101010101" pitchFamily="49" charset="-122"/>
              </a:rPr>
              <a:t>ITU-D.</a:t>
            </a:r>
          </a:p>
          <a:p>
            <a:pPr lvl="1" fontAlgn="ctr">
              <a:lnSpc>
                <a:spcPct val="150000"/>
              </a:lnSpc>
            </a:pPr>
            <a:r>
              <a:rPr lang="en-US" altLang="zh-CN" sz="2100" dirty="0">
                <a:latin typeface="楷体" panose="02010609060101010101" pitchFamily="49" charset="-122"/>
                <a:ea typeface="楷体" panose="02010609060101010101" pitchFamily="49" charset="-122"/>
              </a:rPr>
              <a:t>ITU-T</a:t>
            </a:r>
            <a:r>
              <a:rPr lang="zh-CN" altLang="en-US" sz="2100" dirty="0">
                <a:latin typeface="楷体" panose="02010609060101010101" pitchFamily="49" charset="-122"/>
                <a:ea typeface="楷体" panose="02010609060101010101" pitchFamily="49" charset="-122"/>
              </a:rPr>
              <a:t>中有大约</a:t>
            </a:r>
            <a:r>
              <a:rPr lang="en-US" altLang="zh-CN" sz="2100" dirty="0">
                <a:latin typeface="楷体" panose="02010609060101010101" pitchFamily="49" charset="-122"/>
                <a:ea typeface="楷体" panose="02010609060101010101" pitchFamily="49" charset="-122"/>
              </a:rPr>
              <a:t>500</a:t>
            </a:r>
            <a:r>
              <a:rPr lang="zh-CN" altLang="en-US" sz="2100" dirty="0">
                <a:latin typeface="楷体" panose="02010609060101010101" pitchFamily="49" charset="-122"/>
                <a:ea typeface="楷体" panose="02010609060101010101" pitchFamily="49" charset="-122"/>
              </a:rPr>
              <a:t>个成员部门，包括电话公司（</a:t>
            </a:r>
            <a:r>
              <a:rPr lang="en-US" altLang="zh-CN" sz="2100" dirty="0">
                <a:latin typeface="楷体" panose="02010609060101010101" pitchFamily="49" charset="-122"/>
                <a:ea typeface="楷体" panose="02010609060101010101" pitchFamily="49" charset="-122"/>
              </a:rPr>
              <a:t>AT&amp;T,VODAFONE</a:t>
            </a:r>
            <a:r>
              <a:rPr lang="zh-CN" altLang="en-US" sz="2100" dirty="0">
                <a:latin typeface="楷体" panose="02010609060101010101" pitchFamily="49" charset="-122"/>
                <a:ea typeface="楷体" panose="02010609060101010101" pitchFamily="49" charset="-122"/>
              </a:rPr>
              <a:t>），电信设备制造商</a:t>
            </a:r>
            <a:r>
              <a:rPr lang="en-US" altLang="zh-CN" sz="2100" dirty="0">
                <a:latin typeface="楷体" panose="02010609060101010101" pitchFamily="49" charset="-122"/>
                <a:ea typeface="楷体" panose="02010609060101010101" pitchFamily="49" charset="-122"/>
              </a:rPr>
              <a:t>(</a:t>
            </a:r>
            <a:r>
              <a:rPr lang="en-US" altLang="zh-CN" sz="2100" dirty="0" err="1">
                <a:latin typeface="楷体" panose="02010609060101010101" pitchFamily="49" charset="-122"/>
                <a:ea typeface="楷体" panose="02010609060101010101" pitchFamily="49" charset="-122"/>
              </a:rPr>
              <a:t>Cisco,Nokia</a:t>
            </a:r>
            <a:r>
              <a:rPr lang="en-US" altLang="zh-CN" sz="2100" dirty="0">
                <a:latin typeface="楷体" panose="02010609060101010101" pitchFamily="49" charset="-122"/>
                <a:ea typeface="楷体" panose="02010609060101010101" pitchFamily="49" charset="-122"/>
              </a:rPr>
              <a:t>)</a:t>
            </a:r>
            <a:r>
              <a:rPr lang="zh-CN" altLang="en-US" sz="2100" dirty="0">
                <a:latin typeface="楷体" panose="02010609060101010101" pitchFamily="49" charset="-122"/>
                <a:ea typeface="楷体" panose="02010609060101010101" pitchFamily="49" charset="-122"/>
              </a:rPr>
              <a:t>，计算机厂商，芯片制造商，媒体公司和其他一些公司，还有非营利性科学组织和工业界社团。</a:t>
            </a:r>
            <a:endParaRPr lang="en-US" altLang="zh-CN" sz="2100" dirty="0">
              <a:latin typeface="楷体" panose="02010609060101010101" pitchFamily="49" charset="-122"/>
              <a:ea typeface="楷体" panose="02010609060101010101" pitchFamily="49" charset="-122"/>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6" name="Slide Number Placeholder 5"/>
          <p:cNvSpPr>
            <a:spLocks noGrp="1"/>
          </p:cNvSpPr>
          <p:nvPr>
            <p:ph type="sldNum" sz="quarter" idx="12"/>
          </p:nvPr>
        </p:nvSpPr>
        <p:spPr>
          <a:xfrm>
            <a:off x="8534400" y="6528816"/>
            <a:ext cx="609600" cy="329184"/>
          </a:xfrm>
        </p:spPr>
        <p:txBody>
          <a:bodyPr/>
          <a:lstStyle/>
          <a:p>
            <a:fld id="{B6F15528-21DE-4FAA-801E-634DDDAF4B2B}" type="slidenum">
              <a:rPr lang="en-US" smtClean="0">
                <a:solidFill>
                  <a:schemeClr val="tx2"/>
                </a:solidFill>
              </a:rPr>
              <a:t>135</a:t>
            </a:fld>
            <a:endParaRPr lang="en-US" dirty="0">
              <a:solidFill>
                <a:schemeClr val="tx2"/>
              </a:solidFill>
            </a:endParaRPr>
          </a:p>
        </p:txBody>
      </p:sp>
      <p:sp>
        <p:nvSpPr>
          <p:cNvPr id="10" name="Title 1"/>
          <p:cNvSpPr txBox="1"/>
          <p:nvPr/>
        </p:nvSpPr>
        <p:spPr>
          <a:xfrm>
            <a:off x="457200" y="533400"/>
            <a:ext cx="8229600" cy="609600"/>
          </a:xfrm>
          <a:prstGeom prst="rect">
            <a:avLst/>
          </a:prstGeom>
        </p:spPr>
        <p:txBody>
          <a:bodyPr>
            <a:normAutofit fontScale="90000" lnSpcReduction="1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国际标准领域中最有影响的组织</a:t>
            </a:r>
          </a:p>
        </p:txBody>
      </p:sp>
      <p:sp>
        <p:nvSpPr>
          <p:cNvPr id="11" name="Content Placeholder 2"/>
          <p:cNvSpPr txBox="1"/>
          <p:nvPr/>
        </p:nvSpPr>
        <p:spPr>
          <a:xfrm>
            <a:off x="457200" y="1219200"/>
            <a:ext cx="8229600" cy="5257800"/>
          </a:xfrm>
          <a:prstGeom prst="rect">
            <a:avLst/>
          </a:prstGeom>
        </p:spPr>
        <p:txBody>
          <a:bodyPr>
            <a:normAutofit fontScale="85000" lnSpcReduction="10000"/>
          </a:bodyPr>
          <a:lstStyle>
            <a:lvl1pPr marL="182880" indent="-182880" algn="l" defTabSz="914400" rtl="0" eaLnBrk="1" latinLnBrk="0" hangingPunct="1">
              <a:spcBef>
                <a:spcPct val="20000"/>
              </a:spcBef>
              <a:buClr>
                <a:schemeClr val="accent1"/>
              </a:buClr>
              <a:buSzPct val="85000"/>
              <a:buFont typeface="Arial" panose="020B0604020202020204"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B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B0604020202020204"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B0604020202020204"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9pPr>
          </a:lstStyle>
          <a:p>
            <a:pPr marL="182880" lvl="1" fontAlgn="ctr">
              <a:lnSpc>
                <a:spcPct val="160000"/>
              </a:lnSpc>
              <a:buFont typeface="Wingdings" panose="05000000000000000000" pitchFamily="2" charset="2"/>
              <a:buChar char="Ø"/>
            </a:pPr>
            <a:r>
              <a:rPr lang="zh-CN" altLang="en-US" sz="2400" b="1" dirty="0"/>
              <a:t>国际标准由</a:t>
            </a:r>
            <a:r>
              <a:rPr lang="en-US" altLang="zh-CN" sz="2400" b="1" dirty="0"/>
              <a:t>ISO</a:t>
            </a:r>
            <a:r>
              <a:rPr lang="zh-CN" altLang="en-US" sz="2400" b="1" dirty="0"/>
              <a:t>（</a:t>
            </a:r>
            <a:r>
              <a:rPr lang="en-US" altLang="zh-CN" sz="2400" b="1" dirty="0"/>
              <a:t>International Standards Organization</a:t>
            </a:r>
            <a:r>
              <a:rPr lang="zh-CN" altLang="en-US" sz="2400" b="1" dirty="0"/>
              <a:t>）发布</a:t>
            </a:r>
            <a:endParaRPr lang="en-US" altLang="zh-CN" sz="2400" b="1" dirty="0"/>
          </a:p>
          <a:p>
            <a:pPr lvl="1" fontAlgn="ctr">
              <a:lnSpc>
                <a:spcPct val="160000"/>
              </a:lnSpc>
            </a:pPr>
            <a:r>
              <a:rPr lang="en-US" altLang="zh-CN" sz="2100" dirty="0">
                <a:latin typeface="楷体" panose="02010609060101010101" pitchFamily="49" charset="-122"/>
                <a:ea typeface="楷体" panose="02010609060101010101" pitchFamily="49" charset="-122"/>
              </a:rPr>
              <a:t>ISO</a:t>
            </a:r>
            <a:r>
              <a:rPr lang="zh-CN" altLang="en-US" sz="2100" dirty="0">
                <a:latin typeface="楷体" panose="02010609060101010101" pitchFamily="49" charset="-122"/>
                <a:ea typeface="楷体" panose="02010609060101010101" pitchFamily="49" charset="-122"/>
              </a:rPr>
              <a:t>是</a:t>
            </a:r>
            <a:r>
              <a:rPr lang="en-US" altLang="zh-CN" sz="2100" dirty="0">
                <a:latin typeface="楷体" panose="02010609060101010101" pitchFamily="49" charset="-122"/>
                <a:ea typeface="楷体" panose="02010609060101010101" pitchFamily="49" charset="-122"/>
              </a:rPr>
              <a:t>1946</a:t>
            </a:r>
            <a:r>
              <a:rPr lang="zh-CN" altLang="en-US" sz="2100" dirty="0">
                <a:latin typeface="楷体" panose="02010609060101010101" pitchFamily="49" charset="-122"/>
                <a:ea typeface="楷体" panose="02010609060101010101" pitchFamily="49" charset="-122"/>
              </a:rPr>
              <a:t>年成立的一个自愿的，非条约性质的组织。</a:t>
            </a:r>
            <a:endParaRPr lang="en-US" altLang="zh-CN" sz="2100" dirty="0">
              <a:latin typeface="楷体" panose="02010609060101010101" pitchFamily="49" charset="-122"/>
              <a:ea typeface="楷体" panose="02010609060101010101" pitchFamily="49" charset="-122"/>
            </a:endParaRPr>
          </a:p>
          <a:p>
            <a:pPr lvl="1" fontAlgn="ctr">
              <a:lnSpc>
                <a:spcPct val="160000"/>
              </a:lnSpc>
            </a:pPr>
            <a:r>
              <a:rPr lang="zh-CN" altLang="en-US" sz="2100" dirty="0">
                <a:latin typeface="楷体" panose="02010609060101010101" pitchFamily="49" charset="-122"/>
                <a:ea typeface="楷体" panose="02010609060101010101" pitchFamily="49" charset="-122"/>
              </a:rPr>
              <a:t>成员有</a:t>
            </a:r>
            <a:r>
              <a:rPr lang="en-US" altLang="zh-CN" sz="2100" dirty="0">
                <a:latin typeface="楷体" panose="02010609060101010101" pitchFamily="49" charset="-122"/>
                <a:ea typeface="楷体" panose="02010609060101010101" pitchFamily="49" charset="-122"/>
              </a:rPr>
              <a:t>89</a:t>
            </a:r>
            <a:r>
              <a:rPr lang="zh-CN" altLang="en-US" sz="2100" dirty="0">
                <a:latin typeface="楷体" panose="02010609060101010101" pitchFamily="49" charset="-122"/>
                <a:ea typeface="楷体" panose="02010609060101010101" pitchFamily="49" charset="-122"/>
              </a:rPr>
              <a:t>个成员国的国家标准组织。</a:t>
            </a:r>
            <a:endParaRPr lang="en-US" altLang="zh-CN" sz="2100" dirty="0">
              <a:latin typeface="楷体" panose="02010609060101010101" pitchFamily="49" charset="-122"/>
              <a:ea typeface="楷体" panose="02010609060101010101" pitchFamily="49" charset="-122"/>
            </a:endParaRPr>
          </a:p>
          <a:p>
            <a:pPr lvl="1" fontAlgn="ctr">
              <a:lnSpc>
                <a:spcPct val="160000"/>
              </a:lnSpc>
            </a:pPr>
            <a:r>
              <a:rPr lang="zh-CN" altLang="en-US" sz="2100" dirty="0">
                <a:latin typeface="楷体" panose="02010609060101010101" pitchFamily="49" charset="-122"/>
                <a:ea typeface="楷体" panose="02010609060101010101" pitchFamily="49" charset="-122"/>
              </a:rPr>
              <a:t>对大量的学科制定标准，从螺钉和螺帽，到电话架的外形，已发布了</a:t>
            </a:r>
            <a:r>
              <a:rPr lang="en-US" altLang="zh-CN" sz="2100" dirty="0">
                <a:latin typeface="楷体" panose="02010609060101010101" pitchFamily="49" charset="-122"/>
                <a:ea typeface="楷体" panose="02010609060101010101" pitchFamily="49" charset="-122"/>
              </a:rPr>
              <a:t>13000</a:t>
            </a:r>
            <a:r>
              <a:rPr lang="zh-CN" altLang="en-US" sz="2100" dirty="0">
                <a:latin typeface="楷体" panose="02010609060101010101" pitchFamily="49" charset="-122"/>
                <a:ea typeface="楷体" panose="02010609060101010101" pitchFamily="49" charset="-122"/>
              </a:rPr>
              <a:t>多个标准。</a:t>
            </a:r>
            <a:endParaRPr lang="en-US" altLang="zh-CN" sz="2100" dirty="0">
              <a:latin typeface="楷体" panose="02010609060101010101" pitchFamily="49" charset="-122"/>
              <a:ea typeface="楷体" panose="02010609060101010101" pitchFamily="49" charset="-122"/>
            </a:endParaRPr>
          </a:p>
          <a:p>
            <a:pPr lvl="1" fontAlgn="ctr">
              <a:lnSpc>
                <a:spcPct val="160000"/>
              </a:lnSpc>
            </a:pPr>
            <a:r>
              <a:rPr lang="zh-CN" altLang="en-US" sz="2100" dirty="0">
                <a:latin typeface="楷体" panose="02010609060101010101" pitchFamily="49" charset="-122"/>
                <a:ea typeface="楷体" panose="02010609060101010101" pitchFamily="49" charset="-122"/>
              </a:rPr>
              <a:t>在电信方面，</a:t>
            </a:r>
            <a:r>
              <a:rPr lang="en-US" altLang="zh-CN" sz="2100" dirty="0">
                <a:latin typeface="楷体" panose="02010609060101010101" pitchFamily="49" charset="-122"/>
                <a:ea typeface="楷体" panose="02010609060101010101" pitchFamily="49" charset="-122"/>
              </a:rPr>
              <a:t>ISO</a:t>
            </a:r>
            <a:r>
              <a:rPr lang="zh-CN" altLang="en-US" sz="2100" dirty="0">
                <a:latin typeface="楷体" panose="02010609060101010101" pitchFamily="49" charset="-122"/>
                <a:ea typeface="楷体" panose="02010609060101010101" pitchFamily="49" charset="-122"/>
              </a:rPr>
              <a:t>和</a:t>
            </a:r>
            <a:r>
              <a:rPr lang="en-US" altLang="zh-CN" sz="2100" dirty="0">
                <a:latin typeface="楷体" panose="02010609060101010101" pitchFamily="49" charset="-122"/>
                <a:ea typeface="楷体" panose="02010609060101010101" pitchFamily="49" charset="-122"/>
              </a:rPr>
              <a:t>ITU-T</a:t>
            </a:r>
            <a:r>
              <a:rPr lang="zh-CN" altLang="en-US" sz="2100" dirty="0">
                <a:latin typeface="楷体" panose="02010609060101010101" pitchFamily="49" charset="-122"/>
                <a:ea typeface="楷体" panose="02010609060101010101" pitchFamily="49" charset="-122"/>
              </a:rPr>
              <a:t>通常联合以避免出现两个正式但不兼容的国际标准。</a:t>
            </a:r>
            <a:endParaRPr lang="en-US" altLang="zh-CN" sz="2100" dirty="0">
              <a:latin typeface="楷体" panose="02010609060101010101" pitchFamily="49" charset="-122"/>
              <a:ea typeface="楷体" panose="02010609060101010101" pitchFamily="49" charset="-122"/>
            </a:endParaRPr>
          </a:p>
          <a:p>
            <a:pPr lvl="1" fontAlgn="ctr">
              <a:lnSpc>
                <a:spcPct val="160000"/>
              </a:lnSpc>
            </a:pPr>
            <a:r>
              <a:rPr lang="zh-CN" altLang="en-US" sz="2100" dirty="0">
                <a:latin typeface="楷体" panose="02010609060101010101" pitchFamily="49" charset="-122"/>
                <a:ea typeface="楷体" panose="02010609060101010101" pitchFamily="49" charset="-122"/>
              </a:rPr>
              <a:t>成员包括</a:t>
            </a:r>
            <a:r>
              <a:rPr lang="en-US" altLang="zh-CN" sz="2100" dirty="0">
                <a:latin typeface="楷体" panose="02010609060101010101" pitchFamily="49" charset="-122"/>
                <a:ea typeface="楷体" panose="02010609060101010101" pitchFamily="49" charset="-122"/>
              </a:rPr>
              <a:t>ANSI</a:t>
            </a:r>
            <a:r>
              <a:rPr lang="zh-CN" altLang="en-US" sz="2100" dirty="0">
                <a:latin typeface="楷体" panose="02010609060101010101" pitchFamily="49" charset="-122"/>
                <a:ea typeface="楷体" panose="02010609060101010101" pitchFamily="49" charset="-122"/>
              </a:rPr>
              <a:t>（美国国家标准协会）等。</a:t>
            </a:r>
            <a:endParaRPr lang="en-US" altLang="zh-CN" sz="2100" dirty="0">
              <a:latin typeface="楷体" panose="02010609060101010101" pitchFamily="49" charset="-122"/>
              <a:ea typeface="楷体" panose="02010609060101010101" pitchFamily="49" charset="-122"/>
            </a:endParaRPr>
          </a:p>
          <a:p>
            <a:pPr marL="182880" lvl="1" fontAlgn="ctr">
              <a:lnSpc>
                <a:spcPct val="160000"/>
              </a:lnSpc>
              <a:buFont typeface="Wingdings" panose="05000000000000000000" pitchFamily="2" charset="2"/>
              <a:buChar char="Ø"/>
            </a:pPr>
            <a:r>
              <a:rPr lang="zh-CN" altLang="en-US" sz="2400" b="1" dirty="0"/>
              <a:t>电气和电子工程师协会（</a:t>
            </a:r>
            <a:r>
              <a:rPr lang="en-US" altLang="zh-CN" sz="2400" b="1" dirty="0"/>
              <a:t>IEEE</a:t>
            </a:r>
            <a:r>
              <a:rPr lang="zh-CN" altLang="en-US" sz="2400" b="1" dirty="0"/>
              <a:t>）也是一个很大，很有影响力的组织。</a:t>
            </a:r>
            <a:endParaRPr lang="en-US" altLang="zh-CN" sz="2400" b="1" dirty="0"/>
          </a:p>
          <a:p>
            <a:pPr lvl="1" fontAlgn="ctr">
              <a:lnSpc>
                <a:spcPct val="150000"/>
              </a:lnSpc>
            </a:pPr>
            <a:r>
              <a:rPr lang="en-US" altLang="zh-CN" sz="2100" dirty="0">
                <a:latin typeface="楷体" panose="02010609060101010101" pitchFamily="49" charset="-122"/>
                <a:ea typeface="楷体" panose="02010609060101010101" pitchFamily="49" charset="-122"/>
              </a:rPr>
              <a:t>802</a:t>
            </a:r>
            <a:r>
              <a:rPr lang="zh-CN" altLang="en-US" sz="2100" dirty="0">
                <a:latin typeface="楷体" panose="02010609060101010101" pitchFamily="49" charset="-122"/>
                <a:ea typeface="楷体" panose="02010609060101010101" pitchFamily="49" charset="-122"/>
              </a:rPr>
              <a:t>委员会制定了很多种类</a:t>
            </a:r>
            <a:r>
              <a:rPr lang="en-US" altLang="zh-CN" sz="2100" dirty="0">
                <a:latin typeface="楷体" panose="02010609060101010101" pitchFamily="49" charset="-122"/>
                <a:ea typeface="楷体" panose="02010609060101010101" pitchFamily="49" charset="-122"/>
              </a:rPr>
              <a:t>LAN</a:t>
            </a:r>
            <a:r>
              <a:rPr lang="zh-CN" altLang="en-US" sz="2100" dirty="0">
                <a:latin typeface="楷体" panose="02010609060101010101" pitchFamily="49" charset="-122"/>
                <a:ea typeface="楷体" panose="02010609060101010101" pitchFamily="49" charset="-122"/>
              </a:rPr>
              <a:t>的标准。（</a:t>
            </a:r>
            <a:r>
              <a:rPr lang="en-US" altLang="zh-CN" sz="2100" dirty="0">
                <a:latin typeface="楷体" panose="02010609060101010101" pitchFamily="49" charset="-122"/>
                <a:ea typeface="楷体" panose="02010609060101010101" pitchFamily="49" charset="-122"/>
              </a:rPr>
              <a:t>802.1-802.17</a:t>
            </a:r>
            <a:r>
              <a:rPr lang="zh-CN" altLang="en-US" sz="2100" dirty="0">
                <a:latin typeface="楷体" panose="02010609060101010101" pitchFamily="49" charset="-122"/>
                <a:ea typeface="楷体" panose="02010609060101010101" pitchFamily="49" charset="-122"/>
              </a:rPr>
              <a:t>）</a:t>
            </a:r>
            <a:endParaRPr lang="en-US" altLang="zh-CN" sz="2100" dirty="0">
              <a:latin typeface="楷体" panose="02010609060101010101" pitchFamily="49" charset="-122"/>
              <a:ea typeface="楷体" panose="02010609060101010101" pitchFamily="49" charset="-122"/>
            </a:endParaRPr>
          </a:p>
          <a:p>
            <a:pPr lvl="1" fontAlgn="ctr">
              <a:lnSpc>
                <a:spcPct val="150000"/>
              </a:lnSpc>
            </a:pPr>
            <a:r>
              <a:rPr lang="en-US" altLang="zh-CN" sz="2100" dirty="0">
                <a:latin typeface="楷体" panose="02010609060101010101" pitchFamily="49" charset="-122"/>
                <a:ea typeface="楷体" panose="02010609060101010101" pitchFamily="49" charset="-122"/>
              </a:rPr>
              <a:t>802.3 </a:t>
            </a:r>
            <a:r>
              <a:rPr lang="zh-CN" altLang="en-US" sz="2100" dirty="0">
                <a:latin typeface="楷体" panose="02010609060101010101" pitchFamily="49" charset="-122"/>
                <a:ea typeface="楷体" panose="02010609060101010101" pitchFamily="49" charset="-122"/>
              </a:rPr>
              <a:t>以太网；</a:t>
            </a:r>
            <a:r>
              <a:rPr lang="en-US" altLang="zh-CN" sz="2100" dirty="0">
                <a:latin typeface="楷体" panose="02010609060101010101" pitchFamily="49" charset="-122"/>
                <a:ea typeface="楷体" panose="02010609060101010101" pitchFamily="49" charset="-122"/>
              </a:rPr>
              <a:t>802.11 </a:t>
            </a:r>
            <a:r>
              <a:rPr lang="zh-CN" altLang="en-US" sz="2100" dirty="0">
                <a:latin typeface="楷体" panose="02010609060101010101" pitchFamily="49" charset="-122"/>
                <a:ea typeface="楷体" panose="02010609060101010101" pitchFamily="49" charset="-122"/>
              </a:rPr>
              <a:t>无线</a:t>
            </a:r>
            <a:r>
              <a:rPr lang="en-US" altLang="zh-CN" sz="2100" dirty="0">
                <a:latin typeface="楷体" panose="02010609060101010101" pitchFamily="49" charset="-122"/>
                <a:ea typeface="楷体" panose="02010609060101010101" pitchFamily="49" charset="-122"/>
              </a:rPr>
              <a:t>LAN</a:t>
            </a:r>
            <a:r>
              <a:rPr lang="zh-CN" altLang="en-US" sz="2100" dirty="0">
                <a:latin typeface="楷体" panose="02010609060101010101" pitchFamily="49" charset="-122"/>
                <a:ea typeface="楷体" panose="02010609060101010101" pitchFamily="49" charset="-122"/>
              </a:rPr>
              <a:t>；</a:t>
            </a:r>
            <a:r>
              <a:rPr lang="en-US" altLang="zh-CN" sz="2100" dirty="0">
                <a:latin typeface="楷体" panose="02010609060101010101" pitchFamily="49" charset="-122"/>
                <a:ea typeface="楷体" panose="02010609060101010101" pitchFamily="49" charset="-122"/>
              </a:rPr>
              <a:t>802.15 </a:t>
            </a:r>
            <a:r>
              <a:rPr lang="zh-CN" altLang="en-US" sz="2100" dirty="0">
                <a:latin typeface="楷体" panose="02010609060101010101" pitchFamily="49" charset="-122"/>
                <a:ea typeface="楷体" panose="02010609060101010101" pitchFamily="49" charset="-122"/>
              </a:rPr>
              <a:t>蓝牙。</a:t>
            </a:r>
            <a:endParaRPr lang="en-US" altLang="zh-CN" sz="2100" dirty="0">
              <a:latin typeface="楷体" panose="02010609060101010101" pitchFamily="49" charset="-122"/>
              <a:ea typeface="楷体" panose="02010609060101010101" pitchFamily="49" charset="-122"/>
            </a:endParaRPr>
          </a:p>
          <a:p>
            <a:pPr lvl="1" fontAlgn="ctr">
              <a:lnSpc>
                <a:spcPct val="150000"/>
              </a:lnSpc>
            </a:pPr>
            <a:r>
              <a:rPr lang="en-US" altLang="zh-CN" sz="2100" dirty="0">
                <a:latin typeface="楷体" panose="02010609060101010101" pitchFamily="49" charset="-122"/>
                <a:ea typeface="楷体" panose="02010609060101010101" pitchFamily="49" charset="-122"/>
              </a:rPr>
              <a:t>802.13 </a:t>
            </a:r>
            <a:r>
              <a:rPr lang="zh-CN" altLang="en-US" sz="2100" dirty="0">
                <a:latin typeface="楷体" panose="02010609060101010101" pitchFamily="49" charset="-122"/>
                <a:ea typeface="楷体" panose="02010609060101010101" pitchFamily="49" charset="-122"/>
              </a:rPr>
              <a:t>不吉利，没人用。</a:t>
            </a:r>
            <a:endParaRPr lang="en-US" altLang="zh-CN" sz="2100" dirty="0">
              <a:latin typeface="楷体" panose="02010609060101010101" pitchFamily="49" charset="-122"/>
              <a:ea typeface="楷体" panose="02010609060101010101" pitchFamily="49" charset="-122"/>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ltLang="zh-CN" dirty="0"/>
              <a:t>IEEE</a:t>
            </a:r>
            <a:r>
              <a:rPr lang="zh-CN" altLang="en-US" dirty="0"/>
              <a:t>简介</a:t>
            </a:r>
          </a:p>
        </p:txBody>
      </p:sp>
      <p:sp>
        <p:nvSpPr>
          <p:cNvPr id="91139" name="Rectangle 3"/>
          <p:cNvSpPr>
            <a:spLocks noGrp="1" noChangeArrowheads="1"/>
          </p:cNvSpPr>
          <p:nvPr>
            <p:ph type="body" idx="1"/>
          </p:nvPr>
        </p:nvSpPr>
        <p:spPr/>
        <p:txBody>
          <a:bodyPr/>
          <a:lstStyle/>
          <a:p>
            <a:r>
              <a:rPr lang="en-US" altLang="zh-CN" sz="2800" dirty="0"/>
              <a:t>IEEE</a:t>
            </a:r>
            <a:r>
              <a:rPr lang="zh-CN" altLang="en-US" sz="2800" dirty="0"/>
              <a:t>：电气和电子工程师学会，电子电气、计算机、通信、自动化等领域，世界上最大的专业技术学会，电子数据库</a:t>
            </a:r>
            <a:r>
              <a:rPr lang="en-US" altLang="zh-CN" sz="2800" dirty="0" err="1"/>
              <a:t>Xplore</a:t>
            </a:r>
            <a:r>
              <a:rPr lang="en-US" altLang="zh-CN" sz="2800" dirty="0"/>
              <a:t> </a:t>
            </a:r>
            <a:r>
              <a:rPr lang="zh-CN" altLang="en-US" sz="2800" dirty="0"/>
              <a:t>。</a:t>
            </a:r>
            <a:endParaRPr lang="en-US" altLang="zh-CN" sz="2800" dirty="0"/>
          </a:p>
          <a:p>
            <a:endParaRPr lang="zh-CN" altLang="en-US" sz="2800" dirty="0"/>
          </a:p>
          <a:p>
            <a:r>
              <a:rPr lang="en-US" altLang="zh-CN" sz="2800" dirty="0"/>
              <a:t>IEEE 802</a:t>
            </a:r>
            <a:r>
              <a:rPr lang="zh-CN" altLang="en-US" sz="2800" dirty="0"/>
              <a:t>委员会：成立于</a:t>
            </a:r>
            <a:r>
              <a:rPr lang="en-US" altLang="zh-CN" sz="2800" dirty="0"/>
              <a:t>1980</a:t>
            </a:r>
            <a:r>
              <a:rPr lang="zh-CN" altLang="en-US" sz="2800" dirty="0"/>
              <a:t>年</a:t>
            </a:r>
            <a:r>
              <a:rPr lang="en-US" altLang="zh-CN" sz="2800" dirty="0"/>
              <a:t>2</a:t>
            </a:r>
            <a:r>
              <a:rPr lang="zh-CN" altLang="en-US" sz="2800" dirty="0"/>
              <a:t>月，最初工作围绕</a:t>
            </a:r>
            <a:r>
              <a:rPr lang="en-US" altLang="zh-CN" sz="2800" dirty="0"/>
              <a:t>LAN</a:t>
            </a:r>
            <a:r>
              <a:rPr lang="zh-CN" altLang="en-US" sz="2800" dirty="0"/>
              <a:t>数据链路层和物理层，现在承担许多无线网络技术的标准制定工作。</a:t>
            </a:r>
            <a:endParaRPr lang="en-US" altLang="zh-CN" sz="2800" dirty="0"/>
          </a:p>
          <a:p>
            <a:endParaRPr lang="zh-CN" altLang="en-US" sz="2800" dirty="0"/>
          </a:p>
          <a:p>
            <a:r>
              <a:rPr lang="en-US" altLang="zh-CN" sz="2800" dirty="0"/>
              <a:t>802</a:t>
            </a:r>
            <a:r>
              <a:rPr lang="zh-CN" altLang="en-US" sz="2800" dirty="0"/>
              <a:t>委员会下属许多工作组，各工作组承担了不同工作。 </a:t>
            </a:r>
            <a:endParaRPr lang="en-US" altLang="zh-CN" sz="2800" dirty="0"/>
          </a:p>
        </p:txBody>
      </p:sp>
      <p:pic>
        <p:nvPicPr>
          <p:cNvPr id="4"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5" name="Slide Number Placeholder 5"/>
          <p:cNvSpPr>
            <a:spLocks noGrp="1"/>
          </p:cNvSpPr>
          <p:nvPr>
            <p:ph type="sldNum" sz="quarter" idx="12"/>
          </p:nvPr>
        </p:nvSpPr>
        <p:spPr>
          <a:xfrm>
            <a:off x="8534400" y="6528816"/>
            <a:ext cx="609600" cy="329184"/>
          </a:xfrm>
        </p:spPr>
        <p:txBody>
          <a:bodyPr/>
          <a:lstStyle/>
          <a:p>
            <a:fld id="{B6F15528-21DE-4FAA-801E-634DDDAF4B2B}" type="slidenum">
              <a:rPr lang="en-US" smtClean="0">
                <a:solidFill>
                  <a:schemeClr val="tx2"/>
                </a:solidFill>
              </a:rPr>
              <a:t>136</a:t>
            </a:fld>
            <a:endParaRPr lang="en-US" dirty="0">
              <a:solidFill>
                <a:schemeClr val="tx2"/>
              </a:solidFil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6" name="Slide Number Placeholder 5"/>
          <p:cNvSpPr>
            <a:spLocks noGrp="1"/>
          </p:cNvSpPr>
          <p:nvPr>
            <p:ph type="sldNum" sz="quarter" idx="12"/>
          </p:nvPr>
        </p:nvSpPr>
        <p:spPr>
          <a:xfrm>
            <a:off x="8610600" y="6528816"/>
            <a:ext cx="533400" cy="329184"/>
          </a:xfrm>
        </p:spPr>
        <p:txBody>
          <a:bodyPr/>
          <a:lstStyle/>
          <a:p>
            <a:fld id="{B6F15528-21DE-4FAA-801E-634DDDAF4B2B}" type="slidenum">
              <a:rPr lang="en-US" smtClean="0">
                <a:solidFill>
                  <a:schemeClr val="tx2"/>
                </a:solidFill>
              </a:rPr>
              <a:t>137</a:t>
            </a:fld>
            <a:endParaRPr lang="en-US" dirty="0">
              <a:solidFill>
                <a:schemeClr val="tx2"/>
              </a:solidFill>
            </a:endParaRPr>
          </a:p>
        </p:txBody>
      </p:sp>
      <p:sp>
        <p:nvSpPr>
          <p:cNvPr id="10" name="Title 1"/>
          <p:cNvSpPr txBox="1"/>
          <p:nvPr/>
        </p:nvSpPr>
        <p:spPr>
          <a:xfrm>
            <a:off x="457200" y="533400"/>
            <a:ext cx="8229600" cy="609600"/>
          </a:xfrm>
          <a:prstGeom prst="rect">
            <a:avLst/>
          </a:prstGeom>
        </p:spPr>
        <p:txBody>
          <a:bodyPr>
            <a:normAutofit fontScale="90000" lnSpcReduction="1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altLang="zh-CN" b="1" dirty="0">
                <a:latin typeface="黑体" panose="02010609060101010101" pitchFamily="49" charset="-122"/>
                <a:ea typeface="黑体" panose="02010609060101010101" pitchFamily="49" charset="-122"/>
              </a:rPr>
              <a:t>Internet</a:t>
            </a:r>
            <a:r>
              <a:rPr lang="zh-CN" altLang="en-US" b="1" dirty="0">
                <a:latin typeface="黑体" panose="02010609060101010101" pitchFamily="49" charset="-122"/>
                <a:ea typeface="黑体" panose="02010609060101010101" pitchFamily="49" charset="-122"/>
              </a:rPr>
              <a:t>标准领域中最有影响的组织</a:t>
            </a:r>
          </a:p>
        </p:txBody>
      </p:sp>
      <p:sp>
        <p:nvSpPr>
          <p:cNvPr id="11" name="Content Placeholder 2"/>
          <p:cNvSpPr txBox="1"/>
          <p:nvPr/>
        </p:nvSpPr>
        <p:spPr>
          <a:xfrm>
            <a:off x="457200" y="1219200"/>
            <a:ext cx="8229600" cy="5257800"/>
          </a:xfrm>
          <a:prstGeom prst="rect">
            <a:avLst/>
          </a:prstGeom>
        </p:spPr>
        <p:txBody>
          <a:bodyPr>
            <a:normAutofit fontScale="92500"/>
          </a:bodyPr>
          <a:lstStyle>
            <a:lvl1pPr marL="182880" indent="-182880" algn="l" defTabSz="914400" rtl="0" eaLnBrk="1" latinLnBrk="0" hangingPunct="1">
              <a:spcBef>
                <a:spcPct val="20000"/>
              </a:spcBef>
              <a:buClr>
                <a:schemeClr val="accent1"/>
              </a:buClr>
              <a:buSzPct val="85000"/>
              <a:buFont typeface="Arial" panose="020B0604020202020204"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B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B0604020202020204"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B0604020202020204"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9pPr>
          </a:lstStyle>
          <a:p>
            <a:pPr marL="182880" lvl="1" fontAlgn="ctr">
              <a:lnSpc>
                <a:spcPct val="160000"/>
              </a:lnSpc>
              <a:buFont typeface="Wingdings" panose="05000000000000000000" pitchFamily="2" charset="2"/>
              <a:buChar char="Ø"/>
            </a:pPr>
            <a:r>
              <a:rPr lang="zh-CN" altLang="en-US" sz="2400" b="1" dirty="0"/>
              <a:t>全球性的</a:t>
            </a:r>
            <a:r>
              <a:rPr lang="en-US" altLang="zh-CN" sz="2400" b="1" dirty="0"/>
              <a:t>INTERNET</a:t>
            </a:r>
            <a:r>
              <a:rPr lang="zh-CN" altLang="en-US" sz="2400" b="1" dirty="0"/>
              <a:t>有自己的标准化机制并与</a:t>
            </a:r>
            <a:r>
              <a:rPr lang="en-US" altLang="zh-CN" sz="2400" b="1" dirty="0"/>
              <a:t>ITU-T</a:t>
            </a:r>
            <a:r>
              <a:rPr lang="zh-CN" altLang="en-US" sz="2400" b="1" dirty="0"/>
              <a:t>和</a:t>
            </a:r>
            <a:r>
              <a:rPr lang="en-US" altLang="zh-CN" sz="2400" b="1" dirty="0"/>
              <a:t>ISO</a:t>
            </a:r>
            <a:r>
              <a:rPr lang="zh-CN" altLang="en-US" sz="2400" b="1" dirty="0"/>
              <a:t>标准化机制截然不同：</a:t>
            </a:r>
            <a:endParaRPr lang="en-US" altLang="zh-CN" sz="2400" b="1" dirty="0"/>
          </a:p>
          <a:p>
            <a:pPr lvl="1" fontAlgn="ctr">
              <a:lnSpc>
                <a:spcPct val="160000"/>
              </a:lnSpc>
            </a:pPr>
            <a:r>
              <a:rPr lang="zh-CN" altLang="en-US" sz="2100" dirty="0">
                <a:latin typeface="楷体" panose="02010609060101010101" pitchFamily="49" charset="-122"/>
                <a:ea typeface="楷体" panose="02010609060101010101" pitchFamily="49" charset="-122"/>
              </a:rPr>
              <a:t>参与</a:t>
            </a:r>
            <a:r>
              <a:rPr lang="en-US" altLang="zh-CN" sz="2100" dirty="0">
                <a:latin typeface="楷体" panose="02010609060101010101" pitchFamily="49" charset="-122"/>
                <a:ea typeface="楷体" panose="02010609060101010101" pitchFamily="49" charset="-122"/>
              </a:rPr>
              <a:t>ITU/ISO</a:t>
            </a:r>
            <a:r>
              <a:rPr lang="zh-CN" altLang="en-US" sz="2100" dirty="0">
                <a:latin typeface="楷体" panose="02010609060101010101" pitchFamily="49" charset="-122"/>
                <a:ea typeface="楷体" panose="02010609060101010101" pitchFamily="49" charset="-122"/>
              </a:rPr>
              <a:t>标准会议的人总是西装革履，而互联网标准会与的参会者往往穿牛仔裤。</a:t>
            </a:r>
            <a:endParaRPr lang="en-US" altLang="zh-CN" sz="2100" dirty="0">
              <a:latin typeface="楷体" panose="02010609060101010101" pitchFamily="49" charset="-122"/>
              <a:ea typeface="楷体" panose="02010609060101010101" pitchFamily="49" charset="-122"/>
            </a:endParaRPr>
          </a:p>
          <a:p>
            <a:pPr lvl="1" fontAlgn="ctr">
              <a:lnSpc>
                <a:spcPct val="160000"/>
              </a:lnSpc>
            </a:pPr>
            <a:r>
              <a:rPr lang="en-US" altLang="zh-CN" sz="2100" dirty="0">
                <a:latin typeface="楷体" panose="02010609060101010101" pitchFamily="49" charset="-122"/>
                <a:ea typeface="楷体" panose="02010609060101010101" pitchFamily="49" charset="-122"/>
              </a:rPr>
              <a:t>ARPANET</a:t>
            </a:r>
            <a:r>
              <a:rPr lang="zh-CN" altLang="en-US" sz="2100" dirty="0">
                <a:latin typeface="楷体" panose="02010609060101010101" pitchFamily="49" charset="-122"/>
                <a:ea typeface="楷体" panose="02010609060101010101" pitchFamily="49" charset="-122"/>
              </a:rPr>
              <a:t>刚刚建立时美国国防部创建了一个非正式的委员会来监督它，即</a:t>
            </a:r>
            <a:r>
              <a:rPr lang="en-US" altLang="zh-CN" sz="2100" dirty="0">
                <a:latin typeface="楷体" panose="02010609060101010101" pitchFamily="49" charset="-122"/>
                <a:ea typeface="楷体" panose="02010609060101010101" pitchFamily="49" charset="-122"/>
              </a:rPr>
              <a:t>Internet</a:t>
            </a:r>
            <a:r>
              <a:rPr lang="zh-CN" altLang="en-US" sz="2100" dirty="0">
                <a:latin typeface="楷体" panose="02010609060101010101" pitchFamily="49" charset="-122"/>
                <a:ea typeface="楷体" panose="02010609060101010101" pitchFamily="49" charset="-122"/>
              </a:rPr>
              <a:t>活动委员会（</a:t>
            </a:r>
            <a:r>
              <a:rPr lang="en-US" altLang="zh-CN" sz="2100" dirty="0">
                <a:latin typeface="楷体" panose="02010609060101010101" pitchFamily="49" charset="-122"/>
                <a:ea typeface="楷体" panose="02010609060101010101" pitchFamily="49" charset="-122"/>
              </a:rPr>
              <a:t>Internet Activities Board, IAB</a:t>
            </a:r>
            <a:r>
              <a:rPr lang="zh-CN" altLang="en-US" sz="2100" dirty="0">
                <a:latin typeface="楷体" panose="02010609060101010101" pitchFamily="49" charset="-122"/>
                <a:ea typeface="楷体" panose="02010609060101010101" pitchFamily="49" charset="-122"/>
              </a:rPr>
              <a:t>）。</a:t>
            </a:r>
            <a:endParaRPr lang="en-US" altLang="zh-CN" sz="2100" dirty="0">
              <a:latin typeface="楷体" panose="02010609060101010101" pitchFamily="49" charset="-122"/>
              <a:ea typeface="楷体" panose="02010609060101010101" pitchFamily="49" charset="-122"/>
            </a:endParaRPr>
          </a:p>
          <a:p>
            <a:pPr lvl="1" fontAlgn="ctr">
              <a:lnSpc>
                <a:spcPct val="160000"/>
              </a:lnSpc>
            </a:pPr>
            <a:r>
              <a:rPr lang="en-US" altLang="zh-CN" sz="2100" dirty="0">
                <a:latin typeface="楷体" panose="02010609060101010101" pitchFamily="49" charset="-122"/>
                <a:ea typeface="楷体" panose="02010609060101010101" pitchFamily="49" charset="-122"/>
              </a:rPr>
              <a:t>IAB</a:t>
            </a:r>
            <a:r>
              <a:rPr lang="zh-CN" altLang="en-US" sz="2100" dirty="0">
                <a:latin typeface="楷体" panose="02010609060101010101" pitchFamily="49" charset="-122"/>
                <a:ea typeface="楷体" panose="02010609060101010101" pitchFamily="49" charset="-122"/>
              </a:rPr>
              <a:t>的</a:t>
            </a:r>
            <a:r>
              <a:rPr lang="en-US" altLang="zh-CN" sz="2100" dirty="0">
                <a:latin typeface="楷体" panose="02010609060101010101" pitchFamily="49" charset="-122"/>
                <a:ea typeface="楷体" panose="02010609060101010101" pitchFamily="49" charset="-122"/>
              </a:rPr>
              <a:t>Internet</a:t>
            </a:r>
            <a:r>
              <a:rPr lang="zh-CN" altLang="en-US" sz="2100" dirty="0">
                <a:latin typeface="楷体" panose="02010609060101010101" pitchFamily="49" charset="-122"/>
                <a:ea typeface="楷体" panose="02010609060101010101" pitchFamily="49" charset="-122"/>
              </a:rPr>
              <a:t>新标准通过</a:t>
            </a:r>
            <a:r>
              <a:rPr lang="en-US" altLang="zh-CN" sz="2100" dirty="0">
                <a:latin typeface="楷体" panose="02010609060101010101" pitchFamily="49" charset="-122"/>
                <a:ea typeface="楷体" panose="02010609060101010101" pitchFamily="49" charset="-122"/>
              </a:rPr>
              <a:t>RFC</a:t>
            </a:r>
            <a:r>
              <a:rPr lang="zh-CN" altLang="en-US" sz="2100" dirty="0">
                <a:latin typeface="楷体" panose="02010609060101010101" pitchFamily="49" charset="-122"/>
                <a:ea typeface="楷体" panose="02010609060101010101" pitchFamily="49" charset="-122"/>
              </a:rPr>
              <a:t>（</a:t>
            </a:r>
            <a:r>
              <a:rPr lang="en-US" altLang="zh-CN" sz="2100" dirty="0">
                <a:latin typeface="楷体" panose="02010609060101010101" pitchFamily="49" charset="-122"/>
                <a:ea typeface="楷体" panose="02010609060101010101" pitchFamily="49" charset="-122"/>
              </a:rPr>
              <a:t>Request For Comments</a:t>
            </a:r>
            <a:r>
              <a:rPr lang="zh-CN" altLang="en-US" sz="2100" dirty="0">
                <a:latin typeface="楷体" panose="02010609060101010101" pitchFamily="49" charset="-122"/>
                <a:ea typeface="楷体" panose="02010609060101010101" pitchFamily="49" charset="-122"/>
              </a:rPr>
              <a:t>）技术报告发布交流。</a:t>
            </a:r>
            <a:r>
              <a:rPr lang="en-US" altLang="zh-CN" sz="2100" dirty="0">
                <a:latin typeface="楷体" panose="02010609060101010101" pitchFamily="49" charset="-122"/>
                <a:ea typeface="楷体" panose="02010609060101010101" pitchFamily="49" charset="-122"/>
              </a:rPr>
              <a:t>(</a:t>
            </a:r>
            <a:r>
              <a:rPr lang="en-US" altLang="zh-CN" sz="2100" dirty="0">
                <a:latin typeface="楷体" panose="02010609060101010101" pitchFamily="49" charset="-122"/>
                <a:ea typeface="楷体" panose="02010609060101010101" pitchFamily="49" charset="-122"/>
                <a:hlinkClick r:id="rId3"/>
              </a:rPr>
              <a:t>www.ietf.org/rfc</a:t>
            </a:r>
            <a:r>
              <a:rPr lang="en-US" altLang="zh-CN" sz="2100" dirty="0">
                <a:latin typeface="楷体" panose="02010609060101010101" pitchFamily="49" charset="-122"/>
                <a:ea typeface="楷体" panose="02010609060101010101" pitchFamily="49" charset="-122"/>
              </a:rPr>
              <a:t>)</a:t>
            </a:r>
          </a:p>
          <a:p>
            <a:pPr lvl="1" fontAlgn="ctr">
              <a:lnSpc>
                <a:spcPct val="160000"/>
              </a:lnSpc>
            </a:pPr>
            <a:r>
              <a:rPr lang="en-US" altLang="zh-CN" sz="2100" dirty="0">
                <a:latin typeface="楷体" panose="02010609060101010101" pitchFamily="49" charset="-122"/>
                <a:ea typeface="楷体" panose="02010609060101010101" pitchFamily="49" charset="-122"/>
              </a:rPr>
              <a:t>1989</a:t>
            </a:r>
            <a:r>
              <a:rPr lang="zh-CN" altLang="en-US" sz="2100" dirty="0">
                <a:latin typeface="楷体" panose="02010609060101010101" pitchFamily="49" charset="-122"/>
                <a:ea typeface="楷体" panose="02010609060101010101" pitchFamily="49" charset="-122"/>
              </a:rPr>
              <a:t>年</a:t>
            </a:r>
            <a:r>
              <a:rPr lang="en-US" altLang="zh-CN" sz="2100" dirty="0">
                <a:latin typeface="楷体" panose="02010609060101010101" pitchFamily="49" charset="-122"/>
                <a:ea typeface="楷体" panose="02010609060101010101" pitchFamily="49" charset="-122"/>
              </a:rPr>
              <a:t>IAB</a:t>
            </a:r>
            <a:r>
              <a:rPr lang="zh-CN" altLang="en-US" sz="2100" dirty="0">
                <a:latin typeface="楷体" panose="02010609060101010101" pitchFamily="49" charset="-122"/>
                <a:ea typeface="楷体" panose="02010609060101010101" pitchFamily="49" charset="-122"/>
              </a:rPr>
              <a:t>被重组为研究任务组（</a:t>
            </a:r>
            <a:r>
              <a:rPr lang="en-US" altLang="zh-CN" sz="2100" dirty="0">
                <a:latin typeface="楷体" panose="02010609060101010101" pitchFamily="49" charset="-122"/>
                <a:ea typeface="楷体" panose="02010609060101010101" pitchFamily="49" charset="-122"/>
              </a:rPr>
              <a:t>IRTF</a:t>
            </a:r>
            <a:r>
              <a:rPr lang="zh-CN" altLang="en-US" sz="2100" dirty="0">
                <a:latin typeface="楷体" panose="02010609060101010101" pitchFamily="49" charset="-122"/>
                <a:ea typeface="楷体" panose="02010609060101010101" pitchFamily="49" charset="-122"/>
              </a:rPr>
              <a:t>）和工程任务组（</a:t>
            </a:r>
            <a:r>
              <a:rPr lang="en-US" altLang="zh-CN" sz="2100" dirty="0">
                <a:latin typeface="楷体" panose="02010609060101010101" pitchFamily="49" charset="-122"/>
                <a:ea typeface="楷体" panose="02010609060101010101" pitchFamily="49" charset="-122"/>
              </a:rPr>
              <a:t>IETF</a:t>
            </a:r>
            <a:r>
              <a:rPr lang="zh-CN" altLang="en-US" sz="2100" dirty="0">
                <a:latin typeface="楷体" panose="02010609060101010101" pitchFamily="49" charset="-122"/>
                <a:ea typeface="楷体" panose="02010609060101010101" pitchFamily="49" charset="-122"/>
              </a:rPr>
              <a:t>）</a:t>
            </a:r>
            <a:endParaRPr lang="en-US" altLang="zh-CN" sz="2100" dirty="0">
              <a:latin typeface="楷体" panose="02010609060101010101" pitchFamily="49" charset="-122"/>
              <a:ea typeface="楷体" panose="02010609060101010101" pitchFamily="49" charset="-122"/>
            </a:endParaRPr>
          </a:p>
          <a:p>
            <a:pPr lvl="1" fontAlgn="ctr">
              <a:lnSpc>
                <a:spcPct val="160000"/>
              </a:lnSpc>
            </a:pPr>
            <a:endParaRPr lang="en-US" altLang="zh-CN" sz="2100" dirty="0">
              <a:latin typeface="楷体" panose="02010609060101010101" pitchFamily="49" charset="-122"/>
              <a:ea typeface="楷体" panose="02010609060101010101" pitchFamily="49" charset="-122"/>
            </a:endParaRPr>
          </a:p>
          <a:p>
            <a:pPr lvl="1" fontAlgn="ctr">
              <a:lnSpc>
                <a:spcPct val="160000"/>
              </a:lnSpc>
            </a:pPr>
            <a:endParaRPr lang="en-US" altLang="zh-CN" sz="2100" dirty="0">
              <a:latin typeface="楷体" panose="02010609060101010101" pitchFamily="49" charset="-122"/>
              <a:ea typeface="楷体" panose="02010609060101010101" pitchFamily="49" charset="-122"/>
            </a:endParaRPr>
          </a:p>
          <a:p>
            <a:pPr marL="0" lvl="1" indent="0" fontAlgn="ctr">
              <a:lnSpc>
                <a:spcPct val="160000"/>
              </a:lnSpc>
              <a:buNone/>
            </a:pPr>
            <a:endParaRPr lang="en-US" altLang="zh-CN" sz="2100" dirty="0">
              <a:latin typeface="楷体" panose="02010609060101010101" pitchFamily="49" charset="-122"/>
              <a:ea typeface="楷体" panose="02010609060101010101" pitchFamily="49" charset="-122"/>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p:cNvSpPr>
          <p:nvPr>
            <p:ph type="title"/>
          </p:nvPr>
        </p:nvSpPr>
        <p:spPr/>
        <p:txBody>
          <a:bodyPr/>
          <a:lstStyle/>
          <a:p>
            <a:r>
              <a:rPr lang="en-US" altLang="zh-CN"/>
              <a:t>RFC</a:t>
            </a:r>
            <a:endParaRPr lang="zh-CN" altLang="en-US"/>
          </a:p>
        </p:txBody>
      </p:sp>
      <p:pic>
        <p:nvPicPr>
          <p:cNvPr id="66563" name="内容占位符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95263" y="1447800"/>
            <a:ext cx="8609012" cy="4949825"/>
          </a:xfrm>
        </p:spPr>
      </p:pic>
      <p:pic>
        <p:nvPicPr>
          <p:cNvPr id="5" name="Picture 2" descr="D:\百度云同步盘\Misc\14163874201186558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6" name="Slide Number Placeholder 5"/>
          <p:cNvSpPr>
            <a:spLocks noGrp="1"/>
          </p:cNvSpPr>
          <p:nvPr>
            <p:ph type="sldNum" sz="quarter" idx="12"/>
          </p:nvPr>
        </p:nvSpPr>
        <p:spPr>
          <a:xfrm>
            <a:off x="8610600" y="6528816"/>
            <a:ext cx="533400" cy="329184"/>
          </a:xfrm>
        </p:spPr>
        <p:txBody>
          <a:bodyPr/>
          <a:lstStyle/>
          <a:p>
            <a:fld id="{B6F15528-21DE-4FAA-801E-634DDDAF4B2B}" type="slidenum">
              <a:rPr lang="en-US" smtClean="0">
                <a:solidFill>
                  <a:schemeClr val="tx2"/>
                </a:solidFill>
              </a:rPr>
              <a:t>138</a:t>
            </a:fld>
            <a:endParaRPr lang="en-US" dirty="0">
              <a:solidFill>
                <a:schemeClr val="tx2"/>
              </a:solidFil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6" name="Slide Number Placeholder 5"/>
          <p:cNvSpPr>
            <a:spLocks noGrp="1"/>
          </p:cNvSpPr>
          <p:nvPr>
            <p:ph type="sldNum" sz="quarter" idx="12"/>
          </p:nvPr>
        </p:nvSpPr>
        <p:spPr>
          <a:xfrm>
            <a:off x="8610600" y="6528816"/>
            <a:ext cx="533400" cy="329184"/>
          </a:xfrm>
        </p:spPr>
        <p:txBody>
          <a:bodyPr/>
          <a:lstStyle/>
          <a:p>
            <a:fld id="{B6F15528-21DE-4FAA-801E-634DDDAF4B2B}" type="slidenum">
              <a:rPr lang="en-US" smtClean="0">
                <a:solidFill>
                  <a:schemeClr val="tx2"/>
                </a:solidFill>
              </a:rPr>
              <a:t>139</a:t>
            </a:fld>
            <a:endParaRPr lang="en-US" dirty="0">
              <a:solidFill>
                <a:schemeClr val="tx2"/>
              </a:solidFill>
            </a:endParaRPr>
          </a:p>
        </p:txBody>
      </p:sp>
      <p:sp>
        <p:nvSpPr>
          <p:cNvPr id="10" name="Title 1"/>
          <p:cNvSpPr txBox="1"/>
          <p:nvPr/>
        </p:nvSpPr>
        <p:spPr>
          <a:xfrm>
            <a:off x="457200" y="533400"/>
            <a:ext cx="8229600" cy="609600"/>
          </a:xfrm>
          <a:prstGeom prst="rect">
            <a:avLst/>
          </a:prstGeom>
        </p:spPr>
        <p:txBody>
          <a:bodyPr>
            <a:normAutofit fontScale="90000" lnSpcReduction="1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万维网标准化组织</a:t>
            </a:r>
          </a:p>
        </p:txBody>
      </p:sp>
      <p:sp>
        <p:nvSpPr>
          <p:cNvPr id="11" name="Content Placeholder 2"/>
          <p:cNvSpPr txBox="1"/>
          <p:nvPr/>
        </p:nvSpPr>
        <p:spPr>
          <a:xfrm>
            <a:off x="457200" y="1219200"/>
            <a:ext cx="8229600" cy="5257800"/>
          </a:xfrm>
          <a:prstGeom prst="rect">
            <a:avLst/>
          </a:prstGeom>
        </p:spPr>
        <p:txBody>
          <a:bodyPr>
            <a:normAutofit fontScale="92500" lnSpcReduction="10000"/>
          </a:bodyPr>
          <a:lstStyle>
            <a:lvl1pPr marL="182880" indent="-182880" algn="l" defTabSz="914400" rtl="0" eaLnBrk="1" latinLnBrk="0" hangingPunct="1">
              <a:spcBef>
                <a:spcPct val="20000"/>
              </a:spcBef>
              <a:buClr>
                <a:schemeClr val="accent1"/>
              </a:buClr>
              <a:buSzPct val="85000"/>
              <a:buFont typeface="Arial" panose="020B0604020202020204"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B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B0604020202020204"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B0604020202020204"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9pPr>
          </a:lstStyle>
          <a:p>
            <a:pPr marL="182880" lvl="1" fontAlgn="ctr">
              <a:lnSpc>
                <a:spcPct val="160000"/>
              </a:lnSpc>
              <a:buFont typeface="Wingdings" panose="05000000000000000000" pitchFamily="2" charset="2"/>
              <a:buChar char="Ø"/>
            </a:pPr>
            <a:r>
              <a:rPr lang="zh-CN" altLang="en-US" sz="2400" dirty="0"/>
              <a:t>万维网联盟（</a:t>
            </a:r>
            <a:r>
              <a:rPr lang="en-US" altLang="zh-CN" sz="2400" dirty="0"/>
              <a:t>World Wide Web Consortium</a:t>
            </a:r>
            <a:r>
              <a:rPr lang="zh-CN" altLang="en-US" sz="2400" dirty="0"/>
              <a:t>，</a:t>
            </a:r>
            <a:r>
              <a:rPr lang="en-US" altLang="zh-CN" sz="2400" dirty="0"/>
              <a:t>W3C</a:t>
            </a:r>
            <a:r>
              <a:rPr lang="zh-CN" altLang="en-US" sz="2400" dirty="0"/>
              <a:t>）创建于</a:t>
            </a:r>
            <a:r>
              <a:rPr lang="en-US" altLang="zh-CN" sz="2400" dirty="0"/>
              <a:t>1994</a:t>
            </a:r>
            <a:r>
              <a:rPr lang="zh-CN" altLang="en-US" sz="2400" dirty="0"/>
              <a:t>年，是</a:t>
            </a:r>
            <a:r>
              <a:rPr lang="en-US" altLang="zh-CN" sz="2400" dirty="0"/>
              <a:t>Web</a:t>
            </a:r>
            <a:r>
              <a:rPr lang="zh-CN" altLang="en-US" sz="2400" dirty="0"/>
              <a:t>技术领域最具权威和影响力的国际中立性技术标准机构。到目前为止，</a:t>
            </a:r>
            <a:r>
              <a:rPr lang="en-US" altLang="zh-CN" sz="2400" dirty="0"/>
              <a:t>W3C</a:t>
            </a:r>
            <a:r>
              <a:rPr lang="zh-CN" altLang="en-US" sz="2400" dirty="0"/>
              <a:t>已发布了</a:t>
            </a:r>
            <a:r>
              <a:rPr lang="en-US" altLang="zh-CN" sz="2400" dirty="0"/>
              <a:t>200</a:t>
            </a:r>
            <a:r>
              <a:rPr lang="zh-CN" altLang="en-US" sz="2400" dirty="0"/>
              <a:t>多项影响深远的</a:t>
            </a:r>
            <a:r>
              <a:rPr lang="en-US" altLang="zh-CN" sz="2400" dirty="0"/>
              <a:t>Web</a:t>
            </a:r>
            <a:r>
              <a:rPr lang="zh-CN" altLang="en-US" sz="2400" dirty="0"/>
              <a:t>技术标准及实施指南。</a:t>
            </a:r>
            <a:endParaRPr lang="en-US" altLang="zh-CN" sz="2400" dirty="0"/>
          </a:p>
          <a:p>
            <a:pPr marL="182880" lvl="1" fontAlgn="ctr">
              <a:lnSpc>
                <a:spcPct val="160000"/>
              </a:lnSpc>
              <a:buFont typeface="Wingdings" panose="05000000000000000000" pitchFamily="2" charset="2"/>
              <a:buChar char="Ø"/>
            </a:pPr>
            <a:endParaRPr lang="en-US" altLang="zh-CN" sz="2400" dirty="0"/>
          </a:p>
          <a:p>
            <a:pPr marL="182880" lvl="1" fontAlgn="ctr">
              <a:lnSpc>
                <a:spcPct val="160000"/>
              </a:lnSpc>
              <a:buFont typeface="Wingdings" panose="05000000000000000000" pitchFamily="2" charset="2"/>
              <a:buChar char="Ø"/>
            </a:pPr>
            <a:r>
              <a:rPr lang="zh-CN" altLang="en-US" sz="2400" dirty="0"/>
              <a:t>万维网联盟由</a:t>
            </a:r>
            <a:r>
              <a:rPr lang="en-US" altLang="zh-CN" sz="2400" dirty="0"/>
              <a:t>Web</a:t>
            </a:r>
            <a:r>
              <a:rPr lang="zh-CN" altLang="en-US" sz="2400" dirty="0"/>
              <a:t>的发明者 </a:t>
            </a:r>
            <a:r>
              <a:rPr lang="en-US" altLang="zh-CN" sz="2400" dirty="0"/>
              <a:t>Tim Berners-Lee</a:t>
            </a:r>
            <a:r>
              <a:rPr lang="zh-CN" altLang="en-US" sz="2400" dirty="0"/>
              <a:t>及</a:t>
            </a:r>
            <a:r>
              <a:rPr lang="en-US" altLang="zh-CN" sz="2400" dirty="0"/>
              <a:t>W3C</a:t>
            </a:r>
            <a:r>
              <a:rPr lang="zh-CN" altLang="en-US" sz="2400" dirty="0"/>
              <a:t>的首席执行官 </a:t>
            </a:r>
            <a:r>
              <a:rPr lang="en-US" altLang="zh-CN" sz="2400" dirty="0"/>
              <a:t>Jeffrey Jaffe</a:t>
            </a:r>
            <a:r>
              <a:rPr lang="zh-CN" altLang="en-US" sz="2400" dirty="0"/>
              <a:t>领导，由设立在美国麻省理工大学（</a:t>
            </a:r>
            <a:r>
              <a:rPr lang="en-US" altLang="zh-CN" sz="2400" dirty="0"/>
              <a:t>MIT</a:t>
            </a:r>
            <a:r>
              <a:rPr lang="zh-CN" altLang="en-US" sz="2400" dirty="0"/>
              <a:t>）、欧洲数学与信息学研究联盟（</a:t>
            </a:r>
            <a:r>
              <a:rPr lang="en-US" altLang="zh-CN" sz="2400" dirty="0"/>
              <a:t>ERCIM</a:t>
            </a:r>
            <a:r>
              <a:rPr lang="zh-CN" altLang="en-US" sz="2400" dirty="0"/>
              <a:t>）、日本庆应大学（</a:t>
            </a:r>
            <a:r>
              <a:rPr lang="en-US" altLang="zh-CN" sz="2400" dirty="0"/>
              <a:t>Keio University</a:t>
            </a:r>
            <a:r>
              <a:rPr lang="zh-CN" altLang="en-US" sz="2400" dirty="0"/>
              <a:t>）和中国北京航空航天大的四个全球总部（</a:t>
            </a:r>
            <a:r>
              <a:rPr lang="en-US" altLang="zh-CN" sz="2400" dirty="0"/>
              <a:t>W3C Hosts</a:t>
            </a:r>
            <a:r>
              <a:rPr lang="zh-CN" altLang="en-US" sz="2400" dirty="0"/>
              <a:t>）的全球团队联合运营。</a:t>
            </a:r>
            <a:endParaRPr lang="en-US" altLang="zh-CN" sz="2400" b="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6"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14</a:t>
            </a:fld>
            <a:endParaRPr lang="en-US" dirty="0">
              <a:solidFill>
                <a:schemeClr val="tx2"/>
              </a:solidFill>
            </a:endParaRPr>
          </a:p>
        </p:txBody>
      </p:sp>
      <p:sp>
        <p:nvSpPr>
          <p:cNvPr id="10" name="Title 1"/>
          <p:cNvSpPr txBox="1"/>
          <p:nvPr/>
        </p:nvSpPr>
        <p:spPr>
          <a:xfrm>
            <a:off x="457200" y="533400"/>
            <a:ext cx="8229600" cy="609600"/>
          </a:xfrm>
          <a:prstGeom prst="rect">
            <a:avLst/>
          </a:prstGeom>
        </p:spPr>
        <p:txBody>
          <a:bodyPr>
            <a:normAutofit fontScale="90000" lnSpcReduction="1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增强实境</a:t>
            </a:r>
          </a:p>
        </p:txBody>
      </p:sp>
      <p:sp>
        <p:nvSpPr>
          <p:cNvPr id="11" name="Content Placeholder 2"/>
          <p:cNvSpPr txBox="1"/>
          <p:nvPr/>
        </p:nvSpPr>
        <p:spPr>
          <a:xfrm>
            <a:off x="457200" y="1219200"/>
            <a:ext cx="8229600" cy="5257800"/>
          </a:xfrm>
          <a:prstGeom prst="rect">
            <a:avLst/>
          </a:prstGeom>
        </p:spPr>
        <p:txBody>
          <a:bodyPr>
            <a:normAutofit/>
          </a:bodyPr>
          <a:lstStyle>
            <a:lvl1pPr marL="182880" indent="-182880" algn="l" defTabSz="914400" rtl="0" eaLnBrk="1" latinLnBrk="0" hangingPunct="1">
              <a:spcBef>
                <a:spcPct val="20000"/>
              </a:spcBef>
              <a:buClr>
                <a:schemeClr val="accent1"/>
              </a:buClr>
              <a:buSzPct val="85000"/>
              <a:buFont typeface="Arial" panose="020B0604020202020204"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B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B0604020202020204"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B0604020202020204"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9pPr>
          </a:lstStyle>
          <a:p>
            <a:pPr marL="182880" lvl="1" fontAlgn="ctr">
              <a:lnSpc>
                <a:spcPct val="150000"/>
              </a:lnSpc>
              <a:buFont typeface="Wingdings" panose="05000000000000000000" pitchFamily="2" charset="2"/>
              <a:buChar char="Ø"/>
            </a:pPr>
            <a:endParaRPr lang="en-US" altLang="zh-CN" sz="2100" dirty="0">
              <a:latin typeface="楷体" panose="02010609060101010101" pitchFamily="49" charset="-122"/>
              <a:ea typeface="楷体" panose="02010609060101010101" pitchFamily="49" charset="-122"/>
            </a:endParaRPr>
          </a:p>
        </p:txBody>
      </p:sp>
      <p:pic>
        <p:nvPicPr>
          <p:cNvPr id="24578" name="Picture 2" descr="https://timgsa.baidu.com/timg?image&amp;quality=80&amp;size=b9999_10000&amp;sec=1491296904424&amp;di=7a147ad4f8f5d85b272c7a1c1f04170f&amp;imgtype=jpg&amp;src=http%3A%2F%2Fimg1.imgtn.bdimg.com%2Fit%2Fu%3D3139690241%2C3937130490%26fm%3D214%26gp%3D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1600200"/>
            <a:ext cx="4114800" cy="1971675"/>
          </a:xfrm>
          <a:prstGeom prst="rect">
            <a:avLst/>
          </a:prstGeom>
          <a:noFill/>
        </p:spPr>
      </p:pic>
      <p:pic>
        <p:nvPicPr>
          <p:cNvPr id="24580" name="Picture 4" descr="https://timgsa.baidu.com/timg?image&amp;quality=80&amp;size=b9999_10000&amp;sec=1491296956361&amp;di=ae3b229b2fd76e8f16306267af6fdf3a&amp;imgtype=0&amp;src=http%3A%2F%2Fwww.cnliti.com%2Fuploadfile%2Fday_151008%2F4%2F10649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2762" y="3924300"/>
            <a:ext cx="5019675" cy="2695576"/>
          </a:xfrm>
          <a:prstGeom prst="rect">
            <a:avLst/>
          </a:prstGeom>
          <a:noFill/>
        </p:spPr>
      </p:pic>
      <p:sp>
        <p:nvSpPr>
          <p:cNvPr id="2" name="Rectangular Callout 1"/>
          <p:cNvSpPr/>
          <p:nvPr/>
        </p:nvSpPr>
        <p:spPr>
          <a:xfrm>
            <a:off x="5562600" y="1600200"/>
            <a:ext cx="2286000" cy="1295400"/>
          </a:xfrm>
          <a:prstGeom prst="wedgeRectCallout">
            <a:avLst>
              <a:gd name="adj1" fmla="val -91602"/>
              <a:gd name="adj2" fmla="val 330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 Glass</a:t>
            </a:r>
          </a:p>
          <a:p>
            <a:pPr algn="ctr"/>
            <a:r>
              <a:rPr lang="en-US" altLang="zh-CN" dirty="0"/>
              <a:t>1500USD</a:t>
            </a:r>
            <a:endParaRPr lang="zh-CN" altLang="en-US" dirty="0"/>
          </a:p>
        </p:txBody>
      </p:sp>
      <p:sp>
        <p:nvSpPr>
          <p:cNvPr id="9" name="Rectangular Callout 8"/>
          <p:cNvSpPr/>
          <p:nvPr/>
        </p:nvSpPr>
        <p:spPr>
          <a:xfrm>
            <a:off x="458037" y="3924300"/>
            <a:ext cx="2286000" cy="1295400"/>
          </a:xfrm>
          <a:prstGeom prst="wedgeRectCallout">
            <a:avLst>
              <a:gd name="adj1" fmla="val 76310"/>
              <a:gd name="adj2" fmla="val -4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Hololens</a:t>
            </a:r>
            <a:endParaRPr lang="en-US" altLang="zh-CN" dirty="0"/>
          </a:p>
          <a:p>
            <a:pPr algn="ctr"/>
            <a:r>
              <a:rPr lang="en-US" altLang="zh-CN" dirty="0"/>
              <a:t>3000USD</a:t>
            </a:r>
            <a:endParaRPr lang="zh-CN" altLang="en-US"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ltLang="zh-CN"/>
              <a:t>ACM </a:t>
            </a:r>
            <a:endParaRPr lang="zh-CN" altLang="en-US"/>
          </a:p>
        </p:txBody>
      </p:sp>
      <p:sp>
        <p:nvSpPr>
          <p:cNvPr id="93187" name="Rectangle 3"/>
          <p:cNvSpPr>
            <a:spLocks noGrp="1" noChangeArrowheads="1"/>
          </p:cNvSpPr>
          <p:nvPr>
            <p:ph type="body" idx="1"/>
          </p:nvPr>
        </p:nvSpPr>
        <p:spPr>
          <a:xfrm>
            <a:off x="381000" y="1295400"/>
            <a:ext cx="8153400" cy="4724400"/>
          </a:xfrm>
        </p:spPr>
        <p:txBody>
          <a:bodyPr/>
          <a:lstStyle/>
          <a:p>
            <a:pPr>
              <a:lnSpc>
                <a:spcPct val="90000"/>
              </a:lnSpc>
            </a:pPr>
            <a:r>
              <a:rPr lang="zh-CN" altLang="en-US" sz="2400" dirty="0"/>
              <a:t>美国计算机协会</a:t>
            </a:r>
            <a:r>
              <a:rPr lang="en-US" altLang="zh-CN" sz="2400" dirty="0"/>
              <a:t>(ACM)</a:t>
            </a:r>
            <a:r>
              <a:rPr lang="zh-CN" altLang="en-US" sz="2400" dirty="0"/>
              <a:t>创立于</a:t>
            </a:r>
            <a:r>
              <a:rPr lang="en-US" altLang="zh-CN" sz="2400" dirty="0"/>
              <a:t>1947</a:t>
            </a:r>
            <a:r>
              <a:rPr lang="zh-CN" altLang="en-US" sz="2400" dirty="0"/>
              <a:t>年，世界上最大的科学及教育型计算机学会。专注计算机科学与技术的创新发展。</a:t>
            </a:r>
            <a:endParaRPr lang="en-US" altLang="zh-CN" sz="2400" dirty="0"/>
          </a:p>
          <a:p>
            <a:pPr>
              <a:lnSpc>
                <a:spcPct val="90000"/>
              </a:lnSpc>
            </a:pPr>
            <a:endParaRPr lang="zh-CN" altLang="en-US" sz="2400" dirty="0"/>
          </a:p>
          <a:p>
            <a:pPr>
              <a:lnSpc>
                <a:spcPct val="90000"/>
              </a:lnSpc>
            </a:pPr>
            <a:r>
              <a:rPr lang="zh-CN" altLang="en-US" sz="2400" dirty="0"/>
              <a:t>每年的</a:t>
            </a:r>
            <a:r>
              <a:rPr lang="en-US" altLang="zh-CN" sz="2400" dirty="0"/>
              <a:t>ACM</a:t>
            </a:r>
            <a:r>
              <a:rPr lang="zh-CN" altLang="en-US" sz="2400" dirty="0"/>
              <a:t>图灵奖影响力堪比诺贝尔奖，</a:t>
            </a:r>
            <a:r>
              <a:rPr lang="en-US" altLang="zh-CN" sz="2400" dirty="0"/>
              <a:t>2000</a:t>
            </a:r>
            <a:r>
              <a:rPr lang="zh-CN" altLang="en-US" sz="2400" dirty="0"/>
              <a:t>年度图灵奖被授予理论计算机科学家姚期智</a:t>
            </a:r>
            <a:r>
              <a:rPr lang="en-US" altLang="zh-CN" sz="2400" dirty="0"/>
              <a:t>(</a:t>
            </a:r>
            <a:r>
              <a:rPr lang="zh-CN" altLang="en-US" sz="2400" dirty="0"/>
              <a:t>美籍华人</a:t>
            </a:r>
            <a:r>
              <a:rPr lang="en-US" altLang="zh-CN" sz="2400" dirty="0"/>
              <a:t>)</a:t>
            </a:r>
            <a:r>
              <a:rPr lang="zh-CN" altLang="en-US" sz="2400" dirty="0"/>
              <a:t>。</a:t>
            </a:r>
            <a:endParaRPr lang="en-US" altLang="zh-CN" sz="2400" dirty="0"/>
          </a:p>
          <a:p>
            <a:pPr>
              <a:lnSpc>
                <a:spcPct val="90000"/>
              </a:lnSpc>
            </a:pPr>
            <a:endParaRPr lang="zh-CN" altLang="en-US" sz="2400" dirty="0"/>
          </a:p>
          <a:p>
            <a:pPr>
              <a:lnSpc>
                <a:spcPct val="90000"/>
              </a:lnSpc>
            </a:pPr>
            <a:r>
              <a:rPr lang="en-US" altLang="zh-CN" sz="2400" dirty="0"/>
              <a:t>ACM</a:t>
            </a:r>
            <a:r>
              <a:rPr lang="zh-CN" altLang="en-US" sz="2400" dirty="0"/>
              <a:t>分设</a:t>
            </a:r>
            <a:r>
              <a:rPr lang="en-US" altLang="zh-CN" sz="2400" dirty="0"/>
              <a:t>35</a:t>
            </a:r>
            <a:r>
              <a:rPr lang="zh-CN" altLang="en-US" sz="2400" dirty="0"/>
              <a:t>个特殊兴趣组，关注不同领域技术发展。</a:t>
            </a:r>
            <a:endParaRPr lang="en-US" altLang="zh-CN" sz="2400" dirty="0"/>
          </a:p>
          <a:p>
            <a:pPr>
              <a:lnSpc>
                <a:spcPct val="90000"/>
              </a:lnSpc>
            </a:pPr>
            <a:r>
              <a:rPr lang="en-US" altLang="zh-CN" sz="2400" dirty="0"/>
              <a:t>ACM</a:t>
            </a:r>
            <a:r>
              <a:rPr lang="zh-CN" altLang="en-US" sz="2400" dirty="0"/>
              <a:t>数字图书馆提供了学术会议和期刊的学术论文。</a:t>
            </a:r>
          </a:p>
          <a:p>
            <a:pPr>
              <a:lnSpc>
                <a:spcPct val="90000"/>
              </a:lnSpc>
            </a:pPr>
            <a:r>
              <a:rPr lang="en-US" altLang="zh-CN" sz="2400" dirty="0"/>
              <a:t>ACM</a:t>
            </a:r>
            <a:r>
              <a:rPr lang="zh-CN" altLang="en-US" sz="2400" dirty="0"/>
              <a:t>国际学术会议影响力很大，如</a:t>
            </a:r>
            <a:r>
              <a:rPr lang="en-US" altLang="zh-CN" sz="2400" dirty="0"/>
              <a:t>SIGCOMM</a:t>
            </a:r>
            <a:r>
              <a:rPr lang="zh-CN" altLang="en-US" sz="2400" dirty="0"/>
              <a:t>、</a:t>
            </a:r>
            <a:r>
              <a:rPr lang="en-US" altLang="zh-CN" sz="2400" dirty="0"/>
              <a:t>MOBICOM</a:t>
            </a:r>
            <a:r>
              <a:rPr lang="zh-CN" altLang="en-US" sz="2400" dirty="0"/>
              <a:t>体现了网络和无线网络领域全球最高水平。</a:t>
            </a:r>
          </a:p>
          <a:p>
            <a:pPr>
              <a:lnSpc>
                <a:spcPct val="90000"/>
              </a:lnSpc>
            </a:pPr>
            <a:r>
              <a:rPr lang="en-US" altLang="zh-CN" sz="2400" dirty="0"/>
              <a:t>ACM</a:t>
            </a:r>
            <a:r>
              <a:rPr lang="zh-CN" altLang="en-US" sz="2400" dirty="0"/>
              <a:t>国际大学生程序设计竞赛极具影响力，展示大学生创新能力、团队精神、编写程序、分析和解决问题能力。</a:t>
            </a:r>
          </a:p>
        </p:txBody>
      </p:sp>
      <p:pic>
        <p:nvPicPr>
          <p:cNvPr id="4"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5" name="Slide Number Placeholder 5"/>
          <p:cNvSpPr>
            <a:spLocks noGrp="1"/>
          </p:cNvSpPr>
          <p:nvPr>
            <p:ph type="sldNum" sz="quarter" idx="12"/>
          </p:nvPr>
        </p:nvSpPr>
        <p:spPr>
          <a:xfrm>
            <a:off x="8610600" y="6528816"/>
            <a:ext cx="533400" cy="329184"/>
          </a:xfrm>
        </p:spPr>
        <p:txBody>
          <a:bodyPr/>
          <a:lstStyle/>
          <a:p>
            <a:fld id="{B6F15528-21DE-4FAA-801E-634DDDAF4B2B}" type="slidenum">
              <a:rPr lang="en-US" smtClean="0">
                <a:solidFill>
                  <a:schemeClr val="tx2"/>
                </a:solidFill>
              </a:rPr>
              <a:t>140</a:t>
            </a:fld>
            <a:endParaRPr lang="en-US" dirty="0">
              <a:solidFill>
                <a:schemeClr val="tx2"/>
              </a:solidFil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标题 1"/>
          <p:cNvSpPr>
            <a:spLocks noGrp="1"/>
          </p:cNvSpPr>
          <p:nvPr>
            <p:ph type="title"/>
          </p:nvPr>
        </p:nvSpPr>
        <p:spPr/>
        <p:txBody>
          <a:bodyPr/>
          <a:lstStyle/>
          <a:p>
            <a:r>
              <a:rPr lang="zh-CN" altLang="en-US" dirty="0"/>
              <a:t>计算机网络三大顶级会议</a:t>
            </a:r>
          </a:p>
        </p:txBody>
      </p:sp>
      <p:sp>
        <p:nvSpPr>
          <p:cNvPr id="94211" name="内容占位符 2"/>
          <p:cNvSpPr>
            <a:spLocks noGrp="1"/>
          </p:cNvSpPr>
          <p:nvPr>
            <p:ph idx="1"/>
          </p:nvPr>
        </p:nvSpPr>
        <p:spPr/>
        <p:txBody>
          <a:bodyPr/>
          <a:lstStyle/>
          <a:p>
            <a:r>
              <a:rPr lang="en-US" altLang="zh-CN" sz="2400"/>
              <a:t>SIGCOMM</a:t>
            </a:r>
            <a:r>
              <a:rPr lang="zh-CN" altLang="en-US" sz="2400"/>
              <a:t>（</a:t>
            </a:r>
            <a:r>
              <a:rPr lang="en-US" altLang="zh-CN" sz="2400"/>
              <a:t>ACM Special Interest Group on Data Communications</a:t>
            </a:r>
            <a:r>
              <a:rPr lang="zh-CN" altLang="en-US" sz="2400"/>
              <a:t>，</a:t>
            </a:r>
            <a:r>
              <a:rPr lang="en-US" altLang="zh-CN" sz="2400"/>
              <a:t>ACM</a:t>
            </a:r>
            <a:r>
              <a:rPr lang="zh-CN" altLang="en-US" sz="2400"/>
              <a:t>数据通信专业组）</a:t>
            </a:r>
            <a:endParaRPr lang="en-US" altLang="zh-CN" sz="2400"/>
          </a:p>
          <a:p>
            <a:r>
              <a:rPr lang="en-US" altLang="zh-CN" sz="2400"/>
              <a:t>MobiCom</a:t>
            </a:r>
            <a:r>
              <a:rPr lang="zh-CN" altLang="en-US" sz="2400"/>
              <a:t>（</a:t>
            </a:r>
            <a:r>
              <a:rPr lang="en-US" altLang="zh-CN" sz="2400"/>
              <a:t>ACM International Conference on Mobile Computing and Networking</a:t>
            </a:r>
            <a:r>
              <a:rPr lang="zh-CN" altLang="en-US" sz="2400"/>
              <a:t>，</a:t>
            </a:r>
            <a:r>
              <a:rPr lang="en-US" altLang="zh-CN" sz="2400"/>
              <a:t>ACM</a:t>
            </a:r>
            <a:r>
              <a:rPr lang="zh-CN" altLang="en-US" sz="2400"/>
              <a:t>移动计算和网络国际会议）</a:t>
            </a:r>
            <a:endParaRPr lang="en-US" altLang="zh-CN" sz="2400"/>
          </a:p>
          <a:p>
            <a:r>
              <a:rPr lang="en-US" altLang="zh-CN" sz="2400"/>
              <a:t>INFOCOM</a:t>
            </a:r>
            <a:r>
              <a:rPr lang="zh-CN" altLang="en-US" sz="2400"/>
              <a:t>（</a:t>
            </a:r>
            <a:r>
              <a:rPr lang="en-US" altLang="zh-CN" sz="2400"/>
              <a:t>IEEE International Conference on Computer Communications</a:t>
            </a:r>
            <a:r>
              <a:rPr lang="zh-CN" altLang="en-US" sz="2400"/>
              <a:t>，</a:t>
            </a:r>
            <a:r>
              <a:rPr lang="en-US" altLang="zh-CN" sz="2400"/>
              <a:t>IEEE</a:t>
            </a:r>
            <a:r>
              <a:rPr lang="zh-CN" altLang="en-US" sz="2400"/>
              <a:t>计算机通信国际会议）</a:t>
            </a:r>
            <a:endParaRPr lang="en-US" altLang="zh-CN" sz="2400"/>
          </a:p>
          <a:p>
            <a:r>
              <a:rPr lang="zh-CN" altLang="en-US" sz="2400"/>
              <a:t>通讯网络领域的三大顶级会议，长期以来被中国计算机学会</a:t>
            </a:r>
            <a:r>
              <a:rPr lang="en-US" altLang="zh-CN" sz="2400"/>
              <a:t>(CCF)</a:t>
            </a:r>
            <a:r>
              <a:rPr lang="zh-CN" altLang="en-US" sz="2400"/>
              <a:t>推荐为</a:t>
            </a:r>
            <a:r>
              <a:rPr lang="en-US" altLang="zh-CN" sz="2400"/>
              <a:t>A</a:t>
            </a:r>
            <a:r>
              <a:rPr lang="zh-CN" altLang="en-US" sz="2400"/>
              <a:t>类国际学术会议。</a:t>
            </a:r>
          </a:p>
        </p:txBody>
      </p:sp>
      <p:pic>
        <p:nvPicPr>
          <p:cNvPr id="5"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6" name="Slide Number Placeholder 5"/>
          <p:cNvSpPr>
            <a:spLocks noGrp="1"/>
          </p:cNvSpPr>
          <p:nvPr>
            <p:ph type="sldNum" sz="quarter" idx="12"/>
          </p:nvPr>
        </p:nvSpPr>
        <p:spPr>
          <a:xfrm>
            <a:off x="8610600" y="6528816"/>
            <a:ext cx="533400" cy="329184"/>
          </a:xfrm>
        </p:spPr>
        <p:txBody>
          <a:bodyPr/>
          <a:lstStyle/>
          <a:p>
            <a:fld id="{B6F15528-21DE-4FAA-801E-634DDDAF4B2B}" type="slidenum">
              <a:rPr lang="en-US" smtClean="0">
                <a:solidFill>
                  <a:schemeClr val="tx2"/>
                </a:solidFill>
              </a:rPr>
              <a:t>141</a:t>
            </a:fld>
            <a:endParaRPr lang="en-US" dirty="0">
              <a:solidFill>
                <a:schemeClr val="tx2"/>
              </a:solidFil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内容占位符 2"/>
          <p:cNvSpPr>
            <a:spLocks noGrp="1"/>
          </p:cNvSpPr>
          <p:nvPr>
            <p:ph idx="1"/>
          </p:nvPr>
        </p:nvSpPr>
        <p:spPr>
          <a:xfrm>
            <a:off x="609600" y="1549400"/>
            <a:ext cx="7924800" cy="4775200"/>
          </a:xfrm>
        </p:spPr>
        <p:txBody>
          <a:bodyPr>
            <a:noAutofit/>
          </a:bodyPr>
          <a:lstStyle/>
          <a:p>
            <a:r>
              <a:rPr lang="en-US" altLang="zh-CN" sz="1800" dirty="0"/>
              <a:t>2016</a:t>
            </a:r>
            <a:r>
              <a:rPr lang="zh-CN" altLang="en-US" sz="1800" dirty="0"/>
              <a:t>年，武汉大学“十大珞珈风云学子”揭晓，一位被学子称为“冠神”的本科生，因破解</a:t>
            </a:r>
            <a:r>
              <a:rPr lang="en-US" altLang="zh-CN" sz="1800" dirty="0"/>
              <a:t>40</a:t>
            </a:r>
            <a:r>
              <a:rPr lang="zh-CN" altLang="en-US" sz="1800" dirty="0"/>
              <a:t>年未解学术难题，被万余名武大学子评为“十大珞珈风云学子”。</a:t>
            </a:r>
          </a:p>
          <a:p>
            <a:r>
              <a:rPr lang="zh-CN" altLang="en-US" sz="1800" dirty="0"/>
              <a:t>　　“冠神”名叫李冠成，是武大计算机学院弘毅班</a:t>
            </a:r>
            <a:r>
              <a:rPr lang="en-US" altLang="zh-CN" sz="1800" dirty="0"/>
              <a:t>12</a:t>
            </a:r>
            <a:r>
              <a:rPr lang="zh-CN" altLang="en-US" sz="1800" dirty="0"/>
              <a:t>级本科生，大三时，他加入武汉大学网络信息安全与隐私实验室，跟着国家“青年千人计划”引进人才王骞教授做学问。</a:t>
            </a:r>
          </a:p>
          <a:p>
            <a:r>
              <a:rPr lang="zh-CN" altLang="en-US" sz="1800" dirty="0"/>
              <a:t>　　大三时，李冠成在信息安全领域顶级会议</a:t>
            </a:r>
            <a:r>
              <a:rPr lang="en-US" altLang="zh-CN" sz="1800" dirty="0"/>
              <a:t>——</a:t>
            </a:r>
            <a:r>
              <a:rPr lang="zh-CN" altLang="en-US" sz="1800" dirty="0"/>
              <a:t>第</a:t>
            </a:r>
            <a:r>
              <a:rPr lang="en-US" altLang="zh-CN" sz="1800" dirty="0"/>
              <a:t>22</a:t>
            </a:r>
            <a:r>
              <a:rPr lang="zh-CN" altLang="en-US" sz="1800" dirty="0"/>
              <a:t>届</a:t>
            </a:r>
            <a:r>
              <a:rPr lang="en-US" altLang="zh-CN" sz="1800" dirty="0"/>
              <a:t>ACM</a:t>
            </a:r>
            <a:r>
              <a:rPr lang="zh-CN" altLang="en-US" sz="1800" dirty="0"/>
              <a:t>计算机与通信安全国际会议上发表论文</a:t>
            </a:r>
            <a:r>
              <a:rPr lang="en-US" altLang="zh-CN" sz="1800" dirty="0"/>
              <a:t>《</a:t>
            </a:r>
            <a:r>
              <a:rPr lang="zh-CN" altLang="en-US" sz="1800" dirty="0"/>
              <a:t>隔墙有耳！无线窃听信道中的秘密消息传输：从理论到实践</a:t>
            </a:r>
            <a:r>
              <a:rPr lang="en-US" altLang="zh-CN" sz="1800" dirty="0"/>
              <a:t>》</a:t>
            </a:r>
            <a:r>
              <a:rPr lang="zh-CN" altLang="en-US" sz="1800" dirty="0"/>
              <a:t>，去年</a:t>
            </a:r>
            <a:r>
              <a:rPr lang="en-US" altLang="zh-CN" sz="1800" dirty="0"/>
              <a:t>7</a:t>
            </a:r>
            <a:r>
              <a:rPr lang="zh-CN" altLang="en-US" sz="1800" dirty="0"/>
              <a:t>月曾被邀请赴美做大会报告，此前只有包括图灵奖得主在内的</a:t>
            </a:r>
            <a:r>
              <a:rPr lang="en-US" altLang="zh-CN" sz="1800" dirty="0"/>
              <a:t>7</a:t>
            </a:r>
            <a:r>
              <a:rPr lang="zh-CN" altLang="en-US" sz="1800" dirty="0"/>
              <a:t>位中国大陆学者撰写的论文，被该大会接受。</a:t>
            </a:r>
          </a:p>
          <a:p>
            <a:r>
              <a:rPr lang="zh-CN" altLang="en-US" sz="1800" dirty="0"/>
              <a:t>　　这篇论文在评审阶段被评委们高度赞誉，被认为“破解了困扰学术界</a:t>
            </a:r>
            <a:r>
              <a:rPr lang="en-US" altLang="zh-CN" sz="1800" dirty="0"/>
              <a:t>40</a:t>
            </a:r>
            <a:r>
              <a:rPr lang="zh-CN" altLang="en-US" sz="1800" dirty="0"/>
              <a:t>年的难题”。</a:t>
            </a:r>
          </a:p>
          <a:p>
            <a:r>
              <a:rPr lang="zh-CN" altLang="en-US" sz="1800" dirty="0"/>
              <a:t>　　“窃听信道”下的安全信息传输可行理论提出</a:t>
            </a:r>
            <a:r>
              <a:rPr lang="en-US" altLang="zh-CN" sz="1800" dirty="0"/>
              <a:t>40</a:t>
            </a:r>
            <a:r>
              <a:rPr lang="zh-CN" altLang="en-US" sz="1800" dirty="0"/>
              <a:t>年来，还没有人能在实践上证明。直到</a:t>
            </a:r>
            <a:r>
              <a:rPr lang="en-US" altLang="zh-CN" sz="1800" dirty="0"/>
              <a:t>2015</a:t>
            </a:r>
            <a:r>
              <a:rPr lang="zh-CN" altLang="en-US" sz="1800" dirty="0"/>
              <a:t>年，李冠成和同学在王骞教授指导下，设计并实现了基于窃听信道的一个安全、高效、可行的信息无线传输系统，达到了几乎完全保密性。据介绍，“绝对安全”能实现金库等要求的保密级别的信息保护。</a:t>
            </a:r>
          </a:p>
        </p:txBody>
      </p:sp>
      <p:pic>
        <p:nvPicPr>
          <p:cNvPr id="5"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6" name="Slide Number Placeholder 5"/>
          <p:cNvSpPr>
            <a:spLocks noGrp="1"/>
          </p:cNvSpPr>
          <p:nvPr>
            <p:ph type="sldNum" sz="quarter" idx="12"/>
          </p:nvPr>
        </p:nvSpPr>
        <p:spPr>
          <a:xfrm>
            <a:off x="8610600" y="6528816"/>
            <a:ext cx="533400" cy="329184"/>
          </a:xfrm>
        </p:spPr>
        <p:txBody>
          <a:bodyPr/>
          <a:lstStyle/>
          <a:p>
            <a:fld id="{B6F15528-21DE-4FAA-801E-634DDDAF4B2B}" type="slidenum">
              <a:rPr lang="en-US" smtClean="0">
                <a:solidFill>
                  <a:schemeClr val="tx2"/>
                </a:solidFill>
              </a:rPr>
              <a:t>142</a:t>
            </a:fld>
            <a:endParaRPr lang="en-US" dirty="0">
              <a:solidFill>
                <a:schemeClr val="tx2"/>
              </a:solidFill>
            </a:endParaRPr>
          </a:p>
        </p:txBody>
      </p:sp>
      <p:sp>
        <p:nvSpPr>
          <p:cNvPr id="7" name="标题 1"/>
          <p:cNvSpPr>
            <a:spLocks noGrp="1"/>
          </p:cNvSpPr>
          <p:nvPr>
            <p:ph type="title"/>
          </p:nvPr>
        </p:nvSpPr>
        <p:spPr>
          <a:xfrm>
            <a:off x="457200" y="533400"/>
            <a:ext cx="8229600" cy="990600"/>
          </a:xfrm>
        </p:spPr>
        <p:txBody>
          <a:bodyPr>
            <a:normAutofit fontScale="90000"/>
          </a:bodyPr>
          <a:lstStyle/>
          <a:p>
            <a:r>
              <a:rPr lang="zh-CN" altLang="en-US" dirty="0"/>
              <a:t>武大本科生“学神”破解信安领域</a:t>
            </a:r>
            <a:r>
              <a:rPr lang="en-US" altLang="zh-CN" dirty="0"/>
              <a:t>40</a:t>
            </a:r>
            <a:r>
              <a:rPr lang="zh-CN" altLang="en-US" dirty="0"/>
              <a:t>年未解难题</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内容占位符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69925" y="513139"/>
            <a:ext cx="5807075" cy="1685548"/>
          </a:xfrm>
        </p:spPr>
      </p:pic>
      <p:pic>
        <p:nvPicPr>
          <p:cNvPr id="96260"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9925" y="2198688"/>
            <a:ext cx="7088188" cy="4613275"/>
          </a:xfrm>
          <a:prstGeom prst="rect">
            <a:avLst/>
          </a:prstGeom>
          <a:noFill/>
          <a:ln>
            <a:noFill/>
          </a:ln>
        </p:spPr>
      </p:pic>
      <p:pic>
        <p:nvPicPr>
          <p:cNvPr id="5" name="Picture 2" descr="D:\百度云同步盘\Misc\14163874201186558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6" name="Slide Number Placeholder 5"/>
          <p:cNvSpPr>
            <a:spLocks noGrp="1"/>
          </p:cNvSpPr>
          <p:nvPr>
            <p:ph type="sldNum" sz="quarter" idx="12"/>
          </p:nvPr>
        </p:nvSpPr>
        <p:spPr>
          <a:xfrm>
            <a:off x="8610600" y="6528816"/>
            <a:ext cx="533400" cy="329184"/>
          </a:xfrm>
        </p:spPr>
        <p:txBody>
          <a:bodyPr/>
          <a:lstStyle/>
          <a:p>
            <a:fld id="{B6F15528-21DE-4FAA-801E-634DDDAF4B2B}" type="slidenum">
              <a:rPr lang="en-US" smtClean="0">
                <a:solidFill>
                  <a:schemeClr val="tx2"/>
                </a:solidFill>
              </a:rPr>
              <a:t>143</a:t>
            </a:fld>
            <a:endParaRPr lang="en-US" dirty="0">
              <a:solidFill>
                <a:schemeClr val="tx2"/>
              </a:solidFill>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标题 1"/>
          <p:cNvSpPr>
            <a:spLocks noGrp="1"/>
          </p:cNvSpPr>
          <p:nvPr>
            <p:ph type="title"/>
          </p:nvPr>
        </p:nvSpPr>
        <p:spPr/>
        <p:txBody>
          <a:bodyPr/>
          <a:lstStyle/>
          <a:p>
            <a:r>
              <a:rPr lang="zh-CN" altLang="en-US"/>
              <a:t>三大会议关键词</a:t>
            </a:r>
          </a:p>
        </p:txBody>
      </p:sp>
      <p:pic>
        <p:nvPicPr>
          <p:cNvPr id="98307" name="内容占位符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219200" y="1314450"/>
            <a:ext cx="6705600" cy="5391150"/>
          </a:xfrm>
        </p:spPr>
      </p:pic>
      <p:pic>
        <p:nvPicPr>
          <p:cNvPr id="5" name="Picture 2" descr="D:\百度云同步盘\Misc\14163874201186558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6" name="Slide Number Placeholder 5"/>
          <p:cNvSpPr>
            <a:spLocks noGrp="1"/>
          </p:cNvSpPr>
          <p:nvPr>
            <p:ph type="sldNum" sz="quarter" idx="12"/>
          </p:nvPr>
        </p:nvSpPr>
        <p:spPr>
          <a:xfrm>
            <a:off x="8610600" y="6528816"/>
            <a:ext cx="533400" cy="329184"/>
          </a:xfrm>
        </p:spPr>
        <p:txBody>
          <a:bodyPr/>
          <a:lstStyle/>
          <a:p>
            <a:fld id="{B6F15528-21DE-4FAA-801E-634DDDAF4B2B}" type="slidenum">
              <a:rPr lang="en-US" smtClean="0">
                <a:solidFill>
                  <a:schemeClr val="tx2"/>
                </a:solidFill>
              </a:rPr>
              <a:t>144</a:t>
            </a:fld>
            <a:endParaRPr lang="en-US" dirty="0">
              <a:solidFill>
                <a:schemeClr val="tx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6"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15</a:t>
            </a:fld>
            <a:endParaRPr lang="en-US" dirty="0">
              <a:solidFill>
                <a:schemeClr val="tx2"/>
              </a:solidFill>
            </a:endParaRPr>
          </a:p>
        </p:txBody>
      </p:sp>
      <p:sp>
        <p:nvSpPr>
          <p:cNvPr id="10" name="Title 1"/>
          <p:cNvSpPr txBox="1"/>
          <p:nvPr/>
        </p:nvSpPr>
        <p:spPr>
          <a:xfrm>
            <a:off x="457200" y="533400"/>
            <a:ext cx="8229600" cy="609600"/>
          </a:xfrm>
          <a:prstGeom prst="rect">
            <a:avLst/>
          </a:prstGeom>
        </p:spPr>
        <p:txBody>
          <a:bodyPr>
            <a:normAutofit fontScale="90000" lnSpcReduction="1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计算机网络的社会问题</a:t>
            </a:r>
          </a:p>
        </p:txBody>
      </p:sp>
      <p:sp>
        <p:nvSpPr>
          <p:cNvPr id="11" name="Content Placeholder 2"/>
          <p:cNvSpPr txBox="1"/>
          <p:nvPr/>
        </p:nvSpPr>
        <p:spPr>
          <a:xfrm>
            <a:off x="457200" y="1219200"/>
            <a:ext cx="8229600" cy="5257800"/>
          </a:xfrm>
          <a:prstGeom prst="rect">
            <a:avLst/>
          </a:prstGeom>
        </p:spPr>
        <p:txBody>
          <a:bodyPr>
            <a:normAutofit/>
          </a:bodyPr>
          <a:lstStyle>
            <a:lvl1pPr marL="182880" indent="-182880" algn="l" defTabSz="914400" rtl="0" eaLnBrk="1" latinLnBrk="0" hangingPunct="1">
              <a:spcBef>
                <a:spcPct val="20000"/>
              </a:spcBef>
              <a:buClr>
                <a:schemeClr val="accent1"/>
              </a:buClr>
              <a:buSzPct val="85000"/>
              <a:buFont typeface="Arial" panose="020B0604020202020204"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B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B0604020202020204"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B0604020202020204"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9pPr>
          </a:lstStyle>
          <a:p>
            <a:pPr marL="182880" lvl="1" fontAlgn="ctr">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内容审查与言论自由</a:t>
            </a:r>
            <a:endParaRPr lang="en-US" altLang="zh-CN" sz="2400" b="1" dirty="0">
              <a:latin typeface="微软雅黑" panose="020B0503020204020204" pitchFamily="34" charset="-122"/>
              <a:ea typeface="微软雅黑" panose="020B0503020204020204" pitchFamily="34" charset="-122"/>
            </a:endParaRPr>
          </a:p>
          <a:p>
            <a:pPr lvl="1" fontAlgn="ctr">
              <a:lnSpc>
                <a:spcPct val="150000"/>
              </a:lnSpc>
            </a:pPr>
            <a:r>
              <a:rPr lang="zh-CN" altLang="en-US" sz="2100" dirty="0">
                <a:latin typeface="楷体" panose="02010609060101010101" pitchFamily="49" charset="-122"/>
                <a:ea typeface="楷体" panose="02010609060101010101" pitchFamily="49" charset="-122"/>
              </a:rPr>
              <a:t>关于政治、宗教和性等敏感的话题讨论，往往需要审查。而有些人则认为审查妨害了言论自由。</a:t>
            </a:r>
            <a:endParaRPr lang="en-US" altLang="zh-CN" sz="2100" dirty="0">
              <a:latin typeface="楷体" panose="02010609060101010101" pitchFamily="49" charset="-122"/>
              <a:ea typeface="楷体" panose="02010609060101010101" pitchFamily="49" charset="-122"/>
            </a:endParaRPr>
          </a:p>
          <a:p>
            <a:pPr marL="182880" lvl="1" fontAlgn="ctr">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消息监听与国防安全</a:t>
            </a:r>
            <a:endParaRPr lang="en-US" altLang="zh-CN" sz="2400" b="1" dirty="0">
              <a:latin typeface="微软雅黑" panose="020B0503020204020204" pitchFamily="34" charset="-122"/>
              <a:ea typeface="微软雅黑" panose="020B0503020204020204" pitchFamily="34" charset="-122"/>
            </a:endParaRPr>
          </a:p>
          <a:p>
            <a:pPr lvl="1" fontAlgn="ctr">
              <a:lnSpc>
                <a:spcPct val="150000"/>
              </a:lnSpc>
            </a:pPr>
            <a:r>
              <a:rPr lang="en-US" altLang="zh-CN" sz="2100" dirty="0">
                <a:latin typeface="楷体" panose="02010609060101010101" pitchFamily="49" charset="-122"/>
                <a:ea typeface="楷体" panose="02010609060101010101" pitchFamily="49" charset="-122"/>
              </a:rPr>
              <a:t>FBI</a:t>
            </a:r>
            <a:r>
              <a:rPr lang="zh-CN" altLang="en-US" sz="2100" dirty="0">
                <a:latin typeface="楷体" panose="02010609060101010101" pitchFamily="49" charset="-122"/>
                <a:ea typeface="楷体" panose="02010609060101010101" pitchFamily="49" charset="-122"/>
              </a:rPr>
              <a:t>从</a:t>
            </a:r>
            <a:r>
              <a:rPr lang="en-US" altLang="zh-CN" sz="2100" dirty="0">
                <a:latin typeface="楷体" panose="02010609060101010101" pitchFamily="49" charset="-122"/>
                <a:ea typeface="楷体" panose="02010609060101010101" pitchFamily="49" charset="-122"/>
              </a:rPr>
              <a:t>2000</a:t>
            </a:r>
            <a:r>
              <a:rPr lang="zh-CN" altLang="en-US" sz="2100" dirty="0">
                <a:latin typeface="楷体" panose="02010609060101010101" pitchFamily="49" charset="-122"/>
                <a:ea typeface="楷体" panose="02010609060101010101" pitchFamily="49" charset="-122"/>
              </a:rPr>
              <a:t>年前已经开始监控</a:t>
            </a:r>
            <a:r>
              <a:rPr lang="en-US" altLang="zh-CN" sz="2100" dirty="0">
                <a:latin typeface="楷体" panose="02010609060101010101" pitchFamily="49" charset="-122"/>
                <a:ea typeface="楷体" panose="02010609060101010101" pitchFamily="49" charset="-122"/>
              </a:rPr>
              <a:t>Internet</a:t>
            </a:r>
            <a:r>
              <a:rPr lang="zh-CN" altLang="en-US" sz="2100" dirty="0">
                <a:latin typeface="楷体" panose="02010609060101010101" pitchFamily="49" charset="-122"/>
                <a:ea typeface="楷体" panose="02010609060101010101" pitchFamily="49" charset="-122"/>
              </a:rPr>
              <a:t>邮件。</a:t>
            </a:r>
            <a:endParaRPr lang="en-US" altLang="zh-CN" sz="2100" dirty="0">
              <a:latin typeface="楷体" panose="02010609060101010101" pitchFamily="49" charset="-122"/>
              <a:ea typeface="楷体" panose="02010609060101010101" pitchFamily="49" charset="-122"/>
            </a:endParaRPr>
          </a:p>
          <a:p>
            <a:pPr lvl="1" fontAlgn="ctr">
              <a:lnSpc>
                <a:spcPct val="150000"/>
              </a:lnSpc>
            </a:pPr>
            <a:r>
              <a:rPr lang="zh-CN" altLang="en-US" sz="2100" dirty="0">
                <a:latin typeface="楷体" panose="02010609060101010101" pitchFamily="49" charset="-122"/>
                <a:ea typeface="楷体" panose="02010609060101010101" pitchFamily="49" charset="-122"/>
              </a:rPr>
              <a:t>棱镜门。</a:t>
            </a:r>
            <a:endParaRPr lang="en-US" altLang="zh-CN" sz="2100" dirty="0">
              <a:latin typeface="楷体" panose="02010609060101010101" pitchFamily="49" charset="-122"/>
              <a:ea typeface="楷体" panose="02010609060101010101" pitchFamily="49" charset="-122"/>
            </a:endParaRPr>
          </a:p>
          <a:p>
            <a:pPr marL="182880" lvl="1" fontAlgn="ctr">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个人隐私，版权问题，过量垃圾信息，计算机安全；</a:t>
            </a:r>
            <a:endParaRPr lang="en-US" altLang="zh-CN" sz="2400" b="1" dirty="0">
              <a:latin typeface="微软雅黑" panose="020B0503020204020204" pitchFamily="34" charset="-122"/>
              <a:ea typeface="微软雅黑" panose="020B0503020204020204" pitchFamily="34" charset="-122"/>
            </a:endParaRPr>
          </a:p>
          <a:p>
            <a:pPr marL="182880" lvl="1" fontAlgn="ctr">
              <a:lnSpc>
                <a:spcPct val="150000"/>
              </a:lnSpc>
              <a:buFont typeface="Wingdings" panose="05000000000000000000" pitchFamily="2" charset="2"/>
              <a:buChar char="Ø"/>
            </a:pPr>
            <a:r>
              <a:rPr lang="en-US" altLang="zh-CN" sz="2400" b="1" dirty="0">
                <a:latin typeface="微软雅黑" panose="020B0503020204020204" pitchFamily="34" charset="-122"/>
                <a:ea typeface="微软雅黑" panose="020B0503020204020204" pitchFamily="34" charset="-122"/>
              </a:rPr>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6"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16</a:t>
            </a:fld>
            <a:endParaRPr lang="en-US" dirty="0">
              <a:solidFill>
                <a:schemeClr val="tx2"/>
              </a:solidFill>
            </a:endParaRPr>
          </a:p>
        </p:txBody>
      </p:sp>
      <p:sp>
        <p:nvSpPr>
          <p:cNvPr id="10" name="Title 1"/>
          <p:cNvSpPr txBox="1"/>
          <p:nvPr/>
        </p:nvSpPr>
        <p:spPr>
          <a:xfrm>
            <a:off x="457200" y="533400"/>
            <a:ext cx="8229600" cy="609600"/>
          </a:xfrm>
          <a:prstGeom prst="rect">
            <a:avLst/>
          </a:prstGeom>
        </p:spPr>
        <p:txBody>
          <a:bodyPr>
            <a:normAutofit fontScale="90000" lnSpcReduction="1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计算机网络的产生和发展</a:t>
            </a:r>
          </a:p>
        </p:txBody>
      </p:sp>
      <p:sp>
        <p:nvSpPr>
          <p:cNvPr id="11" name="Content Placeholder 2"/>
          <p:cNvSpPr txBox="1"/>
          <p:nvPr/>
        </p:nvSpPr>
        <p:spPr>
          <a:xfrm>
            <a:off x="457200" y="1219200"/>
            <a:ext cx="8229600" cy="5257800"/>
          </a:xfrm>
          <a:prstGeom prst="rect">
            <a:avLst/>
          </a:prstGeom>
        </p:spPr>
        <p:txBody>
          <a:bodyPr>
            <a:normAutofit/>
          </a:bodyPr>
          <a:lstStyle>
            <a:lvl1pPr marL="182880" indent="-182880" algn="l" defTabSz="914400" rtl="0" eaLnBrk="1" latinLnBrk="0" hangingPunct="1">
              <a:spcBef>
                <a:spcPct val="20000"/>
              </a:spcBef>
              <a:buClr>
                <a:schemeClr val="accent1"/>
              </a:buClr>
              <a:buSzPct val="85000"/>
              <a:buFont typeface="Arial" panose="020B0604020202020204"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B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B0604020202020204"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B0604020202020204"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9pPr>
          </a:lstStyle>
          <a:p>
            <a:pPr marL="182880" lvl="1" fontAlgn="ctr">
              <a:lnSpc>
                <a:spcPct val="150000"/>
              </a:lnSpc>
              <a:buFont typeface="Wingdings" panose="05000000000000000000" pitchFamily="2" charset="2"/>
              <a:buChar char="Ø"/>
            </a:pPr>
            <a:endParaRPr lang="en-US" altLang="zh-CN" sz="2400" b="1" dirty="0">
              <a:latin typeface="微软雅黑" panose="020B0503020204020204" pitchFamily="34" charset="-122"/>
              <a:ea typeface="微软雅黑" panose="020B0503020204020204" pitchFamily="34" charset="-122"/>
            </a:endParaRPr>
          </a:p>
        </p:txBody>
      </p:sp>
      <p:graphicFrame>
        <p:nvGraphicFramePr>
          <p:cNvPr id="7" name="内容占位符 6"/>
          <p:cNvGraphicFramePr/>
          <p:nvPr/>
        </p:nvGraphicFramePr>
        <p:xfrm>
          <a:off x="423705" y="1295400"/>
          <a:ext cx="8229600" cy="4389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鍗￠�歕WE"/>
          <p:cNvPicPr>
            <a:picLocks noChangeAspect="1" noChangeArrowheads="1"/>
          </p:cNvPicPr>
          <p:nvPr/>
        </p:nvPicPr>
        <p:blipFill>
          <a:blip r:embed="rId2" cstate="print"/>
          <a:srcRect l="38777"/>
          <a:stretch>
            <a:fillRect/>
          </a:stretch>
        </p:blipFill>
        <p:spPr bwMode="auto">
          <a:xfrm>
            <a:off x="457200" y="1246497"/>
            <a:ext cx="4644008" cy="5203205"/>
          </a:xfrm>
          <a:prstGeom prst="rect">
            <a:avLst/>
          </a:prstGeom>
          <a:noFill/>
          <a:ln w="9525">
            <a:noFill/>
            <a:miter lim="800000"/>
            <a:headEnd/>
            <a:tailEnd/>
          </a:ln>
        </p:spPr>
      </p:pic>
      <p:pic>
        <p:nvPicPr>
          <p:cNvPr id="5" name="Picture 2" descr="D:\百度云同步盘\Misc\14163874201186558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6"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17</a:t>
            </a:fld>
            <a:endParaRPr lang="en-US" dirty="0">
              <a:solidFill>
                <a:schemeClr val="tx2"/>
              </a:solidFill>
            </a:endParaRPr>
          </a:p>
        </p:txBody>
      </p:sp>
      <p:sp>
        <p:nvSpPr>
          <p:cNvPr id="10" name="Title 1"/>
          <p:cNvSpPr txBox="1"/>
          <p:nvPr/>
        </p:nvSpPr>
        <p:spPr>
          <a:xfrm>
            <a:off x="457200" y="533400"/>
            <a:ext cx="8229600" cy="609600"/>
          </a:xfrm>
          <a:prstGeom prst="rect">
            <a:avLst/>
          </a:prstGeom>
        </p:spPr>
        <p:txBody>
          <a:bodyPr>
            <a:normAutofit fontScale="90000" lnSpcReduction="1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计算机网络的产生和发展</a:t>
            </a:r>
          </a:p>
        </p:txBody>
      </p:sp>
      <p:sp>
        <p:nvSpPr>
          <p:cNvPr id="11" name="Content Placeholder 2"/>
          <p:cNvSpPr txBox="1"/>
          <p:nvPr/>
        </p:nvSpPr>
        <p:spPr>
          <a:xfrm>
            <a:off x="457200" y="1219200"/>
            <a:ext cx="8229600" cy="5257800"/>
          </a:xfrm>
          <a:prstGeom prst="rect">
            <a:avLst/>
          </a:prstGeom>
        </p:spPr>
        <p:txBody>
          <a:bodyPr>
            <a:normAutofit/>
          </a:bodyPr>
          <a:lstStyle>
            <a:lvl1pPr marL="182880" indent="-182880" algn="l" defTabSz="914400" rtl="0" eaLnBrk="1" latinLnBrk="0" hangingPunct="1">
              <a:spcBef>
                <a:spcPct val="20000"/>
              </a:spcBef>
              <a:buClr>
                <a:schemeClr val="accent1"/>
              </a:buClr>
              <a:buSzPct val="85000"/>
              <a:buFont typeface="Arial" panose="020B0604020202020204"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B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B0604020202020204"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B0604020202020204"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9pPr>
          </a:lstStyle>
          <a:p>
            <a:pPr marL="182880" lvl="1" fontAlgn="ctr">
              <a:lnSpc>
                <a:spcPct val="150000"/>
              </a:lnSpc>
              <a:buFont typeface="Wingdings" panose="05000000000000000000" pitchFamily="2" charset="2"/>
              <a:buChar char="Ø"/>
            </a:pPr>
            <a:endParaRPr lang="en-US" altLang="zh-CN" sz="2400" b="1" dirty="0">
              <a:latin typeface="微软雅黑" panose="020B0503020204020204" pitchFamily="34" charset="-122"/>
              <a:ea typeface="微软雅黑" panose="020B0503020204020204" pitchFamily="34" charset="-122"/>
            </a:endParaRPr>
          </a:p>
        </p:txBody>
      </p:sp>
      <p:sp>
        <p:nvSpPr>
          <p:cNvPr id="8" name="云形标注 7"/>
          <p:cNvSpPr>
            <a:spLocks noChangeArrowheads="1"/>
          </p:cNvSpPr>
          <p:nvPr/>
        </p:nvSpPr>
        <p:spPr bwMode="auto">
          <a:xfrm>
            <a:off x="5791200" y="529213"/>
            <a:ext cx="2664296" cy="1584176"/>
          </a:xfrm>
          <a:prstGeom prst="cloudCallout">
            <a:avLst>
              <a:gd name="adj1" fmla="val -101021"/>
              <a:gd name="adj2" fmla="val 47043"/>
            </a:avLst>
          </a:prstGeom>
          <a:solidFill>
            <a:srgbClr val="FF9900"/>
          </a:solidFill>
          <a:ln w="25400" algn="ctr">
            <a:solidFill>
              <a:srgbClr val="A5C249"/>
            </a:solidFill>
            <a:round/>
          </a:ln>
        </p:spPr>
        <p:txBody>
          <a:bodyPr anchor="ctr"/>
          <a:lstStyle/>
          <a:p>
            <a:pPr algn="ctr" fontAlgn="auto">
              <a:spcBef>
                <a:spcPts val="0"/>
              </a:spcBef>
              <a:spcAft>
                <a:spcPts val="0"/>
              </a:spcAft>
              <a:defRPr/>
            </a:pPr>
            <a:r>
              <a:rPr lang="zh-CN" altLang="en-US" sz="2000" dirty="0">
                <a:solidFill>
                  <a:srgbClr val="9900CC"/>
                </a:solidFill>
                <a:latin typeface="微软雅黑" panose="020B0503020204020204" pitchFamily="34" charset="-122"/>
                <a:ea typeface="微软雅黑" panose="020B0503020204020204" pitchFamily="34" charset="-122"/>
              </a:rPr>
              <a:t>分时系统</a:t>
            </a:r>
            <a:r>
              <a:rPr lang="zh-CN" altLang="en-US" sz="2000" dirty="0">
                <a:solidFill>
                  <a:schemeClr val="dk1"/>
                </a:solidFill>
                <a:latin typeface="微软雅黑" panose="020B0503020204020204" pitchFamily="34" charset="-122"/>
                <a:ea typeface="微软雅黑" panose="020B0503020204020204" pitchFamily="34" charset="-122"/>
              </a:rPr>
              <a:t>：通过只含显示器和键盘的哑终端来使用主机。</a:t>
            </a:r>
          </a:p>
        </p:txBody>
      </p:sp>
      <p:sp>
        <p:nvSpPr>
          <p:cNvPr id="9" name="云形标注 8"/>
          <p:cNvSpPr>
            <a:spLocks noChangeArrowheads="1"/>
          </p:cNvSpPr>
          <p:nvPr/>
        </p:nvSpPr>
        <p:spPr bwMode="auto">
          <a:xfrm>
            <a:off x="4536639" y="2118832"/>
            <a:ext cx="4577216" cy="2667000"/>
          </a:xfrm>
          <a:prstGeom prst="cloudCallout">
            <a:avLst>
              <a:gd name="adj1" fmla="val -84531"/>
              <a:gd name="adj2" fmla="val 17803"/>
            </a:avLst>
          </a:prstGeom>
          <a:solidFill>
            <a:srgbClr val="A5C249"/>
          </a:solidFill>
          <a:ln w="25400" algn="ctr">
            <a:noFill/>
            <a:round/>
          </a:ln>
        </p:spPr>
        <p:txBody>
          <a:bodyPr anchor="ctr"/>
          <a:lstStyle/>
          <a:p>
            <a:pPr algn="ctr" fontAlgn="auto">
              <a:spcBef>
                <a:spcPts val="0"/>
              </a:spcBef>
              <a:spcAft>
                <a:spcPts val="0"/>
              </a:spcAft>
              <a:defRPr/>
            </a:pPr>
            <a:r>
              <a:rPr lang="zh-CN" altLang="en-US" sz="2000" dirty="0">
                <a:solidFill>
                  <a:schemeClr val="tx2">
                    <a:lumMod val="50000"/>
                  </a:schemeClr>
                </a:solidFill>
                <a:latin typeface="微软雅黑" panose="020B0503020204020204" pitchFamily="34" charset="-122"/>
                <a:ea typeface="微软雅黑" panose="020B0503020204020204" pitchFamily="34" charset="-122"/>
              </a:rPr>
              <a:t>在分时计算机系统基础上，通过</a:t>
            </a:r>
            <a:r>
              <a:rPr lang="en-US" altLang="zh-CN" sz="2000" dirty="0">
                <a:solidFill>
                  <a:srgbClr val="9900CC"/>
                </a:solidFill>
                <a:latin typeface="微软雅黑" panose="020B0503020204020204" pitchFamily="34" charset="-122"/>
                <a:ea typeface="微软雅黑" panose="020B0503020204020204" pitchFamily="34" charset="-122"/>
              </a:rPr>
              <a:t>Modem</a:t>
            </a:r>
            <a:r>
              <a:rPr lang="zh-CN" altLang="en-US" sz="2000" dirty="0">
                <a:solidFill>
                  <a:srgbClr val="9900CC"/>
                </a:solidFill>
                <a:latin typeface="微软雅黑" panose="020B0503020204020204" pitchFamily="34" charset="-122"/>
                <a:ea typeface="微软雅黑" panose="020B0503020204020204" pitchFamily="34" charset="-122"/>
              </a:rPr>
              <a:t>（调制解调器）和</a:t>
            </a:r>
            <a:r>
              <a:rPr lang="en-US" altLang="zh-CN" sz="2000" dirty="0">
                <a:solidFill>
                  <a:srgbClr val="9900CC"/>
                </a:solidFill>
                <a:latin typeface="微软雅黑" panose="020B0503020204020204" pitchFamily="34" charset="-122"/>
                <a:ea typeface="微软雅黑" panose="020B0503020204020204" pitchFamily="34" charset="-122"/>
              </a:rPr>
              <a:t>PSTN</a:t>
            </a:r>
            <a:r>
              <a:rPr lang="zh-CN" altLang="en-US" sz="2000" dirty="0">
                <a:solidFill>
                  <a:srgbClr val="9900CC"/>
                </a:solidFill>
                <a:latin typeface="微软雅黑" panose="020B0503020204020204" pitchFamily="34" charset="-122"/>
                <a:ea typeface="微软雅黑" panose="020B0503020204020204" pitchFamily="34" charset="-122"/>
              </a:rPr>
              <a:t>（公用电话网</a:t>
            </a:r>
            <a:r>
              <a:rPr lang="zh-CN" altLang="en-US" sz="2000" dirty="0">
                <a:solidFill>
                  <a:schemeClr val="tx2">
                    <a:lumMod val="50000"/>
                  </a:schemeClr>
                </a:solidFill>
                <a:latin typeface="微软雅黑" panose="020B0503020204020204" pitchFamily="34" charset="-122"/>
                <a:ea typeface="微软雅黑" panose="020B0503020204020204" pitchFamily="34" charset="-122"/>
              </a:rPr>
              <a:t>）把计算机资源向地理上分布的许多远程终端用户提供共享资源服务的。</a:t>
            </a:r>
          </a:p>
        </p:txBody>
      </p:sp>
      <p:sp>
        <p:nvSpPr>
          <p:cNvPr id="12" name="云形标注 9"/>
          <p:cNvSpPr>
            <a:spLocks noChangeArrowheads="1"/>
          </p:cNvSpPr>
          <p:nvPr/>
        </p:nvSpPr>
        <p:spPr bwMode="auto">
          <a:xfrm>
            <a:off x="4313255" y="4785832"/>
            <a:ext cx="4800600" cy="1974057"/>
          </a:xfrm>
          <a:prstGeom prst="cloudCallout">
            <a:avLst>
              <a:gd name="adj1" fmla="val -51398"/>
              <a:gd name="adj2" fmla="val -45315"/>
            </a:avLst>
          </a:prstGeom>
          <a:solidFill>
            <a:schemeClr val="accent2"/>
          </a:solidFill>
          <a:ln w="25400" algn="ctr">
            <a:noFill/>
            <a:round/>
          </a:ln>
        </p:spPr>
        <p:txBody>
          <a:bodyPr lIns="0" tIns="0" rIns="0" bIns="0" anchor="ctr"/>
          <a:lstStyle/>
          <a:p>
            <a:pPr algn="ctr" fontAlgn="auto">
              <a:spcBef>
                <a:spcPts val="0"/>
              </a:spcBef>
              <a:spcAft>
                <a:spcPts val="0"/>
              </a:spcAft>
              <a:buFont typeface="Arial" panose="020B0604020202020204" pitchFamily="34" charset="0"/>
              <a:buChar char="•"/>
              <a:defRPr/>
            </a:pPr>
            <a:r>
              <a:rPr lang="zh-CN" altLang="en-US" sz="2000" dirty="0">
                <a:solidFill>
                  <a:schemeClr val="accent6">
                    <a:lumMod val="20000"/>
                    <a:lumOff val="80000"/>
                  </a:schemeClr>
                </a:solidFill>
                <a:latin typeface="微软雅黑" panose="020B0503020204020204" pitchFamily="34" charset="-122"/>
                <a:ea typeface="微软雅黑" panose="020B0503020204020204" pitchFamily="34" charset="-122"/>
              </a:rPr>
              <a:t>在共享介质通信网平台上的共享文件</a:t>
            </a:r>
            <a:r>
              <a:rPr lang="zh-CN" altLang="en-US" sz="2000" dirty="0">
                <a:solidFill>
                  <a:srgbClr val="9900CC"/>
                </a:solidFill>
                <a:latin typeface="微软雅黑" panose="020B0503020204020204" pitchFamily="34" charset="-122"/>
                <a:ea typeface="微软雅黑" panose="020B0503020204020204" pitchFamily="34" charset="-122"/>
              </a:rPr>
              <a:t>服务器结构</a:t>
            </a:r>
            <a:r>
              <a:rPr lang="zh-CN" altLang="en-US" sz="2000" dirty="0">
                <a:solidFill>
                  <a:schemeClr val="accent6">
                    <a:lumMod val="20000"/>
                    <a:lumOff val="80000"/>
                  </a:schemeClr>
                </a:solidFill>
                <a:latin typeface="微软雅黑" panose="020B0503020204020204" pitchFamily="34" charset="-122"/>
                <a:ea typeface="微软雅黑" panose="020B0503020204020204" pitchFamily="34" charset="-122"/>
              </a:rPr>
              <a:t>。</a:t>
            </a:r>
            <a:endParaRPr lang="en-US" altLang="zh-CN" sz="2000" dirty="0">
              <a:solidFill>
                <a:schemeClr val="accent6">
                  <a:lumMod val="20000"/>
                  <a:lumOff val="80000"/>
                </a:schemeClr>
              </a:solidFill>
              <a:latin typeface="微软雅黑" panose="020B0503020204020204" pitchFamily="34" charset="-122"/>
              <a:ea typeface="微软雅黑" panose="020B0503020204020204" pitchFamily="34" charset="-122"/>
            </a:endParaRPr>
          </a:p>
          <a:p>
            <a:pPr algn="ctr" fontAlgn="auto">
              <a:spcBef>
                <a:spcPts val="0"/>
              </a:spcBef>
              <a:spcAft>
                <a:spcPts val="0"/>
              </a:spcAft>
              <a:buFont typeface="Arial" panose="020B0604020202020204" pitchFamily="34" charset="0"/>
              <a:buChar char="•"/>
              <a:defRPr/>
            </a:pPr>
            <a:r>
              <a:rPr lang="zh-CN" altLang="en-US" sz="2000" dirty="0">
                <a:solidFill>
                  <a:schemeClr val="accent6">
                    <a:lumMod val="20000"/>
                    <a:lumOff val="80000"/>
                  </a:schemeClr>
                </a:solidFill>
                <a:latin typeface="微软雅黑" panose="020B0503020204020204" pitchFamily="34" charset="-122"/>
                <a:ea typeface="微软雅黑" panose="020B0503020204020204" pitchFamily="34" charset="-122"/>
              </a:rPr>
              <a:t>同轴电缆、光纤等</a:t>
            </a:r>
            <a:r>
              <a:rPr lang="zh-CN" altLang="en-US" sz="2000" dirty="0">
                <a:solidFill>
                  <a:srgbClr val="9900CC"/>
                </a:solidFill>
                <a:latin typeface="微软雅黑" panose="020B0503020204020204" pitchFamily="34" charset="-122"/>
                <a:ea typeface="微软雅黑" panose="020B0503020204020204" pitchFamily="34" charset="-122"/>
              </a:rPr>
              <a:t>高速传输介质</a:t>
            </a:r>
            <a:endParaRPr lang="en-US" altLang="zh-CN" sz="2000" dirty="0">
              <a:solidFill>
                <a:srgbClr val="9900CC"/>
              </a:solidFill>
              <a:latin typeface="微软雅黑" panose="020B0503020204020204" pitchFamily="34" charset="-122"/>
              <a:ea typeface="微软雅黑" panose="020B0503020204020204" pitchFamily="34" charset="-122"/>
            </a:endParaRPr>
          </a:p>
          <a:p>
            <a:pPr algn="ctr" fontAlgn="auto">
              <a:spcBef>
                <a:spcPts val="0"/>
              </a:spcBef>
              <a:spcAft>
                <a:spcPts val="0"/>
              </a:spcAft>
              <a:buFont typeface="Arial" panose="020B0604020202020204" pitchFamily="34" charset="0"/>
              <a:buChar char="•"/>
              <a:defRPr/>
            </a:pPr>
            <a:r>
              <a:rPr lang="zh-CN" altLang="en-US" sz="2000" dirty="0">
                <a:solidFill>
                  <a:schemeClr val="accent6">
                    <a:lumMod val="20000"/>
                    <a:lumOff val="80000"/>
                  </a:schemeClr>
                </a:solidFill>
                <a:latin typeface="微软雅黑" panose="020B0503020204020204" pitchFamily="34" charset="-122"/>
                <a:ea typeface="微软雅黑" panose="020B0503020204020204" pitchFamily="34" charset="-122"/>
              </a:rPr>
              <a:t>通过网卡上网</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https://timgsa.baidu.com/timg?image&amp;quality=80&amp;size=b9999_10000&amp;sec=1491298908405&amp;di=839aa70ef4549717417430bf501f2fd9&amp;imgtype=0&amp;src=http%3A%2F%2Fimages.51cto.com%2Ffiles%2Fuploadimg%2F20110704%2F103426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600200"/>
            <a:ext cx="8991600" cy="3722732"/>
          </a:xfrm>
          <a:prstGeom prst="rect">
            <a:avLst/>
          </a:prstGeom>
          <a:noFill/>
        </p:spPr>
      </p:pic>
      <p:sp>
        <p:nvSpPr>
          <p:cNvPr id="3" name="Title 2"/>
          <p:cNvSpPr>
            <a:spLocks noGrp="1"/>
          </p:cNvSpPr>
          <p:nvPr>
            <p:ph type="title"/>
          </p:nvPr>
        </p:nvSpPr>
        <p:spPr/>
        <p:txBody>
          <a:bodyPr>
            <a:normAutofit fontScale="90000"/>
          </a:bodyPr>
          <a:lstStyle/>
          <a:p>
            <a:r>
              <a:rPr lang="zh-CN" altLang="en-US" b="1" dirty="0">
                <a:latin typeface="黑体" panose="02010609060101010101" pitchFamily="49" charset="-122"/>
                <a:ea typeface="黑体" panose="02010609060101010101" pitchFamily="49" charset="-122"/>
              </a:rPr>
              <a:t>计算机网络的产生和发展</a:t>
            </a:r>
            <a:br>
              <a:rPr lang="zh-CN" altLang="en-US" b="1" dirty="0">
                <a:latin typeface="黑体" panose="02010609060101010101" pitchFamily="49" charset="-122"/>
                <a:ea typeface="黑体" panose="02010609060101010101" pitchFamily="49" charset="-122"/>
              </a:rPr>
            </a:br>
            <a:endParaRPr lang="zh-CN" altLang="en-US" dirty="0"/>
          </a:p>
        </p:txBody>
      </p:sp>
      <p:sp>
        <p:nvSpPr>
          <p:cNvPr id="11"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18</a:t>
            </a:fld>
            <a:endParaRPr lang="en-US" dirty="0">
              <a:solidFill>
                <a:schemeClr val="tx2"/>
              </a:solidFill>
            </a:endParaRPr>
          </a:p>
        </p:txBody>
      </p:sp>
      <p:pic>
        <p:nvPicPr>
          <p:cNvPr id="12" name="Picture 2" descr="D:\百度云同步盘\Misc\14163874201186558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内容占位符 2"/>
          <p:cNvSpPr>
            <a:spLocks noGrp="1"/>
          </p:cNvSpPr>
          <p:nvPr>
            <p:ph idx="1"/>
          </p:nvPr>
        </p:nvSpPr>
        <p:spPr/>
        <p:txBody>
          <a:bodyPr/>
          <a:lstStyle/>
          <a:p>
            <a:r>
              <a:rPr lang="zh-CN" altLang="zh-CN" dirty="0">
                <a:latin typeface="微软雅黑" panose="020B0503020204020204" pitchFamily="34" charset="-122"/>
                <a:ea typeface="微软雅黑" panose="020B0503020204020204" pitchFamily="34" charset="-122"/>
              </a:rPr>
              <a:t>凡将地理位置不同，具有独立功能的多个计算机系统通过通信设备和线路连接起来，以功能完善的网络软件（即网络的通信协议、信息交换方式及网络操作系统等）实现网络中计算机之间的数据通信和资源共享的系统，称之为计算机网络。</a:t>
            </a:r>
            <a:endParaRPr lang="zh-CN" altLang="en-US" dirty="0">
              <a:latin typeface="微软雅黑" panose="020B0503020204020204" pitchFamily="34" charset="-122"/>
              <a:ea typeface="微软雅黑" panose="020B0503020204020204" pitchFamily="34" charset="-122"/>
            </a:endParaRPr>
          </a:p>
        </p:txBody>
      </p:sp>
      <p:graphicFrame>
        <p:nvGraphicFramePr>
          <p:cNvPr id="5" name="图示 4"/>
          <p:cNvGraphicFramePr/>
          <p:nvPr/>
        </p:nvGraphicFramePr>
        <p:xfrm>
          <a:off x="762000" y="3962400"/>
          <a:ext cx="7848872" cy="26078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
          <p:cNvSpPr txBox="1"/>
          <p:nvPr/>
        </p:nvSpPr>
        <p:spPr>
          <a:xfrm>
            <a:off x="457200" y="533400"/>
            <a:ext cx="8229600" cy="609600"/>
          </a:xfrm>
          <a:prstGeom prst="rect">
            <a:avLst/>
          </a:prstGeom>
        </p:spPr>
        <p:txBody>
          <a:bodyPr>
            <a:normAutofit fontScale="90000" lnSpcReduction="1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计算机网络的定义</a:t>
            </a:r>
          </a:p>
        </p:txBody>
      </p:sp>
      <p:pic>
        <p:nvPicPr>
          <p:cNvPr id="8" name="Picture 2" descr="D:\百度云同步盘\Misc\141638742011865585.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9"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19</a:t>
            </a:fld>
            <a:endParaRPr lang="en-US" dirty="0">
              <a:solidFill>
                <a:schemeClr val="tx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标题 1"/>
          <p:cNvSpPr>
            <a:spLocks noGrp="1"/>
          </p:cNvSpPr>
          <p:nvPr>
            <p:ph type="title" idx="4294967295"/>
          </p:nvPr>
        </p:nvSpPr>
        <p:spPr/>
        <p:txBody>
          <a:bodyPr vert="horz" wrap="square" lIns="91440" tIns="45720" rIns="91440" bIns="45720" anchor="ctr"/>
          <a:lstStyle/>
          <a:p>
            <a:pPr eaLnBrk="1" hangingPunct="1"/>
            <a:r>
              <a:rPr lang="zh-CN" altLang="en-US"/>
              <a:t>课程情况</a:t>
            </a:r>
          </a:p>
        </p:txBody>
      </p:sp>
      <p:sp>
        <p:nvSpPr>
          <p:cNvPr id="5122" name="内容占位符 2"/>
          <p:cNvSpPr>
            <a:spLocks noGrp="1"/>
          </p:cNvSpPr>
          <p:nvPr>
            <p:ph idx="4294967295"/>
          </p:nvPr>
        </p:nvSpPr>
        <p:spPr/>
        <p:txBody>
          <a:bodyPr vert="horz" wrap="square" lIns="91440" tIns="45720" rIns="91440" bIns="45720" anchor="t"/>
          <a:lstStyle/>
          <a:p>
            <a:pPr>
              <a:lnSpc>
                <a:spcPct val="110000"/>
              </a:lnSpc>
              <a:spcAft>
                <a:spcPct val="20000"/>
              </a:spcAft>
            </a:pPr>
            <a:r>
              <a:rPr lang="zh-CN" altLang="en-US"/>
              <a:t>课程性质：专业基础课，选修，</a:t>
            </a:r>
            <a:r>
              <a:rPr lang="en-US" altLang="zh-CN"/>
              <a:t>2</a:t>
            </a:r>
            <a:r>
              <a:rPr lang="zh-CN" altLang="en-US"/>
              <a:t>学分</a:t>
            </a:r>
            <a:endParaRPr lang="en-US" altLang="zh-CN"/>
          </a:p>
          <a:p>
            <a:pPr>
              <a:lnSpc>
                <a:spcPct val="110000"/>
              </a:lnSpc>
              <a:spcAft>
                <a:spcPct val="20000"/>
              </a:spcAft>
            </a:pPr>
            <a:r>
              <a:rPr lang="zh-CN" altLang="en-US"/>
              <a:t>学时：</a:t>
            </a:r>
            <a:r>
              <a:rPr lang="en-US"/>
              <a:t>32</a:t>
            </a:r>
            <a:r>
              <a:rPr lang="zh-CN" altLang="en-US"/>
              <a:t>考试：闭卷</a:t>
            </a:r>
          </a:p>
          <a:p>
            <a:pPr>
              <a:lnSpc>
                <a:spcPct val="110000"/>
              </a:lnSpc>
              <a:spcAft>
                <a:spcPct val="20000"/>
              </a:spcAft>
            </a:pPr>
            <a:r>
              <a:rPr lang="zh-CN" altLang="en-US"/>
              <a:t>成绩：课堂</a:t>
            </a:r>
            <a:r>
              <a:rPr lang="en-US" altLang="zh-CN"/>
              <a:t>/</a:t>
            </a:r>
            <a:r>
              <a:rPr lang="zh-CN" altLang="en-US"/>
              <a:t>实验：</a:t>
            </a:r>
            <a:r>
              <a:rPr lang="en-US" altLang="zh-CN"/>
              <a:t>30% + </a:t>
            </a:r>
            <a:r>
              <a:rPr lang="zh-CN" altLang="en-US"/>
              <a:t>期末笔试：</a:t>
            </a:r>
            <a:r>
              <a:rPr lang="en-US" altLang="zh-CN"/>
              <a:t>70%</a:t>
            </a:r>
          </a:p>
          <a:p>
            <a:pPr>
              <a:lnSpc>
                <a:spcPct val="110000"/>
              </a:lnSpc>
              <a:spcAft>
                <a:spcPct val="20000"/>
              </a:spcAft>
            </a:pPr>
            <a:r>
              <a:rPr lang="zh-CN" altLang="en-US"/>
              <a:t>教材：《</a:t>
            </a:r>
            <a:r>
              <a:rPr lang="en-US" altLang="zh-CN"/>
              <a:t>Internet</a:t>
            </a:r>
            <a:r>
              <a:rPr lang="zh-CN" altLang="en-US"/>
              <a:t>技术与应用》，尚晓航，清华大学出版社</a:t>
            </a:r>
            <a:endParaRPr lang="en-US" altLang="zh-CN"/>
          </a:p>
          <a:p>
            <a:pPr>
              <a:lnSpc>
                <a:spcPct val="110000"/>
              </a:lnSpc>
              <a:spcAft>
                <a:spcPct val="20000"/>
              </a:spcAft>
            </a:pPr>
            <a:endParaRPr lang="en-US" altLang="zh-CN"/>
          </a:p>
        </p:txBody>
      </p:sp>
      <p:sp>
        <p:nvSpPr>
          <p:cNvPr id="5123" name="Slide Number Placeholder 1"/>
          <p:cNvSpPr>
            <a:spLocks noGrp="1"/>
          </p:cNvSpPr>
          <p:nvPr>
            <p:ph type="sldNum" sz="quarter" idx="11"/>
          </p:nvPr>
        </p:nvSpPr>
        <p:spPr/>
        <p:txBody>
          <a:bodyPr wrap="square" lIns="91440" tIns="45720" rIns="91440" bIns="45720"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zh-CN" altLang="en-US" sz="2000">
                <a:latin typeface="Arial Black" panose="020B0A04020102020204" pitchFamily="34" charset="0"/>
                <a:ea typeface="黑体" panose="02010609060101010101" pitchFamily="49" charset="-122"/>
              </a:rPr>
              <a:t>2</a:t>
            </a:fld>
            <a:endParaRPr lang="zh-CN" altLang="en-US" sz="2000">
              <a:latin typeface="Arial Black" panose="020B0A04020102020204" pitchFamily="34" charset="0"/>
              <a:ea typeface="黑体" panose="02010609060101010101" pitchFamily="49" charset="-122"/>
            </a:endParaRPr>
          </a:p>
        </p:txBody>
      </p:sp>
      <p:pic>
        <p:nvPicPr>
          <p:cNvPr id="5" name="图片 4" descr="手机屏幕截图&#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3657600"/>
            <a:ext cx="2838450" cy="2981325"/>
          </a:xfrm>
          <a:prstGeom prst="rect">
            <a:avLst/>
          </a:prstGeom>
        </p:spPr>
      </p:pic>
    </p:spTree>
  </p:cSld>
  <p:clrMapOvr>
    <a:masterClrMapping/>
  </p:clrMapOvr>
  <p:transition>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p:nvPr/>
        </p:nvSpPr>
        <p:spPr>
          <a:xfrm>
            <a:off x="457200" y="533400"/>
            <a:ext cx="8229600" cy="609600"/>
          </a:xfrm>
          <a:prstGeom prst="rect">
            <a:avLst/>
          </a:prstGeom>
        </p:spPr>
        <p:txBody>
          <a:bodyPr>
            <a:normAutofit fontScale="90000" lnSpcReduction="1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计算机网络的定义</a:t>
            </a:r>
          </a:p>
        </p:txBody>
      </p:sp>
      <p:sp>
        <p:nvSpPr>
          <p:cNvPr id="2" name="Rounded Rectangle 1"/>
          <p:cNvSpPr/>
          <p:nvPr/>
        </p:nvSpPr>
        <p:spPr>
          <a:xfrm>
            <a:off x="1733341" y="1905000"/>
            <a:ext cx="5334000"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万维网是一个计算机网络吗？</a:t>
            </a:r>
          </a:p>
        </p:txBody>
      </p:sp>
      <p:sp>
        <p:nvSpPr>
          <p:cNvPr id="7" name="Rounded Rectangle 6"/>
          <p:cNvSpPr/>
          <p:nvPr/>
        </p:nvSpPr>
        <p:spPr>
          <a:xfrm>
            <a:off x="1219200" y="4191000"/>
            <a:ext cx="6705600" cy="1219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微软雅黑" panose="020B0503020204020204" pitchFamily="34" charset="-122"/>
                <a:ea typeface="微软雅黑" panose="020B0503020204020204" pitchFamily="34" charset="-122"/>
              </a:rPr>
              <a:t>因特网是一个计算机网络吗？</a:t>
            </a:r>
          </a:p>
        </p:txBody>
      </p:sp>
      <p:pic>
        <p:nvPicPr>
          <p:cNvPr id="9"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10"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20</a:t>
            </a:fld>
            <a:endParaRPr lang="en-US" dirty="0">
              <a:solidFill>
                <a:schemeClr val="tx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latin typeface="黑体" panose="02010609060101010101" pitchFamily="49" charset="-122"/>
                <a:ea typeface="黑体" panose="02010609060101010101" pitchFamily="49" charset="-122"/>
              </a:rPr>
              <a:t>计算机网络的功能</a:t>
            </a:r>
            <a:endParaRPr lang="zh-CN" altLang="en-US" dirty="0">
              <a:latin typeface="黑体" panose="02010609060101010101" pitchFamily="49" charset="-122"/>
              <a:ea typeface="黑体" panose="02010609060101010101" pitchFamily="49" charset="-122"/>
            </a:endParaRPr>
          </a:p>
        </p:txBody>
      </p:sp>
      <p:graphicFrame>
        <p:nvGraphicFramePr>
          <p:cNvPr id="5" name="内容占位符 4"/>
          <p:cNvGraphicFramePr>
            <a:graphicFrameLocks noGrp="1"/>
          </p:cNvGraphicFramePr>
          <p:nvPr>
            <p:ph idx="1"/>
          </p:nvPr>
        </p:nvGraphicFramePr>
        <p:xfrm>
          <a:off x="457200" y="1935163"/>
          <a:ext cx="8229600" cy="4389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1749" name="Picture 2" descr="D:\Program Files\Microsoft Office\MEDIA\CAGCAT10\j0300520.gif"/>
          <p:cNvPicPr>
            <a:picLocks noChangeAspect="1" noChangeArrowheads="1" noCrop="1"/>
          </p:cNvPicPr>
          <p:nvPr/>
        </p:nvPicPr>
        <p:blipFill>
          <a:blip r:embed="rId7" cstate="print"/>
          <a:srcRect/>
          <a:stretch>
            <a:fillRect/>
          </a:stretch>
        </p:blipFill>
        <p:spPr bwMode="auto">
          <a:xfrm>
            <a:off x="3772272" y="1968376"/>
            <a:ext cx="1447800" cy="1244600"/>
          </a:xfrm>
          <a:prstGeom prst="rect">
            <a:avLst/>
          </a:prstGeom>
          <a:noFill/>
          <a:ln w="9525">
            <a:noFill/>
            <a:miter lim="800000"/>
            <a:headEnd/>
            <a:tailEnd/>
          </a:ln>
        </p:spPr>
      </p:pic>
      <p:pic>
        <p:nvPicPr>
          <p:cNvPr id="9" name="Picture 2" descr="D:\百度云同步盘\Misc\141638742011865585.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10"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21</a:t>
            </a:fld>
            <a:endParaRPr lang="en-US" dirty="0">
              <a:solidFill>
                <a:schemeClr val="tx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AutoShape 1026"/>
          <p:cNvSpPr>
            <a:spLocks noChangeArrowheads="1"/>
          </p:cNvSpPr>
          <p:nvPr/>
        </p:nvSpPr>
        <p:spPr bwMode="auto">
          <a:xfrm flipH="1">
            <a:off x="3351265" y="4287838"/>
            <a:ext cx="2286000" cy="187324"/>
          </a:xfrm>
          <a:prstGeom prst="curvedDownArrow">
            <a:avLst>
              <a:gd name="adj1" fmla="val 61645"/>
              <a:gd name="adj2" fmla="val 142424"/>
              <a:gd name="adj3" fmla="val 34967"/>
            </a:avLst>
          </a:prstGeom>
          <a:solidFill>
            <a:schemeClr val="hlink"/>
          </a:solidFill>
          <a:ln w="12700" cap="sq">
            <a:solidFill>
              <a:schemeClr val="tx1"/>
            </a:solidFill>
            <a:miter lim="800000"/>
            <a:headEnd type="none" w="sm" len="sm"/>
            <a:tailEnd type="none" w="sm" len="sm"/>
          </a:ln>
        </p:spPr>
        <p:txBody>
          <a:bodyPr wrap="none" anchor="ctr"/>
          <a:lstStyle/>
          <a:p>
            <a:pPr algn="ctr"/>
            <a:r>
              <a:rPr lang="zh-CN" altLang="en-US" sz="2000" b="1" dirty="0">
                <a:latin typeface="微软雅黑" panose="020B0503020204020204" pitchFamily="34" charset="-122"/>
                <a:ea typeface="微软雅黑" panose="020B0503020204020204" pitchFamily="34" charset="-122"/>
              </a:rPr>
              <a:t>给你发</a:t>
            </a:r>
            <a:r>
              <a:rPr lang="en-US" altLang="zh-CN" sz="2000" b="1" dirty="0">
                <a:latin typeface="微软雅黑" panose="020B0503020204020204" pitchFamily="34" charset="-122"/>
                <a:ea typeface="微软雅黑" panose="020B0503020204020204" pitchFamily="34" charset="-122"/>
              </a:rPr>
              <a:t>E-mail</a:t>
            </a:r>
            <a:endParaRPr lang="en-US" altLang="zh-CN" dirty="0">
              <a:latin typeface="微软雅黑" panose="020B0503020204020204" pitchFamily="34" charset="-122"/>
              <a:ea typeface="微软雅黑" panose="020B0503020204020204" pitchFamily="34" charset="-122"/>
            </a:endParaRPr>
          </a:p>
        </p:txBody>
      </p:sp>
      <p:graphicFrame>
        <p:nvGraphicFramePr>
          <p:cNvPr id="141315" name="Object 2"/>
          <p:cNvGraphicFramePr>
            <a:graphicFrameLocks noChangeAspect="1"/>
          </p:cNvGraphicFramePr>
          <p:nvPr/>
        </p:nvGraphicFramePr>
        <p:xfrm>
          <a:off x="3711575" y="1741488"/>
          <a:ext cx="1828800" cy="1763712"/>
        </p:xfrm>
        <a:graphic>
          <a:graphicData uri="http://schemas.openxmlformats.org/presentationml/2006/ole">
            <mc:AlternateContent xmlns:mc="http://schemas.openxmlformats.org/markup-compatibility/2006">
              <mc:Choice xmlns:v="urn:schemas-microsoft-com:vml" Requires="v">
                <p:oleObj spid="_x0000_s7596" name="Clip" r:id="rId3" imgW="762000" imgH="708660" progId="">
                  <p:embed/>
                </p:oleObj>
              </mc:Choice>
              <mc:Fallback>
                <p:oleObj name="Clip" r:id="rId3" imgW="762000" imgH="708660" progId="">
                  <p:embed/>
                  <p:pic>
                    <p:nvPicPr>
                      <p:cNvPr id="0" name="图片 758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1575" y="1741488"/>
                        <a:ext cx="1828800" cy="1763712"/>
                      </a:xfrm>
                      <a:prstGeom prst="rect">
                        <a:avLst/>
                      </a:prstGeom>
                      <a:noFill/>
                      <a:ln>
                        <a:noFill/>
                      </a:ln>
                      <a:effectLst/>
                    </p:spPr>
                  </p:pic>
                </p:oleObj>
              </mc:Fallback>
            </mc:AlternateContent>
          </a:graphicData>
        </a:graphic>
      </p:graphicFrame>
      <p:pic>
        <p:nvPicPr>
          <p:cNvPr id="141316" name="Picture 1031" descr="COMP3"/>
          <p:cNvPicPr>
            <a:picLocks noChangeAspect="1" noChangeArrowheads="1"/>
          </p:cNvPicPr>
          <p:nvPr/>
        </p:nvPicPr>
        <p:blipFill>
          <a:blip r:embed="rId5" cstate="print"/>
          <a:srcRect/>
          <a:stretch>
            <a:fillRect/>
          </a:stretch>
        </p:blipFill>
        <p:spPr bwMode="auto">
          <a:xfrm>
            <a:off x="1349970" y="3151187"/>
            <a:ext cx="2438400" cy="2155825"/>
          </a:xfrm>
          <a:prstGeom prst="rect">
            <a:avLst/>
          </a:prstGeom>
          <a:noFill/>
          <a:ln w="9525">
            <a:noFill/>
            <a:miter lim="800000"/>
            <a:headEnd/>
            <a:tailEnd/>
          </a:ln>
        </p:spPr>
      </p:pic>
      <p:sp>
        <p:nvSpPr>
          <p:cNvPr id="141317" name="Freeform 1032"/>
          <p:cNvSpPr/>
          <p:nvPr/>
        </p:nvSpPr>
        <p:spPr bwMode="auto">
          <a:xfrm>
            <a:off x="3836988" y="4430713"/>
            <a:ext cx="1863725" cy="550862"/>
          </a:xfrm>
          <a:custGeom>
            <a:avLst/>
            <a:gdLst>
              <a:gd name="T0" fmla="*/ 0 w 1174"/>
              <a:gd name="T1" fmla="*/ 738404256 h 347"/>
              <a:gd name="T2" fmla="*/ 1028223719 w 1174"/>
              <a:gd name="T3" fmla="*/ 708162419 h 347"/>
              <a:gd name="T4" fmla="*/ 1383566396 w 1174"/>
              <a:gd name="T5" fmla="*/ 481348642 h 347"/>
              <a:gd name="T6" fmla="*/ 1640620640 w 1174"/>
              <a:gd name="T7" fmla="*/ 418345609 h 347"/>
              <a:gd name="T8" fmla="*/ 1963200902 w 1174"/>
              <a:gd name="T9" fmla="*/ 289816909 h 347"/>
              <a:gd name="T10" fmla="*/ 2147483647 w 1174"/>
              <a:gd name="T11" fmla="*/ 128527063 h 347"/>
              <a:gd name="T12" fmla="*/ 2147483647 w 1174"/>
              <a:gd name="T13" fmla="*/ 63003058 h 347"/>
              <a:gd name="T14" fmla="*/ 2147483647 w 1174"/>
              <a:gd name="T15" fmla="*/ 0 h 347"/>
              <a:gd name="T16" fmla="*/ 2147483647 w 1174"/>
              <a:gd name="T17" fmla="*/ 30241849 h 3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74"/>
              <a:gd name="T28" fmla="*/ 0 h 347"/>
              <a:gd name="T29" fmla="*/ 1174 w 1174"/>
              <a:gd name="T30" fmla="*/ 347 h 3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74" h="347">
                <a:moveTo>
                  <a:pt x="0" y="293"/>
                </a:moveTo>
                <a:cubicBezTo>
                  <a:pt x="132" y="347"/>
                  <a:pt x="275" y="323"/>
                  <a:pt x="408" y="281"/>
                </a:cubicBezTo>
                <a:cubicBezTo>
                  <a:pt x="455" y="251"/>
                  <a:pt x="497" y="211"/>
                  <a:pt x="549" y="191"/>
                </a:cubicBezTo>
                <a:cubicBezTo>
                  <a:pt x="582" y="179"/>
                  <a:pt x="618" y="177"/>
                  <a:pt x="651" y="166"/>
                </a:cubicBezTo>
                <a:cubicBezTo>
                  <a:pt x="695" y="136"/>
                  <a:pt x="727" y="127"/>
                  <a:pt x="779" y="115"/>
                </a:cubicBezTo>
                <a:cubicBezTo>
                  <a:pt x="893" y="57"/>
                  <a:pt x="845" y="74"/>
                  <a:pt x="919" y="51"/>
                </a:cubicBezTo>
                <a:cubicBezTo>
                  <a:pt x="932" y="42"/>
                  <a:pt x="943" y="30"/>
                  <a:pt x="957" y="25"/>
                </a:cubicBezTo>
                <a:cubicBezTo>
                  <a:pt x="990" y="13"/>
                  <a:pt x="1059" y="0"/>
                  <a:pt x="1059" y="0"/>
                </a:cubicBezTo>
                <a:cubicBezTo>
                  <a:pt x="1097" y="4"/>
                  <a:pt x="1174" y="12"/>
                  <a:pt x="1174" y="12"/>
                </a:cubicBezTo>
              </a:path>
            </a:pathLst>
          </a:custGeom>
          <a:noFill/>
          <a:ln w="28575" cap="sq">
            <a:solidFill>
              <a:schemeClr val="tx1"/>
            </a:solidFill>
            <a:round/>
            <a:headEnd type="none" w="sm" len="sm"/>
            <a:tailEnd type="none" w="sm" len="sm"/>
          </a:ln>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41318" name="Freeform 1033"/>
          <p:cNvSpPr/>
          <p:nvPr/>
        </p:nvSpPr>
        <p:spPr bwMode="auto">
          <a:xfrm>
            <a:off x="3756025" y="2505075"/>
            <a:ext cx="688975" cy="1782763"/>
          </a:xfrm>
          <a:custGeom>
            <a:avLst/>
            <a:gdLst>
              <a:gd name="T0" fmla="*/ 95765935 w 434"/>
              <a:gd name="T1" fmla="*/ 2147483647 h 1123"/>
              <a:gd name="T2" fmla="*/ 481350701 w 434"/>
              <a:gd name="T3" fmla="*/ 2147483647 h 1123"/>
              <a:gd name="T4" fmla="*/ 675401883 w 434"/>
              <a:gd name="T5" fmla="*/ 1575098604 h 1123"/>
              <a:gd name="T6" fmla="*/ 0 w 434"/>
              <a:gd name="T7" fmla="*/ 0 h 1123"/>
              <a:gd name="T8" fmla="*/ 0 60000 65536"/>
              <a:gd name="T9" fmla="*/ 0 60000 65536"/>
              <a:gd name="T10" fmla="*/ 0 60000 65536"/>
              <a:gd name="T11" fmla="*/ 0 60000 65536"/>
              <a:gd name="T12" fmla="*/ 0 w 434"/>
              <a:gd name="T13" fmla="*/ 0 h 1123"/>
              <a:gd name="T14" fmla="*/ 434 w 434"/>
              <a:gd name="T15" fmla="*/ 1123 h 1123"/>
            </a:gdLst>
            <a:ahLst/>
            <a:cxnLst>
              <a:cxn ang="T8">
                <a:pos x="T0" y="T1"/>
              </a:cxn>
              <a:cxn ang="T9">
                <a:pos x="T2" y="T3"/>
              </a:cxn>
              <a:cxn ang="T10">
                <a:pos x="T4" y="T5"/>
              </a:cxn>
              <a:cxn ang="T11">
                <a:pos x="T6" y="T7"/>
              </a:cxn>
            </a:cxnLst>
            <a:rect l="T12" t="T13" r="T14" b="T15"/>
            <a:pathLst>
              <a:path w="434" h="1123">
                <a:moveTo>
                  <a:pt x="38" y="1123"/>
                </a:moveTo>
                <a:cubicBezTo>
                  <a:pt x="72" y="1025"/>
                  <a:pt x="127" y="949"/>
                  <a:pt x="191" y="868"/>
                </a:cubicBezTo>
                <a:cubicBezTo>
                  <a:pt x="220" y="782"/>
                  <a:pt x="249" y="716"/>
                  <a:pt x="268" y="625"/>
                </a:cubicBezTo>
                <a:cubicBezTo>
                  <a:pt x="254" y="0"/>
                  <a:pt x="434" y="0"/>
                  <a:pt x="0" y="0"/>
                </a:cubicBezTo>
              </a:path>
            </a:pathLst>
          </a:custGeom>
          <a:noFill/>
          <a:ln w="28575" cap="sq">
            <a:solidFill>
              <a:schemeClr val="tx1"/>
            </a:solidFill>
            <a:round/>
            <a:headEnd type="none" w="sm" len="sm"/>
            <a:tailEnd type="none" w="sm" len="sm"/>
          </a:ln>
        </p:spPr>
        <p:txBody>
          <a:bodyPr wrap="none" anchor="ctr"/>
          <a:lstStyle/>
          <a:p>
            <a:endParaRPr lang="zh-CN" altLang="en-US">
              <a:latin typeface="微软雅黑" panose="020B0503020204020204" pitchFamily="34" charset="-122"/>
              <a:ea typeface="微软雅黑" panose="020B0503020204020204" pitchFamily="34" charset="-122"/>
            </a:endParaRPr>
          </a:p>
        </p:txBody>
      </p:sp>
      <p:pic>
        <p:nvPicPr>
          <p:cNvPr id="141319" name="Picture 1035" descr="DATNTRY2"/>
          <p:cNvPicPr>
            <a:picLocks noChangeAspect="1" noChangeArrowheads="1"/>
          </p:cNvPicPr>
          <p:nvPr/>
        </p:nvPicPr>
        <p:blipFill>
          <a:blip r:embed="rId6" cstate="print"/>
          <a:srcRect l="22713"/>
          <a:stretch>
            <a:fillRect/>
          </a:stretch>
        </p:blipFill>
        <p:spPr bwMode="auto">
          <a:xfrm>
            <a:off x="5540375" y="3276600"/>
            <a:ext cx="1555750" cy="1930400"/>
          </a:xfrm>
          <a:prstGeom prst="rect">
            <a:avLst/>
          </a:prstGeom>
          <a:noFill/>
          <a:ln w="9525">
            <a:noFill/>
            <a:miter lim="800000"/>
            <a:headEnd/>
            <a:tailEnd/>
          </a:ln>
        </p:spPr>
      </p:pic>
      <p:sp>
        <p:nvSpPr>
          <p:cNvPr id="141320" name="AutoShape 1037"/>
          <p:cNvSpPr>
            <a:spLocks noChangeArrowheads="1"/>
          </p:cNvSpPr>
          <p:nvPr/>
        </p:nvSpPr>
        <p:spPr bwMode="auto">
          <a:xfrm>
            <a:off x="5651500" y="549275"/>
            <a:ext cx="3024188" cy="1349375"/>
          </a:xfrm>
          <a:prstGeom prst="wedgeRoundRectCallout">
            <a:avLst>
              <a:gd name="adj1" fmla="val 1074"/>
              <a:gd name="adj2" fmla="val 23412"/>
              <a:gd name="adj3" fmla="val 16667"/>
            </a:avLst>
          </a:prstGeom>
          <a:solidFill>
            <a:schemeClr val="accent1"/>
          </a:solidFill>
          <a:ln w="12700" cap="sq">
            <a:solidFill>
              <a:schemeClr val="tx1"/>
            </a:solidFill>
            <a:miter lim="800000"/>
            <a:headEnd type="none" w="sm" len="sm"/>
            <a:tailEnd type="none" w="sm" len="sm"/>
          </a:ln>
        </p:spPr>
        <p:txBody>
          <a:bodyPr wrap="none" anchor="ctr"/>
          <a:lstStyle/>
          <a:p>
            <a:pPr algn="ctr"/>
            <a:r>
              <a:rPr lang="zh-CN" altLang="en-US" sz="2400" b="1" dirty="0">
                <a:latin typeface="微软雅黑" panose="020B0503020204020204" pitchFamily="34" charset="-122"/>
                <a:ea typeface="微软雅黑" panose="020B0503020204020204" pitchFamily="34" charset="-122"/>
              </a:rPr>
              <a:t>网络</a:t>
            </a:r>
            <a:r>
              <a:rPr lang="zh-CN" altLang="en-US" sz="2400" b="1" dirty="0">
                <a:solidFill>
                  <a:srgbClr val="C00000"/>
                </a:solidFill>
                <a:latin typeface="微软雅黑" panose="020B0503020204020204" pitchFamily="34" charset="-122"/>
                <a:ea typeface="微软雅黑" panose="020B0503020204020204" pitchFamily="34" charset="-122"/>
              </a:rPr>
              <a:t>最基本</a:t>
            </a:r>
            <a:r>
              <a:rPr lang="zh-CN" altLang="en-US" sz="2400" b="1" dirty="0">
                <a:latin typeface="微软雅黑" panose="020B0503020204020204" pitchFamily="34" charset="-122"/>
                <a:ea typeface="微软雅黑" panose="020B0503020204020204" pitchFamily="34" charset="-122"/>
              </a:rPr>
              <a:t>的功能：</a:t>
            </a:r>
          </a:p>
          <a:p>
            <a:pPr algn="ctr"/>
            <a:r>
              <a:rPr lang="zh-CN" altLang="en-US" sz="2400" b="1" dirty="0">
                <a:solidFill>
                  <a:srgbClr val="FF9900"/>
                </a:solidFill>
                <a:latin typeface="微软雅黑" panose="020B0503020204020204" pitchFamily="34" charset="-122"/>
                <a:ea typeface="微软雅黑" panose="020B0503020204020204" pitchFamily="34" charset="-122"/>
              </a:rPr>
              <a:t>共享资源</a:t>
            </a:r>
            <a:endParaRPr lang="zh-CN" altLang="en-US" sz="2400" dirty="0">
              <a:solidFill>
                <a:srgbClr val="FF9900"/>
              </a:solidFill>
              <a:latin typeface="微软雅黑" panose="020B0503020204020204" pitchFamily="34" charset="-122"/>
              <a:ea typeface="微软雅黑" panose="020B0503020204020204" pitchFamily="34" charset="-122"/>
            </a:endParaRPr>
          </a:p>
        </p:txBody>
      </p:sp>
      <p:sp>
        <p:nvSpPr>
          <p:cNvPr id="141321" name="AutoShape 1038"/>
          <p:cNvSpPr>
            <a:spLocks noChangeArrowheads="1"/>
          </p:cNvSpPr>
          <p:nvPr/>
        </p:nvSpPr>
        <p:spPr bwMode="auto">
          <a:xfrm>
            <a:off x="587375" y="2057400"/>
            <a:ext cx="1905000" cy="1219200"/>
          </a:xfrm>
          <a:prstGeom prst="cloudCallout">
            <a:avLst>
              <a:gd name="adj1" fmla="val 34750"/>
              <a:gd name="adj2" fmla="val 67838"/>
            </a:avLst>
          </a:prstGeom>
          <a:solidFill>
            <a:srgbClr val="99CCFF"/>
          </a:solidFill>
          <a:ln w="12700" cap="sq">
            <a:noFill/>
            <a:round/>
            <a:headEnd type="none" w="sm" len="sm"/>
            <a:tailEnd type="none" w="sm" len="sm"/>
          </a:ln>
        </p:spPr>
        <p:txBody>
          <a:bodyPr wrap="none" anchor="ctr"/>
          <a:lstStyle/>
          <a:p>
            <a:pPr algn="ctr"/>
            <a:r>
              <a:rPr lang="zh-CN" altLang="en-US" b="1">
                <a:latin typeface="微软雅黑" panose="020B0503020204020204" pitchFamily="34" charset="-122"/>
                <a:ea typeface="微软雅黑" panose="020B0503020204020204" pitchFamily="34" charset="-122"/>
              </a:rPr>
              <a:t>我的东西</a:t>
            </a:r>
            <a:endParaRPr lang="zh-CN" altLang="en-US" sz="1600" b="1">
              <a:latin typeface="微软雅黑" panose="020B0503020204020204" pitchFamily="34" charset="-122"/>
              <a:ea typeface="微软雅黑" panose="020B0503020204020204" pitchFamily="34" charset="-122"/>
            </a:endParaRPr>
          </a:p>
          <a:p>
            <a:pPr algn="ctr"/>
            <a:r>
              <a:rPr lang="zh-CN" altLang="en-US" b="1">
                <a:latin typeface="微软雅黑" panose="020B0503020204020204" pitchFamily="34" charset="-122"/>
                <a:ea typeface="微软雅黑" panose="020B0503020204020204" pitchFamily="34" charset="-122"/>
              </a:rPr>
              <a:t>丢失了！！</a:t>
            </a:r>
            <a:endParaRPr lang="zh-CN" altLang="en-US">
              <a:latin typeface="微软雅黑" panose="020B0503020204020204" pitchFamily="34" charset="-122"/>
              <a:ea typeface="微软雅黑" panose="020B0503020204020204" pitchFamily="34" charset="-122"/>
            </a:endParaRPr>
          </a:p>
        </p:txBody>
      </p:sp>
      <p:sp>
        <p:nvSpPr>
          <p:cNvPr id="141322" name="AutoShape 1040"/>
          <p:cNvSpPr>
            <a:spLocks noChangeArrowheads="1"/>
          </p:cNvSpPr>
          <p:nvPr/>
        </p:nvSpPr>
        <p:spPr bwMode="auto">
          <a:xfrm>
            <a:off x="7673975" y="3810000"/>
            <a:ext cx="1219200" cy="838200"/>
          </a:xfrm>
          <a:prstGeom prst="cloudCallout">
            <a:avLst>
              <a:gd name="adj1" fmla="val -105731"/>
              <a:gd name="adj2" fmla="val -73486"/>
            </a:avLst>
          </a:prstGeom>
          <a:solidFill>
            <a:srgbClr val="FFFFCC"/>
          </a:solidFill>
          <a:ln w="12700" cap="sq">
            <a:solidFill>
              <a:srgbClr val="FF3300"/>
            </a:solidFill>
            <a:round/>
            <a:headEnd type="none" w="sm" len="sm"/>
            <a:tailEnd type="none" w="sm" len="sm"/>
          </a:ln>
        </p:spPr>
        <p:txBody>
          <a:bodyPr wrap="none" anchor="ctr"/>
          <a:lstStyle/>
          <a:p>
            <a:pPr algn="ctr"/>
            <a:r>
              <a:rPr lang="zh-CN" altLang="en-US" b="1">
                <a:solidFill>
                  <a:srgbClr val="0000FF"/>
                </a:solidFill>
                <a:latin typeface="微软雅黑" panose="020B0503020204020204" pitchFamily="34" charset="-122"/>
                <a:ea typeface="微软雅黑" panose="020B0503020204020204" pitchFamily="34" charset="-122"/>
              </a:rPr>
              <a:t>没关系</a:t>
            </a:r>
            <a:r>
              <a:rPr lang="zh-CN" altLang="en-US" sz="1600" b="1">
                <a:solidFill>
                  <a:srgbClr val="0000FF"/>
                </a:solidFill>
                <a:latin typeface="微软雅黑" panose="020B0503020204020204" pitchFamily="34" charset="-122"/>
                <a:ea typeface="微软雅黑" panose="020B0503020204020204" pitchFamily="34" charset="-122"/>
              </a:rPr>
              <a:t>！</a:t>
            </a:r>
            <a:endParaRPr lang="zh-CN" altLang="en-US">
              <a:solidFill>
                <a:srgbClr val="0000FF"/>
              </a:solidFill>
              <a:latin typeface="微软雅黑" panose="020B0503020204020204" pitchFamily="34" charset="-122"/>
              <a:ea typeface="微软雅黑" panose="020B0503020204020204" pitchFamily="34" charset="-122"/>
            </a:endParaRPr>
          </a:p>
        </p:txBody>
      </p:sp>
      <p:sp>
        <p:nvSpPr>
          <p:cNvPr id="141323" name="AutoShape 11"/>
          <p:cNvSpPr>
            <a:spLocks noChangeArrowheads="1"/>
          </p:cNvSpPr>
          <p:nvPr/>
        </p:nvSpPr>
        <p:spPr bwMode="auto">
          <a:xfrm>
            <a:off x="6659563" y="2060575"/>
            <a:ext cx="1584325" cy="863600"/>
          </a:xfrm>
          <a:prstGeom prst="cloudCallout">
            <a:avLst>
              <a:gd name="adj1" fmla="val -122546"/>
              <a:gd name="adj2" fmla="val -18565"/>
            </a:avLst>
          </a:prstGeom>
          <a:solidFill>
            <a:srgbClr val="FF9900"/>
          </a:solidFill>
          <a:ln w="9525">
            <a:noFill/>
            <a:round/>
          </a:ln>
          <a:effectLst>
            <a:prstShdw prst="shdw13" dist="53882" dir="13500000">
              <a:schemeClr val="bg2">
                <a:alpha val="50000"/>
              </a:schemeClr>
            </a:prstShdw>
          </a:effectLst>
        </p:spPr>
        <p:txBody>
          <a:bodyPr/>
          <a:lstStyle/>
          <a:p>
            <a:pPr algn="ctr"/>
            <a:r>
              <a:rPr lang="zh-CN" altLang="en-US">
                <a:latin typeface="微软雅黑" panose="020B0503020204020204" pitchFamily="34" charset="-122"/>
                <a:ea typeface="微软雅黑" panose="020B0503020204020204" pitchFamily="34" charset="-122"/>
              </a:rPr>
              <a:t>共享硬件资源</a:t>
            </a:r>
          </a:p>
        </p:txBody>
      </p:sp>
      <p:pic>
        <p:nvPicPr>
          <p:cNvPr id="15" name="Picture 2" descr="D:\百度云同步盘\Misc\141638742011865585.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16"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22</a:t>
            </a:fld>
            <a:endParaRPr lang="en-US" dirty="0">
              <a:solidFill>
                <a:schemeClr val="tx2"/>
              </a:solidFill>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6"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23</a:t>
            </a:fld>
            <a:endParaRPr lang="en-US" dirty="0">
              <a:solidFill>
                <a:schemeClr val="tx2"/>
              </a:solidFill>
            </a:endParaRPr>
          </a:p>
        </p:txBody>
      </p:sp>
      <p:sp>
        <p:nvSpPr>
          <p:cNvPr id="10" name="Title 1"/>
          <p:cNvSpPr txBox="1"/>
          <p:nvPr/>
        </p:nvSpPr>
        <p:spPr>
          <a:xfrm>
            <a:off x="457200" y="533400"/>
            <a:ext cx="8229600" cy="609600"/>
          </a:xfrm>
          <a:prstGeom prst="rect">
            <a:avLst/>
          </a:prstGeom>
        </p:spPr>
        <p:txBody>
          <a:bodyPr>
            <a:normAutofit fontScale="90000" lnSpcReduction="1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计算机网络的组成</a:t>
            </a:r>
          </a:p>
        </p:txBody>
      </p:sp>
      <p:sp>
        <p:nvSpPr>
          <p:cNvPr id="11" name="Content Placeholder 2"/>
          <p:cNvSpPr txBox="1"/>
          <p:nvPr/>
        </p:nvSpPr>
        <p:spPr>
          <a:xfrm>
            <a:off x="457200" y="1219200"/>
            <a:ext cx="8229600" cy="5257800"/>
          </a:xfrm>
          <a:prstGeom prst="rect">
            <a:avLst/>
          </a:prstGeom>
        </p:spPr>
        <p:txBody>
          <a:bodyPr>
            <a:normAutofit/>
          </a:bodyPr>
          <a:lstStyle>
            <a:lvl1pPr marL="182880" indent="-182880" algn="l" defTabSz="914400" rtl="0" eaLnBrk="1" latinLnBrk="0" hangingPunct="1">
              <a:spcBef>
                <a:spcPct val="20000"/>
              </a:spcBef>
              <a:buClr>
                <a:schemeClr val="accent1"/>
              </a:buClr>
              <a:buSzPct val="85000"/>
              <a:buFont typeface="Arial" panose="020B0604020202020204"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B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B0604020202020204"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B0604020202020204"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9pPr>
          </a:lstStyle>
          <a:p>
            <a:pPr marL="182880" lvl="1" fontAlgn="ctr">
              <a:lnSpc>
                <a:spcPct val="150000"/>
              </a:lnSpc>
              <a:buFont typeface="Wingdings" panose="05000000000000000000" pitchFamily="2" charset="2"/>
              <a:buChar char="Ø"/>
            </a:pPr>
            <a:r>
              <a:rPr lang="zh-CN" altLang="zh-CN" sz="2400" b="1" dirty="0">
                <a:latin typeface="微软雅黑" panose="020B0503020204020204" pitchFamily="34" charset="-122"/>
                <a:ea typeface="微软雅黑" panose="020B0503020204020204" pitchFamily="34" charset="-122"/>
              </a:rPr>
              <a:t>网络硬件</a:t>
            </a:r>
          </a:p>
          <a:p>
            <a:pPr lvl="1" fontAlgn="ctr">
              <a:lnSpc>
                <a:spcPct val="150000"/>
              </a:lnSpc>
            </a:pPr>
            <a:r>
              <a:rPr lang="zh-CN" altLang="zh-CN" sz="2100" dirty="0">
                <a:latin typeface="楷体" panose="02010609060101010101" pitchFamily="49" charset="-122"/>
                <a:ea typeface="楷体" panose="02010609060101010101" pitchFamily="49" charset="-122"/>
              </a:rPr>
              <a:t>（</a:t>
            </a:r>
            <a:r>
              <a:rPr lang="en-US" altLang="zh-CN" sz="2100" dirty="0">
                <a:latin typeface="楷体" panose="02010609060101010101" pitchFamily="49" charset="-122"/>
                <a:ea typeface="楷体" panose="02010609060101010101" pitchFamily="49" charset="-122"/>
              </a:rPr>
              <a:t>1</a:t>
            </a:r>
            <a:r>
              <a:rPr lang="zh-CN" altLang="zh-CN" sz="2100" dirty="0">
                <a:latin typeface="楷体" panose="02010609060101010101" pitchFamily="49" charset="-122"/>
                <a:ea typeface="楷体" panose="02010609060101010101" pitchFamily="49" charset="-122"/>
              </a:rPr>
              <a:t>）服务器</a:t>
            </a:r>
          </a:p>
          <a:p>
            <a:pPr lvl="1" fontAlgn="ctr">
              <a:lnSpc>
                <a:spcPct val="150000"/>
              </a:lnSpc>
              <a:buFontTx/>
              <a:buChar char="–"/>
            </a:pPr>
            <a:r>
              <a:rPr lang="zh-CN" altLang="zh-CN" sz="2100" dirty="0">
                <a:latin typeface="楷体" panose="02010609060101010101" pitchFamily="49" charset="-122"/>
                <a:ea typeface="楷体" panose="02010609060101010101" pitchFamily="49" charset="-122"/>
              </a:rPr>
              <a:t>计算机网络的核心</a:t>
            </a:r>
            <a:endParaRPr lang="en-US" altLang="zh-CN" sz="2100" dirty="0">
              <a:latin typeface="楷体" panose="02010609060101010101" pitchFamily="49" charset="-122"/>
              <a:ea typeface="楷体" panose="02010609060101010101" pitchFamily="49" charset="-122"/>
            </a:endParaRPr>
          </a:p>
          <a:p>
            <a:pPr lvl="1" fontAlgn="ctr">
              <a:lnSpc>
                <a:spcPct val="150000"/>
              </a:lnSpc>
              <a:buFontTx/>
              <a:buChar char="–"/>
            </a:pPr>
            <a:r>
              <a:rPr lang="zh-CN" altLang="zh-CN" sz="2100" dirty="0">
                <a:latin typeface="楷体" panose="02010609060101010101" pitchFamily="49" charset="-122"/>
                <a:ea typeface="楷体" panose="02010609060101010101" pitchFamily="49" charset="-122"/>
              </a:rPr>
              <a:t>负责网络资源管理和用户服务，并使网上的各工作站能共享软件资源和昂贵的外设</a:t>
            </a:r>
            <a:endParaRPr lang="en-US" altLang="zh-CN" sz="2100" dirty="0">
              <a:latin typeface="楷体" panose="02010609060101010101" pitchFamily="49" charset="-122"/>
              <a:ea typeface="楷体" panose="02010609060101010101" pitchFamily="49" charset="-122"/>
            </a:endParaRPr>
          </a:p>
          <a:p>
            <a:pPr lvl="1" fontAlgn="ctr">
              <a:lnSpc>
                <a:spcPct val="150000"/>
              </a:lnSpc>
            </a:pPr>
            <a:r>
              <a:rPr lang="zh-CN" altLang="zh-CN" sz="2100" dirty="0">
                <a:latin typeface="楷体" panose="02010609060101010101" pitchFamily="49" charset="-122"/>
                <a:ea typeface="楷体" panose="02010609060101010101" pitchFamily="49" charset="-122"/>
              </a:rPr>
              <a:t>（</a:t>
            </a:r>
            <a:r>
              <a:rPr lang="en-US" altLang="zh-CN" sz="2100" dirty="0">
                <a:latin typeface="楷体" panose="02010609060101010101" pitchFamily="49" charset="-122"/>
                <a:ea typeface="楷体" panose="02010609060101010101" pitchFamily="49" charset="-122"/>
              </a:rPr>
              <a:t>2</a:t>
            </a:r>
            <a:r>
              <a:rPr lang="zh-CN" altLang="zh-CN" sz="2100" dirty="0">
                <a:latin typeface="楷体" panose="02010609060101010101" pitchFamily="49" charset="-122"/>
                <a:ea typeface="楷体" panose="02010609060101010101" pitchFamily="49" charset="-122"/>
              </a:rPr>
              <a:t>）工作站</a:t>
            </a:r>
          </a:p>
          <a:p>
            <a:pPr lvl="1" fontAlgn="ctr">
              <a:lnSpc>
                <a:spcPct val="150000"/>
              </a:lnSpc>
              <a:buFontTx/>
              <a:buChar char="–"/>
            </a:pPr>
            <a:r>
              <a:rPr lang="zh-CN" altLang="zh-CN" sz="2100" dirty="0">
                <a:latin typeface="楷体" panose="02010609060101010101" pitchFamily="49" charset="-122"/>
                <a:ea typeface="楷体" panose="02010609060101010101" pitchFamily="49" charset="-122"/>
              </a:rPr>
              <a:t>网络上的个人计算机</a:t>
            </a:r>
            <a:endParaRPr lang="en-US" altLang="zh-CN" sz="2100" dirty="0">
              <a:latin typeface="楷体" panose="02010609060101010101" pitchFamily="49" charset="-122"/>
              <a:ea typeface="楷体" panose="02010609060101010101" pitchFamily="49" charset="-122"/>
            </a:endParaRPr>
          </a:p>
          <a:p>
            <a:pPr lvl="1" fontAlgn="ctr">
              <a:lnSpc>
                <a:spcPct val="150000"/>
              </a:lnSpc>
              <a:buFontTx/>
              <a:buChar char="–"/>
            </a:pPr>
            <a:r>
              <a:rPr lang="zh-CN" altLang="zh-CN" sz="2100" dirty="0">
                <a:latin typeface="楷体" panose="02010609060101010101" pitchFamily="49" charset="-122"/>
                <a:ea typeface="楷体" panose="02010609060101010101" pitchFamily="49" charset="-122"/>
              </a:rPr>
              <a:t>通过网络接口卡和通信电缆连接到文件服务器上</a:t>
            </a:r>
            <a:endParaRPr lang="zh-CN" altLang="en-US" sz="2100" dirty="0">
              <a:latin typeface="楷体" panose="02010609060101010101" pitchFamily="49" charset="-122"/>
              <a:ea typeface="楷体" panose="02010609060101010101" pitchFamily="49" charset="-122"/>
            </a:endParaRPr>
          </a:p>
          <a:p>
            <a:pPr lvl="1" fontAlgn="ctr">
              <a:lnSpc>
                <a:spcPct val="150000"/>
              </a:lnSpc>
            </a:pPr>
            <a:endParaRPr lang="en-US" altLang="zh-CN" sz="2100" dirty="0">
              <a:latin typeface="楷体" panose="02010609060101010101" pitchFamily="49" charset="-122"/>
              <a:ea typeface="楷体" panose="02010609060101010101" pitchFamily="49" charset="-122"/>
            </a:endParaRPr>
          </a:p>
        </p:txBody>
      </p:sp>
      <p:pic>
        <p:nvPicPr>
          <p:cNvPr id="7" name="Picture 2" descr="c:\users\hp\appdata\roaming\360se6\USERDA~1\Temp\T01714~1.JPG"/>
          <p:cNvPicPr>
            <a:picLocks noChangeAspect="1" noChangeArrowheads="1"/>
          </p:cNvPicPr>
          <p:nvPr/>
        </p:nvPicPr>
        <p:blipFill>
          <a:blip r:embed="rId3" cstate="print"/>
          <a:srcRect l="3780" t="4527" r="6459" b="4935"/>
          <a:stretch>
            <a:fillRect/>
          </a:stretch>
        </p:blipFill>
        <p:spPr bwMode="auto">
          <a:xfrm>
            <a:off x="6013736" y="838200"/>
            <a:ext cx="2628636" cy="2213917"/>
          </a:xfrm>
          <a:prstGeom prst="rect">
            <a:avLst/>
          </a:prstGeom>
          <a:noFill/>
        </p:spPr>
      </p:pic>
      <p:pic>
        <p:nvPicPr>
          <p:cNvPr id="8" name="Picture 4" descr="c:\users\hp\appdata\roaming\360se6\USERDA~1\Temp\T01124~1.JPG"/>
          <p:cNvPicPr>
            <a:picLocks noChangeAspect="1" noChangeArrowheads="1"/>
          </p:cNvPicPr>
          <p:nvPr/>
        </p:nvPicPr>
        <p:blipFill rotWithShape="1">
          <a:blip r:embed="rId4" cstate="email"/>
          <a:srcRect/>
          <a:stretch>
            <a:fillRect/>
          </a:stretch>
        </p:blipFill>
        <p:spPr bwMode="auto">
          <a:xfrm>
            <a:off x="5670663" y="3581400"/>
            <a:ext cx="2963335" cy="1512169"/>
          </a:xfrm>
          <a:prstGeom prst="rect">
            <a:avLst/>
          </a:prstGeom>
          <a:noFill/>
        </p:spPr>
      </p:pic>
      <p:sp>
        <p:nvSpPr>
          <p:cNvPr id="9" name="圆角矩形标注 7"/>
          <p:cNvSpPr/>
          <p:nvPr/>
        </p:nvSpPr>
        <p:spPr>
          <a:xfrm>
            <a:off x="3624033" y="3797424"/>
            <a:ext cx="1872208" cy="1080120"/>
          </a:xfrm>
          <a:prstGeom prst="wedgeRoundRectCallout">
            <a:avLst>
              <a:gd name="adj1" fmla="val -97893"/>
              <a:gd name="adj2" fmla="val -2160"/>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微软雅黑" panose="020B0503020204020204" pitchFamily="34" charset="-122"/>
                <a:ea typeface="微软雅黑" panose="020B0503020204020204" pitchFamily="34" charset="-122"/>
              </a:rPr>
              <a:t>坐享其成者</a:t>
            </a:r>
          </a:p>
        </p:txBody>
      </p:sp>
      <p:sp>
        <p:nvSpPr>
          <p:cNvPr id="12" name="圆角矩形标注 4"/>
          <p:cNvSpPr/>
          <p:nvPr/>
        </p:nvSpPr>
        <p:spPr>
          <a:xfrm>
            <a:off x="3660944" y="1219200"/>
            <a:ext cx="1872208" cy="1080120"/>
          </a:xfrm>
          <a:prstGeom prst="wedgeRoundRectCallout">
            <a:avLst>
              <a:gd name="adj1" fmla="val -89491"/>
              <a:gd name="adj2" fmla="val 41000"/>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微软雅黑" panose="020B0503020204020204" pitchFamily="34" charset="-122"/>
                <a:ea typeface="微软雅黑" panose="020B0503020204020204" pitchFamily="34" charset="-122"/>
              </a:rPr>
              <a:t>服务提供者</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6"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24</a:t>
            </a:fld>
            <a:endParaRPr lang="en-US" dirty="0">
              <a:solidFill>
                <a:schemeClr val="tx2"/>
              </a:solidFill>
            </a:endParaRPr>
          </a:p>
        </p:txBody>
      </p:sp>
      <p:sp>
        <p:nvSpPr>
          <p:cNvPr id="10" name="Title 1"/>
          <p:cNvSpPr txBox="1"/>
          <p:nvPr/>
        </p:nvSpPr>
        <p:spPr>
          <a:xfrm>
            <a:off x="457200" y="533400"/>
            <a:ext cx="8229600" cy="609600"/>
          </a:xfrm>
          <a:prstGeom prst="rect">
            <a:avLst/>
          </a:prstGeom>
        </p:spPr>
        <p:txBody>
          <a:bodyPr>
            <a:normAutofit fontScale="90000" lnSpcReduction="1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计算机网络的组成</a:t>
            </a:r>
          </a:p>
        </p:txBody>
      </p:sp>
      <p:sp>
        <p:nvSpPr>
          <p:cNvPr id="11" name="Content Placeholder 2"/>
          <p:cNvSpPr txBox="1"/>
          <p:nvPr/>
        </p:nvSpPr>
        <p:spPr>
          <a:xfrm>
            <a:off x="457200" y="1219200"/>
            <a:ext cx="8229600" cy="5257800"/>
          </a:xfrm>
          <a:prstGeom prst="rect">
            <a:avLst/>
          </a:prstGeom>
        </p:spPr>
        <p:txBody>
          <a:bodyPr>
            <a:normAutofit fontScale="92500"/>
          </a:bodyPr>
          <a:lstStyle>
            <a:lvl1pPr marL="182880" indent="-182880" algn="l" defTabSz="914400" rtl="0" eaLnBrk="1" latinLnBrk="0" hangingPunct="1">
              <a:spcBef>
                <a:spcPct val="20000"/>
              </a:spcBef>
              <a:buClr>
                <a:schemeClr val="accent1"/>
              </a:buClr>
              <a:buSzPct val="85000"/>
              <a:buFont typeface="Arial" panose="020B0604020202020204"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B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B0604020202020204"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B0604020202020204"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9pPr>
          </a:lstStyle>
          <a:p>
            <a:pPr marL="182880" lvl="1" fontAlgn="ctr">
              <a:lnSpc>
                <a:spcPct val="150000"/>
              </a:lnSpc>
              <a:buFont typeface="Wingdings" panose="05000000000000000000" pitchFamily="2" charset="2"/>
              <a:buChar char="Ø"/>
            </a:pPr>
            <a:r>
              <a:rPr lang="zh-CN" altLang="zh-CN" sz="2400" b="1" dirty="0">
                <a:latin typeface="微软雅黑" panose="020B0503020204020204" pitchFamily="34" charset="-122"/>
                <a:ea typeface="微软雅黑" panose="020B0503020204020204" pitchFamily="34" charset="-122"/>
              </a:rPr>
              <a:t>网络硬件</a:t>
            </a:r>
          </a:p>
          <a:p>
            <a:pPr lvl="1" fontAlgn="ctr">
              <a:lnSpc>
                <a:spcPct val="150000"/>
              </a:lnSpc>
            </a:pPr>
            <a:r>
              <a:rPr lang="zh-CN" altLang="zh-CN" sz="2100" dirty="0">
                <a:latin typeface="楷体" panose="02010609060101010101" pitchFamily="49" charset="-122"/>
                <a:ea typeface="楷体" panose="02010609060101010101" pitchFamily="49" charset="-122"/>
              </a:rPr>
              <a:t>（</a:t>
            </a:r>
            <a:r>
              <a:rPr lang="en-US" altLang="zh-CN" sz="2100" dirty="0">
                <a:latin typeface="楷体" panose="02010609060101010101" pitchFamily="49" charset="-122"/>
                <a:ea typeface="楷体" panose="02010609060101010101" pitchFamily="49" charset="-122"/>
              </a:rPr>
              <a:t>3</a:t>
            </a:r>
            <a:r>
              <a:rPr lang="zh-CN" altLang="en-US" sz="2100" dirty="0">
                <a:latin typeface="楷体" panose="02010609060101010101" pitchFamily="49" charset="-122"/>
                <a:ea typeface="楷体" panose="02010609060101010101" pitchFamily="49" charset="-122"/>
              </a:rPr>
              <a:t>）网络接口卡</a:t>
            </a:r>
          </a:p>
          <a:p>
            <a:pPr lvl="1" fontAlgn="ctr">
              <a:lnSpc>
                <a:spcPct val="150000"/>
              </a:lnSpc>
              <a:buFontTx/>
              <a:buChar char="–"/>
            </a:pPr>
            <a:r>
              <a:rPr lang="zh-CN" altLang="en-US" sz="2100" dirty="0">
                <a:latin typeface="楷体" panose="02010609060101010101" pitchFamily="49" charset="-122"/>
                <a:ea typeface="楷体" panose="02010609060101010101" pitchFamily="49" charset="-122"/>
              </a:rPr>
              <a:t>简称网卡，又称为网络接口适配器</a:t>
            </a:r>
          </a:p>
          <a:p>
            <a:pPr lvl="1" fontAlgn="ctr">
              <a:lnSpc>
                <a:spcPct val="150000"/>
              </a:lnSpc>
              <a:buFontTx/>
              <a:buChar char="–"/>
            </a:pPr>
            <a:r>
              <a:rPr lang="zh-CN" altLang="en-US" sz="2100" dirty="0">
                <a:latin typeface="楷体" panose="02010609060101010101" pitchFamily="49" charset="-122"/>
                <a:ea typeface="楷体" panose="02010609060101010101" pitchFamily="49" charset="-122"/>
              </a:rPr>
              <a:t>是计算机与通信介质的接口，是构成</a:t>
            </a:r>
            <a:endParaRPr lang="en-US" altLang="zh-CN" sz="2100" dirty="0">
              <a:latin typeface="楷体" panose="02010609060101010101" pitchFamily="49" charset="-122"/>
              <a:ea typeface="楷体" panose="02010609060101010101" pitchFamily="49" charset="-122"/>
            </a:endParaRPr>
          </a:p>
          <a:p>
            <a:pPr marL="274320" lvl="1" indent="0" fontAlgn="ctr">
              <a:lnSpc>
                <a:spcPct val="150000"/>
              </a:lnSpc>
              <a:buNone/>
            </a:pPr>
            <a:r>
              <a:rPr lang="zh-CN" altLang="en-US" sz="2100" dirty="0">
                <a:latin typeface="楷体" panose="02010609060101010101" pitchFamily="49" charset="-122"/>
                <a:ea typeface="楷体" panose="02010609060101010101" pitchFamily="49" charset="-122"/>
              </a:rPr>
              <a:t>网络的基本部件</a:t>
            </a:r>
          </a:p>
          <a:p>
            <a:pPr lvl="1" fontAlgn="ctr">
              <a:lnSpc>
                <a:spcPct val="150000"/>
              </a:lnSpc>
              <a:buFontTx/>
              <a:buChar char="–"/>
            </a:pPr>
            <a:r>
              <a:rPr lang="zh-CN" altLang="en-US" sz="2100" dirty="0">
                <a:latin typeface="楷体" panose="02010609060101010101" pitchFamily="49" charset="-122"/>
                <a:ea typeface="楷体" panose="02010609060101010101" pitchFamily="49" charset="-122"/>
              </a:rPr>
              <a:t>主要功能是实现网络数据格式与计算</a:t>
            </a:r>
            <a:endParaRPr lang="en-US" altLang="zh-CN" sz="2100" dirty="0">
              <a:latin typeface="楷体" panose="02010609060101010101" pitchFamily="49" charset="-122"/>
              <a:ea typeface="楷体" panose="02010609060101010101" pitchFamily="49" charset="-122"/>
            </a:endParaRPr>
          </a:p>
          <a:p>
            <a:pPr marL="274320" lvl="1" indent="0" fontAlgn="ctr">
              <a:lnSpc>
                <a:spcPct val="150000"/>
              </a:lnSpc>
              <a:buNone/>
            </a:pPr>
            <a:r>
              <a:rPr lang="zh-CN" altLang="en-US" sz="2100" dirty="0">
                <a:latin typeface="楷体" panose="02010609060101010101" pitchFamily="49" charset="-122"/>
                <a:ea typeface="楷体" panose="02010609060101010101" pitchFamily="49" charset="-122"/>
              </a:rPr>
              <a:t>机数据格式的转换、网络数据的接收与</a:t>
            </a:r>
            <a:endParaRPr lang="en-US" altLang="zh-CN" sz="2100" dirty="0">
              <a:latin typeface="楷体" panose="02010609060101010101" pitchFamily="49" charset="-122"/>
              <a:ea typeface="楷体" panose="02010609060101010101" pitchFamily="49" charset="-122"/>
            </a:endParaRPr>
          </a:p>
          <a:p>
            <a:pPr marL="274320" lvl="1" indent="0" fontAlgn="ctr">
              <a:lnSpc>
                <a:spcPct val="150000"/>
              </a:lnSpc>
              <a:buNone/>
            </a:pPr>
            <a:r>
              <a:rPr lang="zh-CN" altLang="en-US" sz="2100" dirty="0">
                <a:latin typeface="楷体" panose="02010609060101010101" pitchFamily="49" charset="-122"/>
                <a:ea typeface="楷体" panose="02010609060101010101" pitchFamily="49" charset="-122"/>
              </a:rPr>
              <a:t>发送等。使用</a:t>
            </a:r>
            <a:r>
              <a:rPr lang="zh-CN" altLang="en-US" sz="2100" b="1" dirty="0">
                <a:latin typeface="楷体" panose="02010609060101010101" pitchFamily="49" charset="-122"/>
                <a:ea typeface="楷体" panose="02010609060101010101" pitchFamily="49" charset="-122"/>
              </a:rPr>
              <a:t>曼彻斯特码编码</a:t>
            </a:r>
            <a:r>
              <a:rPr lang="zh-CN" altLang="en-US" sz="2100" dirty="0">
                <a:latin typeface="楷体" panose="02010609060101010101" pitchFamily="49" charset="-122"/>
                <a:ea typeface="楷体" panose="02010609060101010101" pitchFamily="49" charset="-122"/>
              </a:rPr>
              <a:t>、解码。</a:t>
            </a:r>
          </a:p>
          <a:p>
            <a:pPr lvl="1" fontAlgn="ctr">
              <a:lnSpc>
                <a:spcPct val="150000"/>
              </a:lnSpc>
              <a:buFontTx/>
              <a:buChar char="–"/>
            </a:pPr>
            <a:r>
              <a:rPr lang="zh-CN" altLang="en-US" sz="2100" dirty="0">
                <a:latin typeface="楷体" panose="02010609060101010101" pitchFamily="49" charset="-122"/>
                <a:ea typeface="楷体" panose="02010609060101010101" pitchFamily="49" charset="-122"/>
              </a:rPr>
              <a:t>每块网卡都有一个唯一的网络节点地址，它是网卡生产厂家在生产时写入</a:t>
            </a:r>
            <a:r>
              <a:rPr lang="en-US" altLang="zh-CN" sz="2100" dirty="0">
                <a:latin typeface="楷体" panose="02010609060101010101" pitchFamily="49" charset="-122"/>
                <a:ea typeface="楷体" panose="02010609060101010101" pitchFamily="49" charset="-122"/>
              </a:rPr>
              <a:t>ROM</a:t>
            </a:r>
            <a:r>
              <a:rPr lang="zh-CN" altLang="en-US" sz="2100" dirty="0">
                <a:latin typeface="楷体" panose="02010609060101010101" pitchFamily="49" charset="-122"/>
                <a:ea typeface="楷体" panose="02010609060101010101" pitchFamily="49" charset="-122"/>
              </a:rPr>
              <a:t>中的，我们把它叫做</a:t>
            </a:r>
            <a:r>
              <a:rPr lang="en-US" altLang="zh-CN" sz="2100" dirty="0">
                <a:latin typeface="楷体" panose="02010609060101010101" pitchFamily="49" charset="-122"/>
                <a:ea typeface="楷体" panose="02010609060101010101" pitchFamily="49" charset="-122"/>
              </a:rPr>
              <a:t>MAC</a:t>
            </a:r>
            <a:r>
              <a:rPr lang="zh-CN" altLang="en-US" sz="2100" dirty="0">
                <a:latin typeface="楷体" panose="02010609060101010101" pitchFamily="49" charset="-122"/>
                <a:ea typeface="楷体" panose="02010609060101010101" pitchFamily="49" charset="-122"/>
              </a:rPr>
              <a:t>地址（物理地址），且保证绝对不会重复。</a:t>
            </a:r>
          </a:p>
          <a:p>
            <a:pPr lvl="1" fontAlgn="ctr">
              <a:lnSpc>
                <a:spcPct val="150000"/>
              </a:lnSpc>
            </a:pPr>
            <a:endParaRPr lang="en-US" altLang="zh-CN" sz="2100" dirty="0">
              <a:latin typeface="楷体" panose="02010609060101010101" pitchFamily="49" charset="-122"/>
              <a:ea typeface="楷体" panose="02010609060101010101" pitchFamily="49" charset="-122"/>
            </a:endParaRPr>
          </a:p>
        </p:txBody>
      </p:sp>
      <p:grpSp>
        <p:nvGrpSpPr>
          <p:cNvPr id="13" name="组合 5"/>
          <p:cNvGrpSpPr/>
          <p:nvPr/>
        </p:nvGrpSpPr>
        <p:grpSpPr bwMode="auto">
          <a:xfrm>
            <a:off x="5170929" y="533400"/>
            <a:ext cx="3456384" cy="2133936"/>
            <a:chOff x="4381500" y="3933824"/>
            <a:chExt cx="4618840" cy="3109449"/>
          </a:xfrm>
        </p:grpSpPr>
        <p:pic>
          <p:nvPicPr>
            <p:cNvPr id="14" name="Picture 2" descr="http://file.itjj.net/tech/cisco/jishu/chuanmei/2007-08-11/a029fd68bc1511f66bc9e360437b17d9.jpg"/>
            <p:cNvPicPr>
              <a:picLocks noChangeAspect="1" noChangeArrowheads="1"/>
            </p:cNvPicPr>
            <p:nvPr/>
          </p:nvPicPr>
          <p:blipFill rotWithShape="1">
            <a:blip r:embed="rId3" cstate="screen"/>
            <a:srcRect/>
            <a:stretch>
              <a:fillRect/>
            </a:stretch>
          </p:blipFill>
          <p:spPr bwMode="auto">
            <a:xfrm>
              <a:off x="4381500" y="3933824"/>
              <a:ext cx="4618840" cy="2413296"/>
            </a:xfrm>
            <a:prstGeom prst="rect">
              <a:avLst/>
            </a:prstGeom>
            <a:noFill/>
            <a:ln w="9525">
              <a:noFill/>
              <a:miter lim="800000"/>
              <a:headEnd/>
              <a:tailEnd/>
            </a:ln>
          </p:spPr>
        </p:pic>
        <p:sp>
          <p:nvSpPr>
            <p:cNvPr id="15" name="矩形 4"/>
            <p:cNvSpPr>
              <a:spLocks noChangeArrowheads="1"/>
            </p:cNvSpPr>
            <p:nvPr/>
          </p:nvSpPr>
          <p:spPr bwMode="auto">
            <a:xfrm>
              <a:off x="4573952" y="6505104"/>
              <a:ext cx="3528511" cy="538169"/>
            </a:xfrm>
            <a:prstGeom prst="rect">
              <a:avLst/>
            </a:prstGeom>
            <a:noFill/>
            <a:ln w="9525">
              <a:noFill/>
              <a:miter lim="800000"/>
            </a:ln>
          </p:spPr>
          <p:txBody>
            <a:bodyPr wrap="none">
              <a:spAutoFit/>
            </a:bodyPr>
            <a:lstStyle/>
            <a:p>
              <a:r>
                <a:rPr lang="en-US" altLang="zh-CN" dirty="0">
                  <a:latin typeface="微软雅黑" panose="020B0503020204020204" pitchFamily="34" charset="-122"/>
                  <a:ea typeface="微软雅黑" panose="020B0503020204020204" pitchFamily="34" charset="-122"/>
                </a:rPr>
                <a:t>10/100Mbps</a:t>
              </a:r>
              <a:r>
                <a:rPr lang="zh-CN" altLang="en-US" dirty="0">
                  <a:latin typeface="微软雅黑" panose="020B0503020204020204" pitchFamily="34" charset="-122"/>
                  <a:ea typeface="微软雅黑" panose="020B0503020204020204" pitchFamily="34" charset="-122"/>
                </a:rPr>
                <a:t>的</a:t>
              </a:r>
              <a:r>
                <a:rPr lang="en-US" altLang="zh-CN" dirty="0">
                  <a:latin typeface="微软雅黑" panose="020B0503020204020204" pitchFamily="34" charset="-122"/>
                  <a:ea typeface="微软雅黑" panose="020B0503020204020204" pitchFamily="34" charset="-122"/>
                </a:rPr>
                <a:t>PCI</a:t>
              </a:r>
              <a:r>
                <a:rPr lang="zh-CN" altLang="en-US" dirty="0">
                  <a:latin typeface="微软雅黑" panose="020B0503020204020204" pitchFamily="34" charset="-122"/>
                  <a:ea typeface="微软雅黑" panose="020B0503020204020204" pitchFamily="34" charset="-122"/>
                </a:rPr>
                <a:t>网卡</a:t>
              </a:r>
            </a:p>
          </p:txBody>
        </p:sp>
      </p:grpSp>
      <p:grpSp>
        <p:nvGrpSpPr>
          <p:cNvPr id="16" name="组合 3"/>
          <p:cNvGrpSpPr/>
          <p:nvPr/>
        </p:nvGrpSpPr>
        <p:grpSpPr bwMode="auto">
          <a:xfrm>
            <a:off x="5496637" y="2708058"/>
            <a:ext cx="3096344" cy="2537015"/>
            <a:chOff x="0" y="-1905000"/>
            <a:chExt cx="5286380" cy="4951993"/>
          </a:xfrm>
        </p:grpSpPr>
        <p:pic>
          <p:nvPicPr>
            <p:cNvPr id="17" name="Picture 8" descr="点击查看本文图片 NETGEAR 54Mbps无线USB2.0适配器 WG111 - 网件WG111 USB无线网卡v2版仅售180">
              <a:hlinkClick r:id="rId4"/>
            </p:cNvPr>
            <p:cNvPicPr>
              <a:picLocks noChangeAspect="1" noChangeArrowheads="1"/>
            </p:cNvPicPr>
            <p:nvPr/>
          </p:nvPicPr>
          <p:blipFill>
            <a:blip r:embed="rId5" cstate="print"/>
            <a:srcRect/>
            <a:stretch>
              <a:fillRect/>
            </a:stretch>
          </p:blipFill>
          <p:spPr bwMode="auto">
            <a:xfrm>
              <a:off x="642910" y="-1905000"/>
              <a:ext cx="3810000" cy="3810000"/>
            </a:xfrm>
            <a:prstGeom prst="rect">
              <a:avLst/>
            </a:prstGeom>
            <a:noFill/>
            <a:ln w="9525">
              <a:noFill/>
              <a:miter lim="800000"/>
              <a:headEnd/>
              <a:tailEnd/>
            </a:ln>
          </p:spPr>
        </p:pic>
        <p:sp>
          <p:nvSpPr>
            <p:cNvPr id="18" name="矩形 5"/>
            <p:cNvSpPr>
              <a:spLocks noChangeArrowheads="1"/>
            </p:cNvSpPr>
            <p:nvPr/>
          </p:nvSpPr>
          <p:spPr bwMode="auto">
            <a:xfrm>
              <a:off x="0" y="1785421"/>
              <a:ext cx="5286380" cy="1261572"/>
            </a:xfrm>
            <a:prstGeom prst="rect">
              <a:avLst/>
            </a:prstGeom>
            <a:noFill/>
            <a:ln w="9525">
              <a:noFill/>
              <a:miter lim="800000"/>
            </a:ln>
          </p:spPr>
          <p:txBody>
            <a:bodyPr>
              <a:spAutoFit/>
            </a:bodyPr>
            <a:lstStyle/>
            <a:p>
              <a:r>
                <a:rPr lang="en-US" altLang="zh-CN" dirty="0">
                  <a:latin typeface="微软雅黑" panose="020B0503020204020204" pitchFamily="34" charset="-122"/>
                  <a:ea typeface="微软雅黑" panose="020B0503020204020204" pitchFamily="34" charset="-122"/>
                </a:rPr>
                <a:t>NETGEAR 54Mbps</a:t>
              </a:r>
              <a:r>
                <a:rPr lang="zh-CN" altLang="en-US" dirty="0">
                  <a:latin typeface="微软雅黑" panose="020B0503020204020204" pitchFamily="34" charset="-122"/>
                  <a:ea typeface="微软雅黑" panose="020B0503020204020204" pitchFamily="34" charset="-122"/>
                </a:rPr>
                <a:t>无线</a:t>
              </a:r>
              <a:r>
                <a:rPr lang="en-US" altLang="zh-CN" dirty="0">
                  <a:latin typeface="微软雅黑" panose="020B0503020204020204" pitchFamily="34" charset="-122"/>
                  <a:ea typeface="微软雅黑" panose="020B0503020204020204" pitchFamily="34" charset="-122"/>
                </a:rPr>
                <a:t>USB2.0</a:t>
              </a:r>
              <a:r>
                <a:rPr lang="zh-CN" altLang="en-US" dirty="0">
                  <a:latin typeface="微软雅黑" panose="020B0503020204020204" pitchFamily="34" charset="-122"/>
                  <a:ea typeface="微软雅黑" panose="020B0503020204020204" pitchFamily="34" charset="-122"/>
                </a:rPr>
                <a:t>适配器 </a:t>
              </a:r>
              <a:r>
                <a:rPr lang="en-US" altLang="zh-CN" dirty="0">
                  <a:latin typeface="微软雅黑" panose="020B0503020204020204" pitchFamily="34" charset="-122"/>
                  <a:ea typeface="微软雅黑" panose="020B0503020204020204" pitchFamily="34" charset="-122"/>
                </a:rPr>
                <a:t>WG111</a:t>
              </a:r>
              <a:endParaRPr lang="zh-CN" altLang="en-US" dirty="0">
                <a:latin typeface="微软雅黑" panose="020B0503020204020204" pitchFamily="34" charset="-122"/>
                <a:ea typeface="微软雅黑" panose="020B0503020204020204" pitchFamily="34" charset="-122"/>
              </a:endParaRPr>
            </a:p>
          </p:txBody>
        </p:sp>
      </p:grpSp>
      <p:sp>
        <p:nvSpPr>
          <p:cNvPr id="19" name="圆角矩形标注 7"/>
          <p:cNvSpPr/>
          <p:nvPr/>
        </p:nvSpPr>
        <p:spPr>
          <a:xfrm>
            <a:off x="3192381" y="1317949"/>
            <a:ext cx="2304256" cy="792088"/>
          </a:xfrm>
          <a:prstGeom prst="wedgeRoundRectCallout">
            <a:avLst>
              <a:gd name="adj1" fmla="val -69205"/>
              <a:gd name="adj2" fmla="val 82778"/>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微软雅黑" panose="020B0503020204020204" pitchFamily="34" charset="-122"/>
                <a:ea typeface="微软雅黑" panose="020B0503020204020204" pitchFamily="34" charset="-122"/>
              </a:rPr>
              <a:t>计算机的哨卡</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内容占位符 2"/>
          <p:cNvSpPr>
            <a:spLocks noGrp="1"/>
          </p:cNvSpPr>
          <p:nvPr>
            <p:ph idx="1"/>
          </p:nvPr>
        </p:nvSpPr>
        <p:spPr>
          <a:xfrm>
            <a:off x="500063" y="1357313"/>
            <a:ext cx="8229600" cy="4389437"/>
          </a:xfrm>
        </p:spPr>
        <p:txBody>
          <a:bodyPr/>
          <a:lstStyle/>
          <a:p>
            <a:pPr eaLnBrk="1" hangingPunct="1"/>
            <a:r>
              <a:rPr lang="zh-CN" altLang="en-US" dirty="0">
                <a:latin typeface="微软雅黑" panose="020B0503020204020204" pitchFamily="34" charset="-122"/>
                <a:ea typeface="微软雅黑" panose="020B0503020204020204" pitchFamily="34" charset="-122"/>
              </a:rPr>
              <a:t>网卡的接口旁边有红、绿两个小灯，是网卡的工作指示灯。</a:t>
            </a:r>
            <a:br>
              <a:rPr lang="zh-CN" altLang="en-US" dirty="0">
                <a:latin typeface="微软雅黑" panose="020B0503020204020204" pitchFamily="34" charset="-122"/>
                <a:ea typeface="微软雅黑" panose="020B0503020204020204" pitchFamily="34" charset="-122"/>
              </a:rPr>
            </a:br>
            <a:endParaRPr lang="zh-CN" altLang="en-US" dirty="0">
              <a:latin typeface="微软雅黑" panose="020B0503020204020204" pitchFamily="34" charset="-122"/>
              <a:ea typeface="微软雅黑" panose="020B0503020204020204" pitchFamily="34" charset="-122"/>
            </a:endParaRPr>
          </a:p>
          <a:p>
            <a:pPr eaLnBrk="1" hangingPunct="1"/>
            <a:endParaRPr lang="zh-CN" altLang="en-US" dirty="0">
              <a:latin typeface="微软雅黑" panose="020B0503020204020204" pitchFamily="34" charset="-122"/>
              <a:ea typeface="微软雅黑" panose="020B0503020204020204" pitchFamily="34" charset="-122"/>
            </a:endParaRPr>
          </a:p>
        </p:txBody>
      </p:sp>
      <p:graphicFrame>
        <p:nvGraphicFramePr>
          <p:cNvPr id="4" name="图示 3"/>
          <p:cNvGraphicFramePr/>
          <p:nvPr/>
        </p:nvGraphicFramePr>
        <p:xfrm>
          <a:off x="1043608" y="2564904"/>
          <a:ext cx="7241426" cy="3351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2" descr="D:\百度云同步盘\Misc\141638742011865585.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7"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25</a:t>
            </a:fld>
            <a:endParaRPr lang="en-US" dirty="0">
              <a:solidFill>
                <a:schemeClr val="tx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20874"/>
            <a:ext cx="2314600" cy="3876278"/>
          </a:xfrm>
        </p:spPr>
        <p:txBody>
          <a:bodyPr/>
          <a:lstStyle/>
          <a:p>
            <a:r>
              <a:rPr lang="zh-CN" altLang="en-US" dirty="0">
                <a:latin typeface="微软雅黑" panose="020B0503020204020204" pitchFamily="34" charset="-122"/>
                <a:ea typeface="微软雅黑" panose="020B0503020204020204" pitchFamily="34" charset="-122"/>
              </a:rPr>
              <a:t>题外话：如何获取</a:t>
            </a:r>
            <a:r>
              <a:rPr lang="en-US" altLang="zh-CN" dirty="0">
                <a:latin typeface="微软雅黑" panose="020B0503020204020204" pitchFamily="34" charset="-122"/>
                <a:ea typeface="微软雅黑" panose="020B0503020204020204" pitchFamily="34" charset="-122"/>
              </a:rPr>
              <a:t>MAC</a:t>
            </a:r>
            <a:r>
              <a:rPr lang="zh-CN" altLang="en-US" dirty="0">
                <a:latin typeface="微软雅黑" panose="020B0503020204020204" pitchFamily="34" charset="-122"/>
                <a:ea typeface="微软雅黑" panose="020B0503020204020204" pitchFamily="34" charset="-122"/>
              </a:rPr>
              <a:t>地址？</a:t>
            </a:r>
          </a:p>
        </p:txBody>
      </p:sp>
      <p:sp>
        <p:nvSpPr>
          <p:cNvPr id="3" name="内容占位符 2"/>
          <p:cNvSpPr>
            <a:spLocks noGrp="1"/>
          </p:cNvSpPr>
          <p:nvPr>
            <p:ph idx="1"/>
          </p:nvPr>
        </p:nvSpPr>
        <p:spPr>
          <a:xfrm>
            <a:off x="323528" y="4944219"/>
            <a:ext cx="2386608" cy="1725141"/>
          </a:xfrm>
        </p:spPr>
        <p:txBody>
          <a:bodyPr/>
          <a:lstStyle/>
          <a:p>
            <a:pPr>
              <a:buNone/>
            </a:pPr>
            <a:r>
              <a:rPr lang="en-US" altLang="zh-CN" dirty="0"/>
              <a:t>	</a:t>
            </a:r>
            <a:r>
              <a:rPr lang="en-US" altLang="zh-CN" dirty="0" err="1"/>
              <a:t>ipconfig</a:t>
            </a:r>
            <a:r>
              <a:rPr lang="en-US" altLang="zh-CN" dirty="0"/>
              <a:t>/all</a:t>
            </a:r>
            <a:endParaRPr lang="zh-CN" altLang="en-US" dirty="0"/>
          </a:p>
        </p:txBody>
      </p:sp>
      <p:pic>
        <p:nvPicPr>
          <p:cNvPr id="545794" name="Picture 2"/>
          <p:cNvPicPr>
            <a:picLocks noChangeAspect="1" noChangeArrowheads="1"/>
          </p:cNvPicPr>
          <p:nvPr/>
        </p:nvPicPr>
        <p:blipFill>
          <a:blip r:embed="rId3" cstate="print"/>
          <a:srcRect/>
          <a:stretch>
            <a:fillRect/>
          </a:stretch>
        </p:blipFill>
        <p:spPr bwMode="auto">
          <a:xfrm>
            <a:off x="3505199" y="1128259"/>
            <a:ext cx="5229225" cy="5643498"/>
          </a:xfrm>
          <a:prstGeom prst="rect">
            <a:avLst/>
          </a:prstGeom>
          <a:noFill/>
          <a:ln w="9525">
            <a:noFill/>
            <a:miter lim="800000"/>
            <a:headEnd/>
            <a:tailEnd/>
          </a:ln>
        </p:spPr>
      </p:pic>
      <p:cxnSp>
        <p:nvCxnSpPr>
          <p:cNvPr id="8" name="直接连接符 7"/>
          <p:cNvCxnSpPr/>
          <p:nvPr/>
        </p:nvCxnSpPr>
        <p:spPr>
          <a:xfrm>
            <a:off x="3657600" y="5943600"/>
            <a:ext cx="4176464" cy="0"/>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9" name="直接连接符 8"/>
          <p:cNvCxnSpPr/>
          <p:nvPr/>
        </p:nvCxnSpPr>
        <p:spPr>
          <a:xfrm>
            <a:off x="3721224" y="6453336"/>
            <a:ext cx="4176464" cy="0"/>
          </a:xfrm>
          <a:prstGeom prst="line">
            <a:avLst/>
          </a:prstGeom>
          <a:ln>
            <a:solidFill>
              <a:srgbClr val="3CCE08"/>
            </a:solidFill>
          </a:ln>
        </p:spPr>
        <p:style>
          <a:lnRef idx="1">
            <a:schemeClr val="accent2"/>
          </a:lnRef>
          <a:fillRef idx="0">
            <a:schemeClr val="accent2"/>
          </a:fillRef>
          <a:effectRef idx="0">
            <a:schemeClr val="accent2"/>
          </a:effectRef>
          <a:fontRef idx="minor">
            <a:schemeClr val="tx1"/>
          </a:fontRef>
        </p:style>
      </p:cxnSp>
      <p:cxnSp>
        <p:nvCxnSpPr>
          <p:cNvPr id="10" name="直接连接符 9"/>
          <p:cNvCxnSpPr/>
          <p:nvPr/>
        </p:nvCxnSpPr>
        <p:spPr>
          <a:xfrm>
            <a:off x="3721224" y="6597352"/>
            <a:ext cx="4176464" cy="0"/>
          </a:xfrm>
          <a:prstGeom prst="line">
            <a:avLst/>
          </a:prstGeom>
          <a:ln>
            <a:solidFill>
              <a:srgbClr val="3CCE08"/>
            </a:solidFill>
          </a:ln>
        </p:spPr>
        <p:style>
          <a:lnRef idx="1">
            <a:schemeClr val="accent2"/>
          </a:lnRef>
          <a:fillRef idx="0">
            <a:schemeClr val="accent2"/>
          </a:fillRef>
          <a:effectRef idx="0">
            <a:schemeClr val="accent2"/>
          </a:effectRef>
          <a:fontRef idx="minor">
            <a:schemeClr val="tx1"/>
          </a:fontRef>
        </p:style>
      </p:cxnSp>
      <p:sp>
        <p:nvSpPr>
          <p:cNvPr id="12" name="椭圆 11"/>
          <p:cNvSpPr/>
          <p:nvPr/>
        </p:nvSpPr>
        <p:spPr>
          <a:xfrm>
            <a:off x="3505200" y="6237312"/>
            <a:ext cx="4824536" cy="548680"/>
          </a:xfrm>
          <a:prstGeom prst="ellipse">
            <a:avLst/>
          </a:prstGeom>
          <a:noFill/>
          <a:ln>
            <a:solidFill>
              <a:srgbClr val="3CCE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191000" y="1600200"/>
            <a:ext cx="1296144" cy="432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Picture 2" descr="D:\百度云同步盘\Misc\14163874201186558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15"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26</a:t>
            </a:fld>
            <a:endParaRPr lang="en-US" dirty="0">
              <a:solidFill>
                <a:schemeClr val="tx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p:cNvSpPr>
            <a:spLocks noGrp="1"/>
          </p:cNvSpPr>
          <p:nvPr>
            <p:ph idx="1"/>
          </p:nvPr>
        </p:nvSpPr>
        <p:spPr/>
        <p:txBody>
          <a:bodyPr/>
          <a:lstStyle/>
          <a:p>
            <a:pPr marL="182880" lvl="1" fontAlgn="ctr">
              <a:lnSpc>
                <a:spcPct val="150000"/>
              </a:lnSpc>
              <a:buFont typeface="Wingdings" panose="05000000000000000000" pitchFamily="2" charset="2"/>
              <a:buChar char="Ø"/>
            </a:pPr>
            <a:r>
              <a:rPr lang="zh-CN" altLang="zh-CN" sz="2400" b="1" dirty="0">
                <a:latin typeface="微软雅黑" panose="020B0503020204020204" pitchFamily="34" charset="-122"/>
                <a:ea typeface="微软雅黑" panose="020B0503020204020204" pitchFamily="34" charset="-122"/>
              </a:rPr>
              <a:t>网络硬件</a:t>
            </a:r>
          </a:p>
          <a:p>
            <a:pPr marL="393700" lvl="1" indent="0">
              <a:buNone/>
            </a:pPr>
            <a:r>
              <a:rPr lang="zh-CN" altLang="zh-CN" dirty="0"/>
              <a:t>（</a:t>
            </a:r>
            <a:r>
              <a:rPr lang="en-US" altLang="zh-CN" dirty="0"/>
              <a:t>4</a:t>
            </a:r>
            <a:r>
              <a:rPr lang="zh-CN" altLang="zh-CN" dirty="0"/>
              <a:t>）通信介质</a:t>
            </a:r>
            <a:r>
              <a:rPr lang="zh-CN" altLang="en-US" dirty="0"/>
              <a:t>（有线）</a:t>
            </a:r>
            <a:endParaRPr lang="en-US" altLang="zh-CN" dirty="0"/>
          </a:p>
          <a:p>
            <a:pPr lvl="2"/>
            <a:r>
              <a:rPr lang="zh-CN" altLang="zh-CN" dirty="0"/>
              <a:t>①</a:t>
            </a:r>
            <a:r>
              <a:rPr lang="zh-CN" altLang="zh-CN" sz="2400" dirty="0"/>
              <a:t>双绞线</a:t>
            </a:r>
            <a:endParaRPr lang="en-US" altLang="zh-CN" sz="2400" dirty="0"/>
          </a:p>
          <a:p>
            <a:pPr lvl="3"/>
            <a:r>
              <a:rPr lang="zh-CN" altLang="zh-CN" sz="2000" dirty="0"/>
              <a:t>双绞线点到点的通信距离一般不能超出</a:t>
            </a:r>
            <a:r>
              <a:rPr lang="en-US" altLang="zh-CN" sz="2000" dirty="0"/>
              <a:t>100 m</a:t>
            </a:r>
          </a:p>
          <a:p>
            <a:pPr lvl="3"/>
            <a:r>
              <a:rPr lang="zh-CN" altLang="zh-CN" sz="2000" dirty="0"/>
              <a:t>双绞线电缆的连接器一般为</a:t>
            </a:r>
            <a:r>
              <a:rPr lang="en-US" altLang="zh-CN" sz="2000" dirty="0"/>
              <a:t>RJ-45</a:t>
            </a:r>
            <a:endParaRPr lang="zh-CN" altLang="zh-CN" sz="2000" dirty="0"/>
          </a:p>
          <a:p>
            <a:pPr lvl="2"/>
            <a:endParaRPr lang="zh-CN" altLang="zh-CN" dirty="0"/>
          </a:p>
        </p:txBody>
      </p:sp>
      <p:pic>
        <p:nvPicPr>
          <p:cNvPr id="9" name="图片 17" descr="http://t1.gstatic.com/images?q=tbn:ANd9GcRw37X57GD5-6GIlwFVAM2HGKfR0JDk2MbJWd9QeROEan-j6T_58w"/>
          <p:cNvPicPr>
            <a:picLocks noChangeAspect="1" noChangeArrowheads="1"/>
          </p:cNvPicPr>
          <p:nvPr/>
        </p:nvPicPr>
        <p:blipFill>
          <a:blip r:embed="rId2" cstate="print"/>
          <a:srcRect/>
          <a:stretch>
            <a:fillRect/>
          </a:stretch>
        </p:blipFill>
        <p:spPr bwMode="auto">
          <a:xfrm>
            <a:off x="7164288" y="4581128"/>
            <a:ext cx="1949485" cy="1440160"/>
          </a:xfrm>
          <a:prstGeom prst="rect">
            <a:avLst/>
          </a:prstGeom>
          <a:noFill/>
          <a:ln w="9525">
            <a:noFill/>
            <a:miter lim="800000"/>
            <a:headEnd/>
            <a:tailEnd/>
          </a:ln>
        </p:spPr>
      </p:pic>
      <p:sp>
        <p:nvSpPr>
          <p:cNvPr id="11" name="圆角矩形标注 10"/>
          <p:cNvSpPr/>
          <p:nvPr/>
        </p:nvSpPr>
        <p:spPr>
          <a:xfrm>
            <a:off x="3657600" y="2133600"/>
            <a:ext cx="1296144" cy="792088"/>
          </a:xfrm>
          <a:prstGeom prst="wedgeRoundRectCallout">
            <a:avLst>
              <a:gd name="adj1" fmla="val -84032"/>
              <a:gd name="adj2" fmla="val 49795"/>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信号的马路</a:t>
            </a:r>
          </a:p>
        </p:txBody>
      </p:sp>
      <p:pic>
        <p:nvPicPr>
          <p:cNvPr id="12" name="Picture 4" descr="net20801_pic"/>
          <p:cNvPicPr>
            <a:picLocks noChangeAspect="1" noChangeArrowheads="1"/>
          </p:cNvPicPr>
          <p:nvPr/>
        </p:nvPicPr>
        <p:blipFill>
          <a:blip r:embed="rId3" cstate="print"/>
          <a:srcRect/>
          <a:stretch>
            <a:fillRect/>
          </a:stretch>
        </p:blipFill>
        <p:spPr bwMode="auto">
          <a:xfrm>
            <a:off x="683568" y="4293096"/>
            <a:ext cx="4364161" cy="2131836"/>
          </a:xfrm>
          <a:prstGeom prst="rect">
            <a:avLst/>
          </a:prstGeom>
          <a:noFill/>
          <a:ln w="9525">
            <a:noFill/>
            <a:miter lim="800000"/>
            <a:headEnd/>
            <a:tailEnd/>
          </a:ln>
        </p:spPr>
      </p:pic>
      <p:pic>
        <p:nvPicPr>
          <p:cNvPr id="13" name="图片 4" descr="RJ-45水晶头.jpg"/>
          <p:cNvPicPr>
            <a:picLocks noChangeAspect="1"/>
          </p:cNvPicPr>
          <p:nvPr/>
        </p:nvPicPr>
        <p:blipFill>
          <a:blip r:embed="rId4" cstate="print"/>
          <a:srcRect/>
          <a:stretch>
            <a:fillRect/>
          </a:stretch>
        </p:blipFill>
        <p:spPr bwMode="auto">
          <a:xfrm>
            <a:off x="5148064" y="4365104"/>
            <a:ext cx="1851670" cy="1851670"/>
          </a:xfrm>
          <a:prstGeom prst="rect">
            <a:avLst/>
          </a:prstGeom>
          <a:noFill/>
          <a:ln w="9525">
            <a:noFill/>
            <a:miter lim="800000"/>
            <a:headEnd/>
            <a:tailEnd/>
          </a:ln>
        </p:spPr>
      </p:pic>
      <p:sp>
        <p:nvSpPr>
          <p:cNvPr id="14" name="矩形 5"/>
          <p:cNvSpPr>
            <a:spLocks noChangeArrowheads="1"/>
          </p:cNvSpPr>
          <p:nvPr/>
        </p:nvSpPr>
        <p:spPr bwMode="auto">
          <a:xfrm>
            <a:off x="5652120" y="5949280"/>
            <a:ext cx="800100" cy="369888"/>
          </a:xfrm>
          <a:prstGeom prst="rect">
            <a:avLst/>
          </a:prstGeom>
          <a:noFill/>
          <a:ln w="9525">
            <a:noFill/>
            <a:miter lim="800000"/>
          </a:ln>
        </p:spPr>
        <p:txBody>
          <a:bodyPr wrap="none">
            <a:spAutoFit/>
          </a:bodyPr>
          <a:lstStyle/>
          <a:p>
            <a:r>
              <a:rPr lang="en-US" altLang="zh-CN" dirty="0"/>
              <a:t>RJ-45</a:t>
            </a:r>
            <a:endParaRPr lang="zh-CN" altLang="en-US" dirty="0"/>
          </a:p>
        </p:txBody>
      </p:sp>
      <p:sp>
        <p:nvSpPr>
          <p:cNvPr id="15" name="矩形 6"/>
          <p:cNvSpPr>
            <a:spLocks noChangeArrowheads="1"/>
          </p:cNvSpPr>
          <p:nvPr/>
        </p:nvSpPr>
        <p:spPr bwMode="auto">
          <a:xfrm>
            <a:off x="2123728" y="5949280"/>
            <a:ext cx="877887" cy="369888"/>
          </a:xfrm>
          <a:prstGeom prst="rect">
            <a:avLst/>
          </a:prstGeom>
          <a:noFill/>
          <a:ln w="9525">
            <a:noFill/>
            <a:miter lim="800000"/>
          </a:ln>
        </p:spPr>
        <p:txBody>
          <a:bodyPr wrap="none">
            <a:spAutoFit/>
          </a:bodyPr>
          <a:lstStyle/>
          <a:p>
            <a:r>
              <a:rPr lang="zh-CN" altLang="en-US" dirty="0"/>
              <a:t>双绞线</a:t>
            </a:r>
          </a:p>
        </p:txBody>
      </p:sp>
      <p:pic>
        <p:nvPicPr>
          <p:cNvPr id="10" name="Picture 2" descr="D:\百度云同步盘\Misc\14163874201186558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16"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27</a:t>
            </a:fld>
            <a:endParaRPr lang="en-US" dirty="0">
              <a:solidFill>
                <a:schemeClr val="tx2"/>
              </a:solidFill>
            </a:endParaRPr>
          </a:p>
        </p:txBody>
      </p:sp>
      <p:sp>
        <p:nvSpPr>
          <p:cNvPr id="17" name="Title 1"/>
          <p:cNvSpPr txBox="1"/>
          <p:nvPr/>
        </p:nvSpPr>
        <p:spPr>
          <a:xfrm>
            <a:off x="457200" y="533400"/>
            <a:ext cx="8229600" cy="609600"/>
          </a:xfrm>
          <a:prstGeom prst="rect">
            <a:avLst/>
          </a:prstGeom>
        </p:spPr>
        <p:txBody>
          <a:bodyPr>
            <a:normAutofit fontScale="90000" lnSpcReduction="1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计算机网络的组成</a:t>
            </a:r>
          </a:p>
        </p:txBody>
      </p:sp>
      <p:sp>
        <p:nvSpPr>
          <p:cNvPr id="18" name="Rounded Rectangle 17"/>
          <p:cNvSpPr/>
          <p:nvPr/>
        </p:nvSpPr>
        <p:spPr>
          <a:xfrm>
            <a:off x="5209373" y="1143000"/>
            <a:ext cx="3580722" cy="154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每个信道使用两根线一根接受一根发送。</a:t>
            </a:r>
            <a:endParaRPr lang="en-US" altLang="zh-CN" dirty="0"/>
          </a:p>
          <a:p>
            <a:pPr algn="ctr"/>
            <a:endParaRPr lang="en-US" altLang="zh-CN" dirty="0"/>
          </a:p>
          <a:p>
            <a:pPr algn="ctr"/>
            <a:r>
              <a:rPr lang="zh-CN" altLang="en-US" dirty="0"/>
              <a:t>缠绕在一起时为了避免干扰。</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6820" name="Picture 4" descr="c:\users\hp\appdata\roaming\360se6\USERDA~1\Temp\9K_~1.JPG">
            <a:hlinkClick r:id="rId2" action="ppaction://hlinkfile"/>
          </p:cNvPr>
          <p:cNvPicPr>
            <a:picLocks noChangeAspect="1" noChangeArrowheads="1"/>
          </p:cNvPicPr>
          <p:nvPr/>
        </p:nvPicPr>
        <p:blipFill>
          <a:blip r:embed="rId3" cstate="print"/>
          <a:srcRect/>
          <a:stretch>
            <a:fillRect/>
          </a:stretch>
        </p:blipFill>
        <p:spPr bwMode="auto">
          <a:xfrm>
            <a:off x="99968" y="2229121"/>
            <a:ext cx="2736304" cy="1961879"/>
          </a:xfrm>
          <a:prstGeom prst="rect">
            <a:avLst/>
          </a:prstGeom>
          <a:noFill/>
        </p:spPr>
      </p:pic>
      <p:pic>
        <p:nvPicPr>
          <p:cNvPr id="423937" name="Picture 1"/>
          <p:cNvPicPr>
            <a:picLocks noChangeAspect="1" noChangeArrowheads="1"/>
          </p:cNvPicPr>
          <p:nvPr/>
        </p:nvPicPr>
        <p:blipFill>
          <a:blip r:embed="rId4" cstate="print"/>
          <a:srcRect l="27391" t="13289" r="25497" b="43891"/>
          <a:stretch>
            <a:fillRect/>
          </a:stretch>
        </p:blipFill>
        <p:spPr bwMode="auto">
          <a:xfrm>
            <a:off x="7308304" y="1970055"/>
            <a:ext cx="1815098" cy="1224136"/>
          </a:xfrm>
          <a:prstGeom prst="rect">
            <a:avLst/>
          </a:prstGeom>
          <a:noFill/>
          <a:ln w="9525">
            <a:noFill/>
            <a:miter lim="800000"/>
            <a:headEnd/>
            <a:tailEnd/>
          </a:ln>
        </p:spPr>
      </p:pic>
      <p:pic>
        <p:nvPicPr>
          <p:cNvPr id="423939" name="Picture 3"/>
          <p:cNvPicPr>
            <a:picLocks noChangeAspect="1" noChangeArrowheads="1"/>
          </p:cNvPicPr>
          <p:nvPr/>
        </p:nvPicPr>
        <p:blipFill>
          <a:blip r:embed="rId5" cstate="print"/>
          <a:srcRect l="25200" t="13289" r="25497" b="30602"/>
          <a:stretch>
            <a:fillRect/>
          </a:stretch>
        </p:blipFill>
        <p:spPr bwMode="auto">
          <a:xfrm>
            <a:off x="5508104" y="3410215"/>
            <a:ext cx="1584176" cy="1337748"/>
          </a:xfrm>
          <a:prstGeom prst="rect">
            <a:avLst/>
          </a:prstGeom>
          <a:noFill/>
          <a:ln w="9525">
            <a:noFill/>
            <a:miter lim="800000"/>
            <a:headEnd/>
            <a:tailEnd/>
          </a:ln>
        </p:spPr>
      </p:pic>
      <p:pic>
        <p:nvPicPr>
          <p:cNvPr id="423942" name="Picture 6"/>
          <p:cNvPicPr>
            <a:picLocks noChangeAspect="1" noChangeArrowheads="1"/>
          </p:cNvPicPr>
          <p:nvPr/>
        </p:nvPicPr>
        <p:blipFill>
          <a:blip r:embed="rId6" cstate="print"/>
          <a:srcRect l="19721" t="13289" r="14540" b="27649"/>
          <a:stretch>
            <a:fillRect/>
          </a:stretch>
        </p:blipFill>
        <p:spPr bwMode="auto">
          <a:xfrm>
            <a:off x="3203848" y="1970056"/>
            <a:ext cx="1944216" cy="1296144"/>
          </a:xfrm>
          <a:prstGeom prst="rect">
            <a:avLst/>
          </a:prstGeom>
          <a:noFill/>
          <a:ln w="9525">
            <a:noFill/>
            <a:miter lim="800000"/>
            <a:headEnd/>
            <a:tailEnd/>
          </a:ln>
        </p:spPr>
      </p:pic>
      <p:pic>
        <p:nvPicPr>
          <p:cNvPr id="423943" name="Picture 7"/>
          <p:cNvPicPr>
            <a:picLocks noChangeAspect="1" noChangeArrowheads="1"/>
          </p:cNvPicPr>
          <p:nvPr/>
        </p:nvPicPr>
        <p:blipFill>
          <a:blip r:embed="rId7" cstate="print"/>
          <a:srcRect l="23008" t="13289" r="22210" b="32641"/>
          <a:stretch>
            <a:fillRect/>
          </a:stretch>
        </p:blipFill>
        <p:spPr bwMode="auto">
          <a:xfrm>
            <a:off x="5508104" y="1970055"/>
            <a:ext cx="1671417" cy="1224136"/>
          </a:xfrm>
          <a:prstGeom prst="rect">
            <a:avLst/>
          </a:prstGeom>
          <a:noFill/>
          <a:ln w="9525">
            <a:noFill/>
            <a:miter lim="800000"/>
            <a:headEnd/>
            <a:tailEnd/>
          </a:ln>
        </p:spPr>
      </p:pic>
      <p:pic>
        <p:nvPicPr>
          <p:cNvPr id="423945" name="Picture 9"/>
          <p:cNvPicPr>
            <a:picLocks noChangeAspect="1" noChangeArrowheads="1"/>
          </p:cNvPicPr>
          <p:nvPr/>
        </p:nvPicPr>
        <p:blipFill>
          <a:blip r:embed="rId8" cstate="print"/>
          <a:srcRect l="31546" t="23625" r="30267" b="37985"/>
          <a:stretch>
            <a:fillRect/>
          </a:stretch>
        </p:blipFill>
        <p:spPr bwMode="auto">
          <a:xfrm>
            <a:off x="2987824" y="3410215"/>
            <a:ext cx="2420577" cy="1368152"/>
          </a:xfrm>
          <a:prstGeom prst="rect">
            <a:avLst/>
          </a:prstGeom>
          <a:noFill/>
          <a:ln w="9525">
            <a:noFill/>
            <a:miter lim="800000"/>
            <a:headEnd/>
            <a:tailEnd/>
          </a:ln>
        </p:spPr>
      </p:pic>
      <p:pic>
        <p:nvPicPr>
          <p:cNvPr id="423946" name="Picture 10"/>
          <p:cNvPicPr>
            <a:picLocks noChangeAspect="1" noChangeArrowheads="1"/>
          </p:cNvPicPr>
          <p:nvPr/>
        </p:nvPicPr>
        <p:blipFill>
          <a:blip r:embed="rId9" cstate="print"/>
          <a:srcRect l="23008" t="14765" r="20019" b="26173"/>
          <a:stretch>
            <a:fillRect/>
          </a:stretch>
        </p:blipFill>
        <p:spPr bwMode="auto">
          <a:xfrm>
            <a:off x="7236296" y="3410215"/>
            <a:ext cx="1872208" cy="1440160"/>
          </a:xfrm>
          <a:prstGeom prst="rect">
            <a:avLst/>
          </a:prstGeom>
          <a:noFill/>
          <a:ln w="9525">
            <a:noFill/>
            <a:miter lim="800000"/>
            <a:headEnd/>
            <a:tailEnd/>
          </a:ln>
        </p:spPr>
      </p:pic>
      <p:pic>
        <p:nvPicPr>
          <p:cNvPr id="423947" name="Picture 11"/>
          <p:cNvPicPr>
            <a:picLocks noChangeAspect="1" noChangeArrowheads="1"/>
          </p:cNvPicPr>
          <p:nvPr/>
        </p:nvPicPr>
        <p:blipFill>
          <a:blip r:embed="rId10" cstate="print"/>
          <a:srcRect l="26295" t="11812" r="24401" b="35032"/>
          <a:stretch>
            <a:fillRect/>
          </a:stretch>
        </p:blipFill>
        <p:spPr bwMode="auto">
          <a:xfrm>
            <a:off x="2987824" y="4994391"/>
            <a:ext cx="1980220" cy="1584176"/>
          </a:xfrm>
          <a:prstGeom prst="rect">
            <a:avLst/>
          </a:prstGeom>
          <a:noFill/>
          <a:ln w="9525">
            <a:noFill/>
            <a:miter lim="800000"/>
            <a:headEnd/>
            <a:tailEnd/>
          </a:ln>
        </p:spPr>
      </p:pic>
      <p:pic>
        <p:nvPicPr>
          <p:cNvPr id="423948" name="Picture 12"/>
          <p:cNvPicPr>
            <a:picLocks noChangeAspect="1" noChangeArrowheads="1"/>
          </p:cNvPicPr>
          <p:nvPr/>
        </p:nvPicPr>
        <p:blipFill>
          <a:blip r:embed="rId11" cstate="print"/>
          <a:srcRect l="25200" t="13289" r="24401" b="33556"/>
          <a:stretch>
            <a:fillRect/>
          </a:stretch>
        </p:blipFill>
        <p:spPr bwMode="auto">
          <a:xfrm>
            <a:off x="5508104" y="4994391"/>
            <a:ext cx="2232248" cy="1746977"/>
          </a:xfrm>
          <a:prstGeom prst="rect">
            <a:avLst/>
          </a:prstGeom>
          <a:noFill/>
          <a:ln w="9525">
            <a:noFill/>
            <a:miter lim="800000"/>
            <a:headEnd/>
            <a:tailEnd/>
          </a:ln>
        </p:spPr>
      </p:pic>
      <p:sp>
        <p:nvSpPr>
          <p:cNvPr id="16" name="TextBox 15"/>
          <p:cNvSpPr txBox="1"/>
          <p:nvPr/>
        </p:nvSpPr>
        <p:spPr>
          <a:xfrm>
            <a:off x="3059832" y="1970055"/>
            <a:ext cx="432048" cy="369332"/>
          </a:xfrm>
          <a:prstGeom prst="rect">
            <a:avLst/>
          </a:prstGeom>
          <a:noFill/>
        </p:spPr>
        <p:txBody>
          <a:bodyPr wrap="square" rtlCol="0">
            <a:spAutoFit/>
          </a:bodyPr>
          <a:lstStyle/>
          <a:p>
            <a:r>
              <a:rPr lang="zh-CN" altLang="en-US" dirty="0"/>
              <a:t>①</a:t>
            </a:r>
          </a:p>
        </p:txBody>
      </p:sp>
      <p:sp>
        <p:nvSpPr>
          <p:cNvPr id="17" name="TextBox 16"/>
          <p:cNvSpPr txBox="1"/>
          <p:nvPr/>
        </p:nvSpPr>
        <p:spPr>
          <a:xfrm>
            <a:off x="5148064" y="1970055"/>
            <a:ext cx="432048" cy="369332"/>
          </a:xfrm>
          <a:prstGeom prst="rect">
            <a:avLst/>
          </a:prstGeom>
          <a:noFill/>
        </p:spPr>
        <p:txBody>
          <a:bodyPr wrap="square" rtlCol="0">
            <a:spAutoFit/>
          </a:bodyPr>
          <a:lstStyle/>
          <a:p>
            <a:r>
              <a:rPr lang="zh-CN" altLang="en-US" dirty="0"/>
              <a:t>②</a:t>
            </a:r>
          </a:p>
        </p:txBody>
      </p:sp>
      <p:sp>
        <p:nvSpPr>
          <p:cNvPr id="18" name="TextBox 17"/>
          <p:cNvSpPr txBox="1"/>
          <p:nvPr/>
        </p:nvSpPr>
        <p:spPr>
          <a:xfrm>
            <a:off x="7020272" y="1970055"/>
            <a:ext cx="432048" cy="369332"/>
          </a:xfrm>
          <a:prstGeom prst="rect">
            <a:avLst/>
          </a:prstGeom>
          <a:noFill/>
        </p:spPr>
        <p:txBody>
          <a:bodyPr wrap="square" rtlCol="0">
            <a:spAutoFit/>
          </a:bodyPr>
          <a:lstStyle/>
          <a:p>
            <a:r>
              <a:rPr lang="zh-CN" altLang="en-US" dirty="0"/>
              <a:t>③</a:t>
            </a:r>
          </a:p>
        </p:txBody>
      </p:sp>
      <p:sp>
        <p:nvSpPr>
          <p:cNvPr id="19" name="TextBox 18"/>
          <p:cNvSpPr txBox="1"/>
          <p:nvPr/>
        </p:nvSpPr>
        <p:spPr>
          <a:xfrm>
            <a:off x="2987824" y="3482223"/>
            <a:ext cx="432048" cy="369332"/>
          </a:xfrm>
          <a:prstGeom prst="rect">
            <a:avLst/>
          </a:prstGeom>
          <a:noFill/>
        </p:spPr>
        <p:txBody>
          <a:bodyPr wrap="square" rtlCol="0">
            <a:spAutoFit/>
          </a:bodyPr>
          <a:lstStyle/>
          <a:p>
            <a:r>
              <a:rPr lang="zh-CN" altLang="en-US" dirty="0"/>
              <a:t>④</a:t>
            </a:r>
          </a:p>
        </p:txBody>
      </p:sp>
      <p:sp>
        <p:nvSpPr>
          <p:cNvPr id="20" name="TextBox 19"/>
          <p:cNvSpPr txBox="1"/>
          <p:nvPr/>
        </p:nvSpPr>
        <p:spPr>
          <a:xfrm>
            <a:off x="5148064" y="3410215"/>
            <a:ext cx="432048" cy="369332"/>
          </a:xfrm>
          <a:prstGeom prst="rect">
            <a:avLst/>
          </a:prstGeom>
          <a:noFill/>
        </p:spPr>
        <p:txBody>
          <a:bodyPr wrap="square" rtlCol="0">
            <a:spAutoFit/>
          </a:bodyPr>
          <a:lstStyle/>
          <a:p>
            <a:r>
              <a:rPr lang="zh-CN" altLang="en-US" dirty="0"/>
              <a:t>⑤</a:t>
            </a:r>
          </a:p>
        </p:txBody>
      </p:sp>
      <p:sp>
        <p:nvSpPr>
          <p:cNvPr id="21" name="TextBox 20"/>
          <p:cNvSpPr txBox="1"/>
          <p:nvPr/>
        </p:nvSpPr>
        <p:spPr>
          <a:xfrm>
            <a:off x="7020272" y="3482223"/>
            <a:ext cx="432048" cy="369332"/>
          </a:xfrm>
          <a:prstGeom prst="rect">
            <a:avLst/>
          </a:prstGeom>
          <a:noFill/>
        </p:spPr>
        <p:txBody>
          <a:bodyPr wrap="square" rtlCol="0">
            <a:spAutoFit/>
          </a:bodyPr>
          <a:lstStyle/>
          <a:p>
            <a:r>
              <a:rPr lang="zh-CN" altLang="en-US" dirty="0"/>
              <a:t>⑥</a:t>
            </a:r>
          </a:p>
        </p:txBody>
      </p:sp>
      <p:sp>
        <p:nvSpPr>
          <p:cNvPr id="22" name="TextBox 21"/>
          <p:cNvSpPr txBox="1"/>
          <p:nvPr/>
        </p:nvSpPr>
        <p:spPr>
          <a:xfrm>
            <a:off x="2627784" y="4922383"/>
            <a:ext cx="432048" cy="369332"/>
          </a:xfrm>
          <a:prstGeom prst="rect">
            <a:avLst/>
          </a:prstGeom>
          <a:noFill/>
        </p:spPr>
        <p:txBody>
          <a:bodyPr wrap="square" rtlCol="0">
            <a:spAutoFit/>
          </a:bodyPr>
          <a:lstStyle/>
          <a:p>
            <a:r>
              <a:rPr lang="zh-CN" altLang="en-US" dirty="0"/>
              <a:t>⑦</a:t>
            </a:r>
          </a:p>
        </p:txBody>
      </p:sp>
      <p:sp>
        <p:nvSpPr>
          <p:cNvPr id="23" name="TextBox 22"/>
          <p:cNvSpPr txBox="1"/>
          <p:nvPr/>
        </p:nvSpPr>
        <p:spPr>
          <a:xfrm>
            <a:off x="5076056" y="4994391"/>
            <a:ext cx="432048" cy="369332"/>
          </a:xfrm>
          <a:prstGeom prst="rect">
            <a:avLst/>
          </a:prstGeom>
          <a:noFill/>
        </p:spPr>
        <p:txBody>
          <a:bodyPr wrap="square" rtlCol="0">
            <a:spAutoFit/>
          </a:bodyPr>
          <a:lstStyle/>
          <a:p>
            <a:r>
              <a:rPr lang="zh-CN" altLang="en-US" dirty="0"/>
              <a:t>⑧</a:t>
            </a:r>
          </a:p>
        </p:txBody>
      </p:sp>
      <p:pic>
        <p:nvPicPr>
          <p:cNvPr id="24" name="Picture 2" descr="D:\百度云同步盘\Misc\141638742011865585.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25"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28</a:t>
            </a:fld>
            <a:endParaRPr lang="en-US" dirty="0">
              <a:solidFill>
                <a:schemeClr val="tx2"/>
              </a:solidFill>
            </a:endParaRPr>
          </a:p>
        </p:txBody>
      </p:sp>
      <p:sp>
        <p:nvSpPr>
          <p:cNvPr id="26" name="Title 1"/>
          <p:cNvSpPr txBox="1"/>
          <p:nvPr/>
        </p:nvSpPr>
        <p:spPr>
          <a:xfrm>
            <a:off x="457200" y="533400"/>
            <a:ext cx="8229600" cy="609600"/>
          </a:xfrm>
          <a:prstGeom prst="rect">
            <a:avLst/>
          </a:prstGeom>
        </p:spPr>
        <p:txBody>
          <a:bodyPr>
            <a:normAutofit fontScale="90000" lnSpcReduction="1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zh-CN" altLang="en-US" b="1" dirty="0">
                <a:latin typeface="+mj-ea"/>
              </a:rPr>
              <a:t>题外话：如何做</a:t>
            </a:r>
            <a:r>
              <a:rPr lang="en-US" altLang="zh-CN" b="1" dirty="0">
                <a:latin typeface="+mj-ea"/>
              </a:rPr>
              <a:t>5</a:t>
            </a:r>
            <a:r>
              <a:rPr lang="zh-CN" altLang="en-US" b="1" dirty="0">
                <a:latin typeface="+mj-ea"/>
              </a:rPr>
              <a:t>类网线</a:t>
            </a:r>
            <a:r>
              <a:rPr lang="en-US" altLang="zh-CN" b="1" dirty="0">
                <a:latin typeface="+mj-ea"/>
              </a:rPr>
              <a:t>RJ-45 </a:t>
            </a:r>
            <a:r>
              <a:rPr lang="zh-CN" altLang="en-US" b="1" dirty="0">
                <a:latin typeface="+mj-ea"/>
              </a:rPr>
              <a:t>水晶头？</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内容占位符 2"/>
          <p:cNvSpPr>
            <a:spLocks noGrp="1"/>
          </p:cNvSpPr>
          <p:nvPr>
            <p:ph idx="1"/>
          </p:nvPr>
        </p:nvSpPr>
        <p:spPr/>
        <p:txBody>
          <a:bodyPr/>
          <a:lstStyle/>
          <a:p>
            <a:pPr marL="182880" lvl="1" fontAlgn="ctr">
              <a:lnSpc>
                <a:spcPct val="150000"/>
              </a:lnSpc>
              <a:buFont typeface="Wingdings" panose="05000000000000000000" pitchFamily="2" charset="2"/>
              <a:buChar char="Ø"/>
            </a:pPr>
            <a:r>
              <a:rPr lang="zh-CN" altLang="zh-CN" sz="2400" b="1" dirty="0">
                <a:latin typeface="微软雅黑" panose="020B0503020204020204" pitchFamily="34" charset="-122"/>
                <a:ea typeface="微软雅黑" panose="020B0503020204020204" pitchFamily="34" charset="-122"/>
              </a:rPr>
              <a:t>网络硬件</a:t>
            </a:r>
          </a:p>
          <a:p>
            <a:pPr marL="393700" lvl="1" indent="0">
              <a:buNone/>
            </a:pPr>
            <a:r>
              <a:rPr lang="zh-CN" altLang="zh-CN" dirty="0"/>
              <a:t>（</a:t>
            </a:r>
            <a:r>
              <a:rPr lang="en-US" altLang="zh-CN" dirty="0"/>
              <a:t>4</a:t>
            </a:r>
            <a:r>
              <a:rPr lang="zh-CN" altLang="zh-CN" dirty="0"/>
              <a:t>）通信介质</a:t>
            </a:r>
            <a:r>
              <a:rPr lang="zh-CN" altLang="en-US" dirty="0"/>
              <a:t>（有线）</a:t>
            </a:r>
            <a:endParaRPr lang="en-US" altLang="zh-CN" dirty="0"/>
          </a:p>
          <a:p>
            <a:pPr lvl="2"/>
            <a:r>
              <a:rPr lang="zh-CN" altLang="zh-CN" dirty="0"/>
              <a:t>②同轴电缆</a:t>
            </a:r>
            <a:endParaRPr lang="en-US" altLang="zh-CN" dirty="0"/>
          </a:p>
          <a:p>
            <a:pPr lvl="2"/>
            <a:r>
              <a:rPr lang="zh-CN" altLang="zh-CN" dirty="0"/>
              <a:t>③光缆</a:t>
            </a:r>
          </a:p>
          <a:p>
            <a:pPr lvl="2"/>
            <a:endParaRPr lang="zh-CN" altLang="zh-CN" dirty="0"/>
          </a:p>
        </p:txBody>
      </p:sp>
      <p:pic>
        <p:nvPicPr>
          <p:cNvPr id="35845" name="Picture 2"/>
          <p:cNvPicPr>
            <a:picLocks noChangeArrowheads="1"/>
          </p:cNvPicPr>
          <p:nvPr/>
        </p:nvPicPr>
        <p:blipFill>
          <a:blip r:embed="rId2" cstate="print"/>
          <a:srcRect r="-104504"/>
          <a:stretch>
            <a:fillRect/>
          </a:stretch>
        </p:blipFill>
        <p:spPr bwMode="auto">
          <a:xfrm>
            <a:off x="4953000" y="1850504"/>
            <a:ext cx="3124200" cy="2514600"/>
          </a:xfrm>
          <a:prstGeom prst="rect">
            <a:avLst/>
          </a:prstGeom>
          <a:noFill/>
          <a:ln w="50800">
            <a:noFill/>
            <a:miter lim="800000"/>
            <a:headEnd/>
            <a:tailEnd/>
          </a:ln>
        </p:spPr>
      </p:pic>
      <p:grpSp>
        <p:nvGrpSpPr>
          <p:cNvPr id="3" name="Group 3"/>
          <p:cNvGrpSpPr/>
          <p:nvPr/>
        </p:nvGrpSpPr>
        <p:grpSpPr bwMode="auto">
          <a:xfrm>
            <a:off x="971600" y="3962400"/>
            <a:ext cx="4038600" cy="1981200"/>
            <a:chOff x="1992" y="2025"/>
            <a:chExt cx="5140" cy="1294"/>
          </a:xfrm>
        </p:grpSpPr>
        <p:grpSp>
          <p:nvGrpSpPr>
            <p:cNvPr id="4" name="Group 4"/>
            <p:cNvGrpSpPr/>
            <p:nvPr/>
          </p:nvGrpSpPr>
          <p:grpSpPr bwMode="auto">
            <a:xfrm>
              <a:off x="1992" y="2728"/>
              <a:ext cx="4768" cy="591"/>
              <a:chOff x="1520" y="2016"/>
              <a:chExt cx="1882" cy="187"/>
            </a:xfrm>
          </p:grpSpPr>
          <p:sp>
            <p:nvSpPr>
              <p:cNvPr id="35863" name="Freeform 5"/>
              <p:cNvSpPr/>
              <p:nvPr/>
            </p:nvSpPr>
            <p:spPr bwMode="auto">
              <a:xfrm>
                <a:off x="3156" y="2087"/>
                <a:ext cx="246" cy="46"/>
              </a:xfrm>
              <a:custGeom>
                <a:avLst/>
                <a:gdLst>
                  <a:gd name="T0" fmla="*/ 0 w 246"/>
                  <a:gd name="T1" fmla="*/ 45 h 46"/>
                  <a:gd name="T2" fmla="*/ 2 w 246"/>
                  <a:gd name="T3" fmla="*/ 44 h 46"/>
                  <a:gd name="T4" fmla="*/ 5 w 246"/>
                  <a:gd name="T5" fmla="*/ 41 h 46"/>
                  <a:gd name="T6" fmla="*/ 7 w 246"/>
                  <a:gd name="T7" fmla="*/ 38 h 46"/>
                  <a:gd name="T8" fmla="*/ 8 w 246"/>
                  <a:gd name="T9" fmla="*/ 33 h 46"/>
                  <a:gd name="T10" fmla="*/ 9 w 246"/>
                  <a:gd name="T11" fmla="*/ 27 h 46"/>
                  <a:gd name="T12" fmla="*/ 10 w 246"/>
                  <a:gd name="T13" fmla="*/ 22 h 46"/>
                  <a:gd name="T14" fmla="*/ 9 w 246"/>
                  <a:gd name="T15" fmla="*/ 16 h 46"/>
                  <a:gd name="T16" fmla="*/ 8 w 246"/>
                  <a:gd name="T17" fmla="*/ 11 h 46"/>
                  <a:gd name="T18" fmla="*/ 7 w 246"/>
                  <a:gd name="T19" fmla="*/ 6 h 46"/>
                  <a:gd name="T20" fmla="*/ 5 w 246"/>
                  <a:gd name="T21" fmla="*/ 3 h 46"/>
                  <a:gd name="T22" fmla="*/ 2 w 246"/>
                  <a:gd name="T23" fmla="*/ 0 h 46"/>
                  <a:gd name="T24" fmla="*/ 0 w 246"/>
                  <a:gd name="T25" fmla="*/ 0 h 46"/>
                  <a:gd name="T26" fmla="*/ 233 w 246"/>
                  <a:gd name="T27" fmla="*/ 0 h 46"/>
                  <a:gd name="T28" fmla="*/ 236 w 246"/>
                  <a:gd name="T29" fmla="*/ 0 h 46"/>
                  <a:gd name="T30" fmla="*/ 239 w 246"/>
                  <a:gd name="T31" fmla="*/ 3 h 46"/>
                  <a:gd name="T32" fmla="*/ 241 w 246"/>
                  <a:gd name="T33" fmla="*/ 6 h 46"/>
                  <a:gd name="T34" fmla="*/ 243 w 246"/>
                  <a:gd name="T35" fmla="*/ 11 h 46"/>
                  <a:gd name="T36" fmla="*/ 245 w 246"/>
                  <a:gd name="T37" fmla="*/ 16 h 46"/>
                  <a:gd name="T38" fmla="*/ 245 w 246"/>
                  <a:gd name="T39" fmla="*/ 22 h 46"/>
                  <a:gd name="T40" fmla="*/ 245 w 246"/>
                  <a:gd name="T41" fmla="*/ 27 h 46"/>
                  <a:gd name="T42" fmla="*/ 243 w 246"/>
                  <a:gd name="T43" fmla="*/ 33 h 46"/>
                  <a:gd name="T44" fmla="*/ 241 w 246"/>
                  <a:gd name="T45" fmla="*/ 38 h 46"/>
                  <a:gd name="T46" fmla="*/ 239 w 246"/>
                  <a:gd name="T47" fmla="*/ 41 h 46"/>
                  <a:gd name="T48" fmla="*/ 236 w 246"/>
                  <a:gd name="T49" fmla="*/ 44 h 46"/>
                  <a:gd name="T50" fmla="*/ 233 w 246"/>
                  <a:gd name="T51" fmla="*/ 45 h 46"/>
                  <a:gd name="T52" fmla="*/ 0 w 246"/>
                  <a:gd name="T53" fmla="*/ 45 h 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46"/>
                  <a:gd name="T82" fmla="*/ 0 h 46"/>
                  <a:gd name="T83" fmla="*/ 246 w 246"/>
                  <a:gd name="T84" fmla="*/ 46 h 4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46" h="46">
                    <a:moveTo>
                      <a:pt x="0" y="45"/>
                    </a:moveTo>
                    <a:lnTo>
                      <a:pt x="2" y="44"/>
                    </a:lnTo>
                    <a:lnTo>
                      <a:pt x="5" y="41"/>
                    </a:lnTo>
                    <a:lnTo>
                      <a:pt x="7" y="38"/>
                    </a:lnTo>
                    <a:lnTo>
                      <a:pt x="8" y="33"/>
                    </a:lnTo>
                    <a:lnTo>
                      <a:pt x="9" y="27"/>
                    </a:lnTo>
                    <a:lnTo>
                      <a:pt x="10" y="22"/>
                    </a:lnTo>
                    <a:lnTo>
                      <a:pt x="9" y="16"/>
                    </a:lnTo>
                    <a:lnTo>
                      <a:pt x="8" y="11"/>
                    </a:lnTo>
                    <a:lnTo>
                      <a:pt x="7" y="6"/>
                    </a:lnTo>
                    <a:lnTo>
                      <a:pt x="5" y="3"/>
                    </a:lnTo>
                    <a:lnTo>
                      <a:pt x="2" y="0"/>
                    </a:lnTo>
                    <a:lnTo>
                      <a:pt x="0" y="0"/>
                    </a:lnTo>
                    <a:lnTo>
                      <a:pt x="233" y="0"/>
                    </a:lnTo>
                    <a:lnTo>
                      <a:pt x="236" y="0"/>
                    </a:lnTo>
                    <a:lnTo>
                      <a:pt x="239" y="3"/>
                    </a:lnTo>
                    <a:lnTo>
                      <a:pt x="241" y="6"/>
                    </a:lnTo>
                    <a:lnTo>
                      <a:pt x="243" y="11"/>
                    </a:lnTo>
                    <a:lnTo>
                      <a:pt x="245" y="16"/>
                    </a:lnTo>
                    <a:lnTo>
                      <a:pt x="245" y="22"/>
                    </a:lnTo>
                    <a:lnTo>
                      <a:pt x="245" y="27"/>
                    </a:lnTo>
                    <a:lnTo>
                      <a:pt x="243" y="33"/>
                    </a:lnTo>
                    <a:lnTo>
                      <a:pt x="241" y="38"/>
                    </a:lnTo>
                    <a:lnTo>
                      <a:pt x="239" y="41"/>
                    </a:lnTo>
                    <a:lnTo>
                      <a:pt x="236" y="44"/>
                    </a:lnTo>
                    <a:lnTo>
                      <a:pt x="233" y="45"/>
                    </a:lnTo>
                    <a:lnTo>
                      <a:pt x="0" y="45"/>
                    </a:lnTo>
                  </a:path>
                </a:pathLst>
              </a:custGeom>
              <a:gradFill rotWithShape="0">
                <a:gsLst>
                  <a:gs pos="0">
                    <a:srgbClr val="B2B200"/>
                  </a:gs>
                  <a:gs pos="50000">
                    <a:srgbClr val="FFFF00"/>
                  </a:gs>
                  <a:gs pos="100000">
                    <a:srgbClr val="B2B200"/>
                  </a:gs>
                </a:gsLst>
                <a:lin ang="5400000" scaled="1"/>
              </a:gradFill>
              <a:ln w="12699" cap="rnd" cmpd="sng">
                <a:solidFill>
                  <a:srgbClr val="000000"/>
                </a:solidFill>
                <a:prstDash val="solid"/>
                <a:round/>
              </a:ln>
            </p:spPr>
            <p:txBody>
              <a:bodyPr/>
              <a:lstStyle/>
              <a:p>
                <a:endParaRPr lang="zh-CN" altLang="en-US"/>
              </a:p>
            </p:txBody>
          </p:sp>
          <p:grpSp>
            <p:nvGrpSpPr>
              <p:cNvPr id="5" name="Group 6"/>
              <p:cNvGrpSpPr/>
              <p:nvPr/>
            </p:nvGrpSpPr>
            <p:grpSpPr bwMode="auto">
              <a:xfrm>
                <a:off x="1742" y="2016"/>
                <a:ext cx="1449" cy="187"/>
                <a:chOff x="1742" y="2016"/>
                <a:chExt cx="1449" cy="187"/>
              </a:xfrm>
            </p:grpSpPr>
            <p:sp>
              <p:nvSpPr>
                <p:cNvPr id="35868" name="Freeform 7"/>
                <p:cNvSpPr/>
                <p:nvPr/>
              </p:nvSpPr>
              <p:spPr bwMode="auto">
                <a:xfrm>
                  <a:off x="2934" y="2062"/>
                  <a:ext cx="257" cy="94"/>
                </a:xfrm>
                <a:custGeom>
                  <a:avLst/>
                  <a:gdLst>
                    <a:gd name="T0" fmla="*/ 0 w 257"/>
                    <a:gd name="T1" fmla="*/ 0 h 94"/>
                    <a:gd name="T2" fmla="*/ 4 w 257"/>
                    <a:gd name="T3" fmla="*/ 1 h 94"/>
                    <a:gd name="T4" fmla="*/ 9 w 257"/>
                    <a:gd name="T5" fmla="*/ 3 h 94"/>
                    <a:gd name="T6" fmla="*/ 12 w 257"/>
                    <a:gd name="T7" fmla="*/ 7 h 94"/>
                    <a:gd name="T8" fmla="*/ 16 w 257"/>
                    <a:gd name="T9" fmla="*/ 13 h 94"/>
                    <a:gd name="T10" fmla="*/ 19 w 257"/>
                    <a:gd name="T11" fmla="*/ 20 h 94"/>
                    <a:gd name="T12" fmla="*/ 21 w 257"/>
                    <a:gd name="T13" fmla="*/ 28 h 94"/>
                    <a:gd name="T14" fmla="*/ 23 w 257"/>
                    <a:gd name="T15" fmla="*/ 37 h 94"/>
                    <a:gd name="T16" fmla="*/ 23 w 257"/>
                    <a:gd name="T17" fmla="*/ 46 h 94"/>
                    <a:gd name="T18" fmla="*/ 23 w 257"/>
                    <a:gd name="T19" fmla="*/ 55 h 94"/>
                    <a:gd name="T20" fmla="*/ 21 w 257"/>
                    <a:gd name="T21" fmla="*/ 63 h 94"/>
                    <a:gd name="T22" fmla="*/ 19 w 257"/>
                    <a:gd name="T23" fmla="*/ 72 h 94"/>
                    <a:gd name="T24" fmla="*/ 16 w 257"/>
                    <a:gd name="T25" fmla="*/ 78 h 94"/>
                    <a:gd name="T26" fmla="*/ 12 w 257"/>
                    <a:gd name="T27" fmla="*/ 85 h 94"/>
                    <a:gd name="T28" fmla="*/ 9 w 257"/>
                    <a:gd name="T29" fmla="*/ 89 h 94"/>
                    <a:gd name="T30" fmla="*/ 4 w 257"/>
                    <a:gd name="T31" fmla="*/ 91 h 94"/>
                    <a:gd name="T32" fmla="*/ 0 w 257"/>
                    <a:gd name="T33" fmla="*/ 93 h 94"/>
                    <a:gd name="T34" fmla="*/ 232 w 257"/>
                    <a:gd name="T35" fmla="*/ 93 h 94"/>
                    <a:gd name="T36" fmla="*/ 237 w 257"/>
                    <a:gd name="T37" fmla="*/ 89 h 94"/>
                    <a:gd name="T38" fmla="*/ 242 w 257"/>
                    <a:gd name="T39" fmla="*/ 83 h 94"/>
                    <a:gd name="T40" fmla="*/ 246 w 257"/>
                    <a:gd name="T41" fmla="*/ 77 h 94"/>
                    <a:gd name="T42" fmla="*/ 250 w 257"/>
                    <a:gd name="T43" fmla="*/ 67 h 94"/>
                    <a:gd name="T44" fmla="*/ 253 w 257"/>
                    <a:gd name="T45" fmla="*/ 57 h 94"/>
                    <a:gd name="T46" fmla="*/ 256 w 257"/>
                    <a:gd name="T47" fmla="*/ 46 h 94"/>
                    <a:gd name="T48" fmla="*/ 256 w 257"/>
                    <a:gd name="T49" fmla="*/ 37 h 94"/>
                    <a:gd name="T50" fmla="*/ 254 w 257"/>
                    <a:gd name="T51" fmla="*/ 28 h 94"/>
                    <a:gd name="T52" fmla="*/ 252 w 257"/>
                    <a:gd name="T53" fmla="*/ 20 h 94"/>
                    <a:gd name="T54" fmla="*/ 249 w 257"/>
                    <a:gd name="T55" fmla="*/ 13 h 94"/>
                    <a:gd name="T56" fmla="*/ 245 w 257"/>
                    <a:gd name="T57" fmla="*/ 7 h 94"/>
                    <a:gd name="T58" fmla="*/ 241 w 257"/>
                    <a:gd name="T59" fmla="*/ 3 h 94"/>
                    <a:gd name="T60" fmla="*/ 237 w 257"/>
                    <a:gd name="T61" fmla="*/ 1 h 94"/>
                    <a:gd name="T62" fmla="*/ 232 w 257"/>
                    <a:gd name="T63" fmla="*/ 0 h 94"/>
                    <a:gd name="T64" fmla="*/ 0 w 257"/>
                    <a:gd name="T65" fmla="*/ 0 h 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7"/>
                    <a:gd name="T100" fmla="*/ 0 h 94"/>
                    <a:gd name="T101" fmla="*/ 257 w 257"/>
                    <a:gd name="T102" fmla="*/ 94 h 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7" h="94">
                      <a:moveTo>
                        <a:pt x="0" y="0"/>
                      </a:moveTo>
                      <a:lnTo>
                        <a:pt x="4" y="1"/>
                      </a:lnTo>
                      <a:lnTo>
                        <a:pt x="9" y="3"/>
                      </a:lnTo>
                      <a:lnTo>
                        <a:pt x="12" y="7"/>
                      </a:lnTo>
                      <a:lnTo>
                        <a:pt x="16" y="13"/>
                      </a:lnTo>
                      <a:lnTo>
                        <a:pt x="19" y="20"/>
                      </a:lnTo>
                      <a:lnTo>
                        <a:pt x="21" y="28"/>
                      </a:lnTo>
                      <a:lnTo>
                        <a:pt x="23" y="37"/>
                      </a:lnTo>
                      <a:lnTo>
                        <a:pt x="23" y="46"/>
                      </a:lnTo>
                      <a:lnTo>
                        <a:pt x="23" y="55"/>
                      </a:lnTo>
                      <a:lnTo>
                        <a:pt x="21" y="63"/>
                      </a:lnTo>
                      <a:lnTo>
                        <a:pt x="19" y="72"/>
                      </a:lnTo>
                      <a:lnTo>
                        <a:pt x="16" y="78"/>
                      </a:lnTo>
                      <a:lnTo>
                        <a:pt x="12" y="85"/>
                      </a:lnTo>
                      <a:lnTo>
                        <a:pt x="9" y="89"/>
                      </a:lnTo>
                      <a:lnTo>
                        <a:pt x="4" y="91"/>
                      </a:lnTo>
                      <a:lnTo>
                        <a:pt x="0" y="93"/>
                      </a:lnTo>
                      <a:lnTo>
                        <a:pt x="232" y="93"/>
                      </a:lnTo>
                      <a:lnTo>
                        <a:pt x="237" y="89"/>
                      </a:lnTo>
                      <a:lnTo>
                        <a:pt x="242" y="83"/>
                      </a:lnTo>
                      <a:lnTo>
                        <a:pt x="246" y="77"/>
                      </a:lnTo>
                      <a:lnTo>
                        <a:pt x="250" y="67"/>
                      </a:lnTo>
                      <a:lnTo>
                        <a:pt x="253" y="57"/>
                      </a:lnTo>
                      <a:lnTo>
                        <a:pt x="256" y="46"/>
                      </a:lnTo>
                      <a:lnTo>
                        <a:pt x="256" y="37"/>
                      </a:lnTo>
                      <a:lnTo>
                        <a:pt x="254" y="28"/>
                      </a:lnTo>
                      <a:lnTo>
                        <a:pt x="252" y="20"/>
                      </a:lnTo>
                      <a:lnTo>
                        <a:pt x="249" y="13"/>
                      </a:lnTo>
                      <a:lnTo>
                        <a:pt x="245" y="7"/>
                      </a:lnTo>
                      <a:lnTo>
                        <a:pt x="241" y="3"/>
                      </a:lnTo>
                      <a:lnTo>
                        <a:pt x="237" y="1"/>
                      </a:lnTo>
                      <a:lnTo>
                        <a:pt x="232" y="0"/>
                      </a:lnTo>
                      <a:lnTo>
                        <a:pt x="0" y="0"/>
                      </a:lnTo>
                    </a:path>
                  </a:pathLst>
                </a:custGeom>
                <a:gradFill rotWithShape="0">
                  <a:gsLst>
                    <a:gs pos="0">
                      <a:srgbClr val="800000"/>
                    </a:gs>
                    <a:gs pos="50000">
                      <a:srgbClr val="FFCCCC"/>
                    </a:gs>
                    <a:gs pos="100000">
                      <a:srgbClr val="800000"/>
                    </a:gs>
                  </a:gsLst>
                  <a:lin ang="5400000" scaled="1"/>
                </a:gradFill>
                <a:ln w="12699" cap="rnd" cmpd="sng">
                  <a:solidFill>
                    <a:srgbClr val="000000"/>
                  </a:solidFill>
                  <a:prstDash val="solid"/>
                  <a:round/>
                </a:ln>
              </p:spPr>
              <p:txBody>
                <a:bodyPr/>
                <a:lstStyle/>
                <a:p>
                  <a:endParaRPr lang="zh-CN" altLang="en-US"/>
                </a:p>
              </p:txBody>
            </p:sp>
            <p:sp>
              <p:nvSpPr>
                <p:cNvPr id="35869" name="Freeform 8"/>
                <p:cNvSpPr/>
                <p:nvPr/>
              </p:nvSpPr>
              <p:spPr bwMode="auto">
                <a:xfrm>
                  <a:off x="1742" y="2062"/>
                  <a:ext cx="24" cy="94"/>
                </a:xfrm>
                <a:custGeom>
                  <a:avLst/>
                  <a:gdLst>
                    <a:gd name="T0" fmla="*/ 23 w 24"/>
                    <a:gd name="T1" fmla="*/ 0 h 94"/>
                    <a:gd name="T2" fmla="*/ 18 w 24"/>
                    <a:gd name="T3" fmla="*/ 2 h 94"/>
                    <a:gd name="T4" fmla="*/ 14 w 24"/>
                    <a:gd name="T5" fmla="*/ 5 h 94"/>
                    <a:gd name="T6" fmla="*/ 10 w 24"/>
                    <a:gd name="T7" fmla="*/ 11 h 94"/>
                    <a:gd name="T8" fmla="*/ 6 w 24"/>
                    <a:gd name="T9" fmla="*/ 18 h 94"/>
                    <a:gd name="T10" fmla="*/ 4 w 24"/>
                    <a:gd name="T11" fmla="*/ 26 h 94"/>
                    <a:gd name="T12" fmla="*/ 1 w 24"/>
                    <a:gd name="T13" fmla="*/ 36 h 94"/>
                    <a:gd name="T14" fmla="*/ 0 w 24"/>
                    <a:gd name="T15" fmla="*/ 46 h 94"/>
                    <a:gd name="T16" fmla="*/ 0 w 24"/>
                    <a:gd name="T17" fmla="*/ 55 h 94"/>
                    <a:gd name="T18" fmla="*/ 1 w 24"/>
                    <a:gd name="T19" fmla="*/ 63 h 94"/>
                    <a:gd name="T20" fmla="*/ 4 w 24"/>
                    <a:gd name="T21" fmla="*/ 72 h 94"/>
                    <a:gd name="T22" fmla="*/ 7 w 24"/>
                    <a:gd name="T23" fmla="*/ 78 h 94"/>
                    <a:gd name="T24" fmla="*/ 10 w 24"/>
                    <a:gd name="T25" fmla="*/ 85 h 94"/>
                    <a:gd name="T26" fmla="*/ 14 w 24"/>
                    <a:gd name="T27" fmla="*/ 89 h 94"/>
                    <a:gd name="T28" fmla="*/ 18 w 24"/>
                    <a:gd name="T29" fmla="*/ 91 h 94"/>
                    <a:gd name="T30" fmla="*/ 23 w 24"/>
                    <a:gd name="T31" fmla="*/ 93 h 9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
                    <a:gd name="T49" fmla="*/ 0 h 94"/>
                    <a:gd name="T50" fmla="*/ 24 w 24"/>
                    <a:gd name="T51" fmla="*/ 94 h 9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 h="94">
                      <a:moveTo>
                        <a:pt x="23" y="0"/>
                      </a:moveTo>
                      <a:lnTo>
                        <a:pt x="18" y="2"/>
                      </a:lnTo>
                      <a:lnTo>
                        <a:pt x="14" y="5"/>
                      </a:lnTo>
                      <a:lnTo>
                        <a:pt x="10" y="11"/>
                      </a:lnTo>
                      <a:lnTo>
                        <a:pt x="6" y="18"/>
                      </a:lnTo>
                      <a:lnTo>
                        <a:pt x="4" y="26"/>
                      </a:lnTo>
                      <a:lnTo>
                        <a:pt x="1" y="36"/>
                      </a:lnTo>
                      <a:lnTo>
                        <a:pt x="0" y="46"/>
                      </a:lnTo>
                      <a:lnTo>
                        <a:pt x="0" y="55"/>
                      </a:lnTo>
                      <a:lnTo>
                        <a:pt x="1" y="63"/>
                      </a:lnTo>
                      <a:lnTo>
                        <a:pt x="4" y="72"/>
                      </a:lnTo>
                      <a:lnTo>
                        <a:pt x="7" y="78"/>
                      </a:lnTo>
                      <a:lnTo>
                        <a:pt x="10" y="85"/>
                      </a:lnTo>
                      <a:lnTo>
                        <a:pt x="14" y="89"/>
                      </a:lnTo>
                      <a:lnTo>
                        <a:pt x="18" y="91"/>
                      </a:lnTo>
                      <a:lnTo>
                        <a:pt x="23" y="93"/>
                      </a:lnTo>
                    </a:path>
                  </a:pathLst>
                </a:custGeom>
                <a:solidFill>
                  <a:srgbClr val="FFCCCC"/>
                </a:solidFill>
                <a:ln w="12699" cap="rnd" cmpd="sng">
                  <a:solidFill>
                    <a:srgbClr val="000000"/>
                  </a:solidFill>
                  <a:prstDash val="solid"/>
                  <a:round/>
                  <a:headEnd type="none" w="sm" len="sm"/>
                  <a:tailEnd type="none" w="sm" len="sm"/>
                </a:ln>
              </p:spPr>
              <p:txBody>
                <a:bodyPr/>
                <a:lstStyle/>
                <a:p>
                  <a:endParaRPr lang="zh-CN" altLang="en-US"/>
                </a:p>
              </p:txBody>
            </p:sp>
            <p:grpSp>
              <p:nvGrpSpPr>
                <p:cNvPr id="6" name="Group 9"/>
                <p:cNvGrpSpPr/>
                <p:nvPr/>
              </p:nvGrpSpPr>
              <p:grpSpPr bwMode="auto">
                <a:xfrm>
                  <a:off x="1951" y="2016"/>
                  <a:ext cx="1031" cy="187"/>
                  <a:chOff x="1951" y="2016"/>
                  <a:chExt cx="1031" cy="187"/>
                </a:xfrm>
              </p:grpSpPr>
              <p:sp>
                <p:nvSpPr>
                  <p:cNvPr id="35873" name="Freeform 10"/>
                  <p:cNvSpPr/>
                  <p:nvPr/>
                </p:nvSpPr>
                <p:spPr bwMode="auto">
                  <a:xfrm>
                    <a:off x="1999" y="2017"/>
                    <a:ext cx="983" cy="186"/>
                  </a:xfrm>
                  <a:custGeom>
                    <a:avLst/>
                    <a:gdLst>
                      <a:gd name="T0" fmla="*/ 948 w 983"/>
                      <a:gd name="T1" fmla="*/ 185 h 186"/>
                      <a:gd name="T2" fmla="*/ 0 w 983"/>
                      <a:gd name="T3" fmla="*/ 185 h 186"/>
                      <a:gd name="T4" fmla="*/ 5 w 983"/>
                      <a:gd name="T5" fmla="*/ 184 h 186"/>
                      <a:gd name="T6" fmla="*/ 9 w 983"/>
                      <a:gd name="T7" fmla="*/ 181 h 186"/>
                      <a:gd name="T8" fmla="*/ 13 w 983"/>
                      <a:gd name="T9" fmla="*/ 177 h 186"/>
                      <a:gd name="T10" fmla="*/ 17 w 983"/>
                      <a:gd name="T11" fmla="*/ 171 h 186"/>
                      <a:gd name="T12" fmla="*/ 21 w 983"/>
                      <a:gd name="T13" fmla="*/ 163 h 186"/>
                      <a:gd name="T14" fmla="*/ 24 w 983"/>
                      <a:gd name="T15" fmla="*/ 153 h 186"/>
                      <a:gd name="T16" fmla="*/ 27 w 983"/>
                      <a:gd name="T17" fmla="*/ 143 h 186"/>
                      <a:gd name="T18" fmla="*/ 30 w 983"/>
                      <a:gd name="T19" fmla="*/ 131 h 186"/>
                      <a:gd name="T20" fmla="*/ 31 w 983"/>
                      <a:gd name="T21" fmla="*/ 118 h 186"/>
                      <a:gd name="T22" fmla="*/ 33 w 983"/>
                      <a:gd name="T23" fmla="*/ 105 h 186"/>
                      <a:gd name="T24" fmla="*/ 34 w 983"/>
                      <a:gd name="T25" fmla="*/ 92 h 186"/>
                      <a:gd name="T26" fmla="*/ 34 w 983"/>
                      <a:gd name="T27" fmla="*/ 79 h 186"/>
                      <a:gd name="T28" fmla="*/ 32 w 983"/>
                      <a:gd name="T29" fmla="*/ 66 h 186"/>
                      <a:gd name="T30" fmla="*/ 31 w 983"/>
                      <a:gd name="T31" fmla="*/ 53 h 186"/>
                      <a:gd name="T32" fmla="*/ 28 w 983"/>
                      <a:gd name="T33" fmla="*/ 42 h 186"/>
                      <a:gd name="T34" fmla="*/ 26 w 983"/>
                      <a:gd name="T35" fmla="*/ 31 h 186"/>
                      <a:gd name="T36" fmla="*/ 22 w 983"/>
                      <a:gd name="T37" fmla="*/ 22 h 186"/>
                      <a:gd name="T38" fmla="*/ 19 w 983"/>
                      <a:gd name="T39" fmla="*/ 14 h 186"/>
                      <a:gd name="T40" fmla="*/ 14 w 983"/>
                      <a:gd name="T41" fmla="*/ 8 h 186"/>
                      <a:gd name="T42" fmla="*/ 10 w 983"/>
                      <a:gd name="T43" fmla="*/ 3 h 186"/>
                      <a:gd name="T44" fmla="*/ 5 w 983"/>
                      <a:gd name="T45" fmla="*/ 0 h 186"/>
                      <a:gd name="T46" fmla="*/ 0 w 983"/>
                      <a:gd name="T47" fmla="*/ 0 h 186"/>
                      <a:gd name="T48" fmla="*/ 948 w 983"/>
                      <a:gd name="T49" fmla="*/ 0 h 186"/>
                      <a:gd name="T50" fmla="*/ 953 w 983"/>
                      <a:gd name="T51" fmla="*/ 0 h 186"/>
                      <a:gd name="T52" fmla="*/ 958 w 983"/>
                      <a:gd name="T53" fmla="*/ 3 h 186"/>
                      <a:gd name="T54" fmla="*/ 962 w 983"/>
                      <a:gd name="T55" fmla="*/ 8 h 186"/>
                      <a:gd name="T56" fmla="*/ 966 w 983"/>
                      <a:gd name="T57" fmla="*/ 14 h 186"/>
                      <a:gd name="T58" fmla="*/ 970 w 983"/>
                      <a:gd name="T59" fmla="*/ 22 h 186"/>
                      <a:gd name="T60" fmla="*/ 974 w 983"/>
                      <a:gd name="T61" fmla="*/ 31 h 186"/>
                      <a:gd name="T62" fmla="*/ 976 w 983"/>
                      <a:gd name="T63" fmla="*/ 42 h 186"/>
                      <a:gd name="T64" fmla="*/ 979 w 983"/>
                      <a:gd name="T65" fmla="*/ 53 h 186"/>
                      <a:gd name="T66" fmla="*/ 981 w 983"/>
                      <a:gd name="T67" fmla="*/ 66 h 186"/>
                      <a:gd name="T68" fmla="*/ 982 w 983"/>
                      <a:gd name="T69" fmla="*/ 79 h 186"/>
                      <a:gd name="T70" fmla="*/ 982 w 983"/>
                      <a:gd name="T71" fmla="*/ 92 h 186"/>
                      <a:gd name="T72" fmla="*/ 982 w 983"/>
                      <a:gd name="T73" fmla="*/ 105 h 186"/>
                      <a:gd name="T74" fmla="*/ 981 w 983"/>
                      <a:gd name="T75" fmla="*/ 118 h 186"/>
                      <a:gd name="T76" fmla="*/ 979 w 983"/>
                      <a:gd name="T77" fmla="*/ 131 h 186"/>
                      <a:gd name="T78" fmla="*/ 976 w 983"/>
                      <a:gd name="T79" fmla="*/ 142 h 186"/>
                      <a:gd name="T80" fmla="*/ 974 w 983"/>
                      <a:gd name="T81" fmla="*/ 153 h 186"/>
                      <a:gd name="T82" fmla="*/ 970 w 983"/>
                      <a:gd name="T83" fmla="*/ 162 h 186"/>
                      <a:gd name="T84" fmla="*/ 966 w 983"/>
                      <a:gd name="T85" fmla="*/ 170 h 186"/>
                      <a:gd name="T86" fmla="*/ 962 w 983"/>
                      <a:gd name="T87" fmla="*/ 176 h 186"/>
                      <a:gd name="T88" fmla="*/ 958 w 983"/>
                      <a:gd name="T89" fmla="*/ 181 h 186"/>
                      <a:gd name="T90" fmla="*/ 953 w 983"/>
                      <a:gd name="T91" fmla="*/ 184 h 186"/>
                      <a:gd name="T92" fmla="*/ 948 w 983"/>
                      <a:gd name="T93" fmla="*/ 185 h 18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983"/>
                      <a:gd name="T142" fmla="*/ 0 h 186"/>
                      <a:gd name="T143" fmla="*/ 983 w 983"/>
                      <a:gd name="T144" fmla="*/ 186 h 18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983" h="186">
                        <a:moveTo>
                          <a:pt x="948" y="185"/>
                        </a:moveTo>
                        <a:lnTo>
                          <a:pt x="0" y="185"/>
                        </a:lnTo>
                        <a:lnTo>
                          <a:pt x="5" y="184"/>
                        </a:lnTo>
                        <a:lnTo>
                          <a:pt x="9" y="181"/>
                        </a:lnTo>
                        <a:lnTo>
                          <a:pt x="13" y="177"/>
                        </a:lnTo>
                        <a:lnTo>
                          <a:pt x="17" y="171"/>
                        </a:lnTo>
                        <a:lnTo>
                          <a:pt x="21" y="163"/>
                        </a:lnTo>
                        <a:lnTo>
                          <a:pt x="24" y="153"/>
                        </a:lnTo>
                        <a:lnTo>
                          <a:pt x="27" y="143"/>
                        </a:lnTo>
                        <a:lnTo>
                          <a:pt x="30" y="131"/>
                        </a:lnTo>
                        <a:lnTo>
                          <a:pt x="31" y="118"/>
                        </a:lnTo>
                        <a:lnTo>
                          <a:pt x="33" y="105"/>
                        </a:lnTo>
                        <a:lnTo>
                          <a:pt x="34" y="92"/>
                        </a:lnTo>
                        <a:lnTo>
                          <a:pt x="34" y="79"/>
                        </a:lnTo>
                        <a:lnTo>
                          <a:pt x="32" y="66"/>
                        </a:lnTo>
                        <a:lnTo>
                          <a:pt x="31" y="53"/>
                        </a:lnTo>
                        <a:lnTo>
                          <a:pt x="28" y="42"/>
                        </a:lnTo>
                        <a:lnTo>
                          <a:pt x="26" y="31"/>
                        </a:lnTo>
                        <a:lnTo>
                          <a:pt x="22" y="22"/>
                        </a:lnTo>
                        <a:lnTo>
                          <a:pt x="19" y="14"/>
                        </a:lnTo>
                        <a:lnTo>
                          <a:pt x="14" y="8"/>
                        </a:lnTo>
                        <a:lnTo>
                          <a:pt x="10" y="3"/>
                        </a:lnTo>
                        <a:lnTo>
                          <a:pt x="5" y="0"/>
                        </a:lnTo>
                        <a:lnTo>
                          <a:pt x="0" y="0"/>
                        </a:lnTo>
                        <a:lnTo>
                          <a:pt x="948" y="0"/>
                        </a:lnTo>
                        <a:lnTo>
                          <a:pt x="953" y="0"/>
                        </a:lnTo>
                        <a:lnTo>
                          <a:pt x="958" y="3"/>
                        </a:lnTo>
                        <a:lnTo>
                          <a:pt x="962" y="8"/>
                        </a:lnTo>
                        <a:lnTo>
                          <a:pt x="966" y="14"/>
                        </a:lnTo>
                        <a:lnTo>
                          <a:pt x="970" y="22"/>
                        </a:lnTo>
                        <a:lnTo>
                          <a:pt x="974" y="31"/>
                        </a:lnTo>
                        <a:lnTo>
                          <a:pt x="976" y="42"/>
                        </a:lnTo>
                        <a:lnTo>
                          <a:pt x="979" y="53"/>
                        </a:lnTo>
                        <a:lnTo>
                          <a:pt x="981" y="66"/>
                        </a:lnTo>
                        <a:lnTo>
                          <a:pt x="982" y="79"/>
                        </a:lnTo>
                        <a:lnTo>
                          <a:pt x="982" y="92"/>
                        </a:lnTo>
                        <a:lnTo>
                          <a:pt x="982" y="105"/>
                        </a:lnTo>
                        <a:lnTo>
                          <a:pt x="981" y="118"/>
                        </a:lnTo>
                        <a:lnTo>
                          <a:pt x="979" y="131"/>
                        </a:lnTo>
                        <a:lnTo>
                          <a:pt x="976" y="142"/>
                        </a:lnTo>
                        <a:lnTo>
                          <a:pt x="974" y="153"/>
                        </a:lnTo>
                        <a:lnTo>
                          <a:pt x="970" y="162"/>
                        </a:lnTo>
                        <a:lnTo>
                          <a:pt x="966" y="170"/>
                        </a:lnTo>
                        <a:lnTo>
                          <a:pt x="962" y="176"/>
                        </a:lnTo>
                        <a:lnTo>
                          <a:pt x="958" y="181"/>
                        </a:lnTo>
                        <a:lnTo>
                          <a:pt x="953" y="184"/>
                        </a:lnTo>
                        <a:lnTo>
                          <a:pt x="948" y="185"/>
                        </a:lnTo>
                      </a:path>
                    </a:pathLst>
                  </a:custGeom>
                  <a:gradFill rotWithShape="0">
                    <a:gsLst>
                      <a:gs pos="0">
                        <a:srgbClr val="000000"/>
                      </a:gs>
                      <a:gs pos="50000">
                        <a:srgbClr val="609494"/>
                      </a:gs>
                      <a:gs pos="100000">
                        <a:srgbClr val="000000"/>
                      </a:gs>
                    </a:gsLst>
                    <a:lin ang="5400000" scaled="1"/>
                  </a:gradFill>
                  <a:ln w="12699" cap="rnd" cmpd="sng">
                    <a:solidFill>
                      <a:srgbClr val="000000"/>
                    </a:solidFill>
                    <a:prstDash val="solid"/>
                    <a:round/>
                  </a:ln>
                </p:spPr>
                <p:txBody>
                  <a:bodyPr/>
                  <a:lstStyle/>
                  <a:p>
                    <a:endParaRPr lang="zh-CN" altLang="en-US"/>
                  </a:p>
                </p:txBody>
              </p:sp>
              <p:sp>
                <p:nvSpPr>
                  <p:cNvPr id="35874" name="Freeform 11"/>
                  <p:cNvSpPr/>
                  <p:nvPr/>
                </p:nvSpPr>
                <p:spPr bwMode="auto">
                  <a:xfrm>
                    <a:off x="1951" y="2017"/>
                    <a:ext cx="54" cy="186"/>
                  </a:xfrm>
                  <a:custGeom>
                    <a:avLst/>
                    <a:gdLst>
                      <a:gd name="T0" fmla="*/ 53 w 54"/>
                      <a:gd name="T1" fmla="*/ 0 h 186"/>
                      <a:gd name="T2" fmla="*/ 46 w 54"/>
                      <a:gd name="T3" fmla="*/ 0 h 186"/>
                      <a:gd name="T4" fmla="*/ 38 w 54"/>
                      <a:gd name="T5" fmla="*/ 3 h 186"/>
                      <a:gd name="T6" fmla="*/ 30 w 54"/>
                      <a:gd name="T7" fmla="*/ 8 h 186"/>
                      <a:gd name="T8" fmla="*/ 24 w 54"/>
                      <a:gd name="T9" fmla="*/ 14 h 186"/>
                      <a:gd name="T10" fmla="*/ 17 w 54"/>
                      <a:gd name="T11" fmla="*/ 22 h 186"/>
                      <a:gd name="T12" fmla="*/ 12 w 54"/>
                      <a:gd name="T13" fmla="*/ 31 h 186"/>
                      <a:gd name="T14" fmla="*/ 8 w 54"/>
                      <a:gd name="T15" fmla="*/ 42 h 186"/>
                      <a:gd name="T16" fmla="*/ 5 w 54"/>
                      <a:gd name="T17" fmla="*/ 53 h 186"/>
                      <a:gd name="T18" fmla="*/ 1 w 54"/>
                      <a:gd name="T19" fmla="*/ 66 h 186"/>
                      <a:gd name="T20" fmla="*/ 0 w 54"/>
                      <a:gd name="T21" fmla="*/ 79 h 186"/>
                      <a:gd name="T22" fmla="*/ 0 w 54"/>
                      <a:gd name="T23" fmla="*/ 92 h 186"/>
                      <a:gd name="T24" fmla="*/ 0 w 54"/>
                      <a:gd name="T25" fmla="*/ 105 h 186"/>
                      <a:gd name="T26" fmla="*/ 1 w 54"/>
                      <a:gd name="T27" fmla="*/ 118 h 186"/>
                      <a:gd name="T28" fmla="*/ 5 w 54"/>
                      <a:gd name="T29" fmla="*/ 131 h 186"/>
                      <a:gd name="T30" fmla="*/ 8 w 54"/>
                      <a:gd name="T31" fmla="*/ 142 h 186"/>
                      <a:gd name="T32" fmla="*/ 12 w 54"/>
                      <a:gd name="T33" fmla="*/ 153 h 186"/>
                      <a:gd name="T34" fmla="*/ 17 w 54"/>
                      <a:gd name="T35" fmla="*/ 162 h 186"/>
                      <a:gd name="T36" fmla="*/ 24 w 54"/>
                      <a:gd name="T37" fmla="*/ 170 h 186"/>
                      <a:gd name="T38" fmla="*/ 30 w 54"/>
                      <a:gd name="T39" fmla="*/ 176 h 186"/>
                      <a:gd name="T40" fmla="*/ 38 w 54"/>
                      <a:gd name="T41" fmla="*/ 181 h 186"/>
                      <a:gd name="T42" fmla="*/ 46 w 54"/>
                      <a:gd name="T43" fmla="*/ 184 h 186"/>
                      <a:gd name="T44" fmla="*/ 53 w 54"/>
                      <a:gd name="T45" fmla="*/ 185 h 18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4"/>
                      <a:gd name="T70" fmla="*/ 0 h 186"/>
                      <a:gd name="T71" fmla="*/ 54 w 54"/>
                      <a:gd name="T72" fmla="*/ 186 h 18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4" h="186">
                        <a:moveTo>
                          <a:pt x="53" y="0"/>
                        </a:moveTo>
                        <a:lnTo>
                          <a:pt x="46" y="0"/>
                        </a:lnTo>
                        <a:lnTo>
                          <a:pt x="38" y="3"/>
                        </a:lnTo>
                        <a:lnTo>
                          <a:pt x="30" y="8"/>
                        </a:lnTo>
                        <a:lnTo>
                          <a:pt x="24" y="14"/>
                        </a:lnTo>
                        <a:lnTo>
                          <a:pt x="17" y="22"/>
                        </a:lnTo>
                        <a:lnTo>
                          <a:pt x="12" y="31"/>
                        </a:lnTo>
                        <a:lnTo>
                          <a:pt x="8" y="42"/>
                        </a:lnTo>
                        <a:lnTo>
                          <a:pt x="5" y="53"/>
                        </a:lnTo>
                        <a:lnTo>
                          <a:pt x="1" y="66"/>
                        </a:lnTo>
                        <a:lnTo>
                          <a:pt x="0" y="79"/>
                        </a:lnTo>
                        <a:lnTo>
                          <a:pt x="0" y="92"/>
                        </a:lnTo>
                        <a:lnTo>
                          <a:pt x="0" y="105"/>
                        </a:lnTo>
                        <a:lnTo>
                          <a:pt x="1" y="118"/>
                        </a:lnTo>
                        <a:lnTo>
                          <a:pt x="5" y="131"/>
                        </a:lnTo>
                        <a:lnTo>
                          <a:pt x="8" y="142"/>
                        </a:lnTo>
                        <a:lnTo>
                          <a:pt x="12" y="153"/>
                        </a:lnTo>
                        <a:lnTo>
                          <a:pt x="17" y="162"/>
                        </a:lnTo>
                        <a:lnTo>
                          <a:pt x="24" y="170"/>
                        </a:lnTo>
                        <a:lnTo>
                          <a:pt x="30" y="176"/>
                        </a:lnTo>
                        <a:lnTo>
                          <a:pt x="38" y="181"/>
                        </a:lnTo>
                        <a:lnTo>
                          <a:pt x="46" y="184"/>
                        </a:lnTo>
                        <a:lnTo>
                          <a:pt x="53" y="185"/>
                        </a:lnTo>
                      </a:path>
                    </a:pathLst>
                  </a:custGeom>
                  <a:solidFill>
                    <a:srgbClr val="476F6E"/>
                  </a:solidFill>
                  <a:ln w="12699" cap="rnd" cmpd="sng">
                    <a:solidFill>
                      <a:srgbClr val="000000"/>
                    </a:solidFill>
                    <a:prstDash val="solid"/>
                    <a:round/>
                    <a:headEnd type="none" w="sm" len="sm"/>
                    <a:tailEnd type="none" w="sm" len="sm"/>
                  </a:ln>
                </p:spPr>
                <p:txBody>
                  <a:bodyPr/>
                  <a:lstStyle/>
                  <a:p>
                    <a:endParaRPr lang="zh-CN" altLang="en-US"/>
                  </a:p>
                </p:txBody>
              </p:sp>
              <p:sp>
                <p:nvSpPr>
                  <p:cNvPr id="35875" name="Freeform 12"/>
                  <p:cNvSpPr/>
                  <p:nvPr/>
                </p:nvSpPr>
                <p:spPr bwMode="auto">
                  <a:xfrm>
                    <a:off x="1993" y="2016"/>
                    <a:ext cx="53" cy="186"/>
                  </a:xfrm>
                  <a:custGeom>
                    <a:avLst/>
                    <a:gdLst>
                      <a:gd name="T0" fmla="*/ 0 w 53"/>
                      <a:gd name="T1" fmla="*/ 0 h 186"/>
                      <a:gd name="T2" fmla="*/ 6 w 53"/>
                      <a:gd name="T3" fmla="*/ 0 h 186"/>
                      <a:gd name="T4" fmla="*/ 14 w 53"/>
                      <a:gd name="T5" fmla="*/ 3 h 186"/>
                      <a:gd name="T6" fmla="*/ 21 w 53"/>
                      <a:gd name="T7" fmla="*/ 8 h 186"/>
                      <a:gd name="T8" fmla="*/ 27 w 53"/>
                      <a:gd name="T9" fmla="*/ 14 h 186"/>
                      <a:gd name="T10" fmla="*/ 34 w 53"/>
                      <a:gd name="T11" fmla="*/ 22 h 186"/>
                      <a:gd name="T12" fmla="*/ 39 w 53"/>
                      <a:gd name="T13" fmla="*/ 31 h 186"/>
                      <a:gd name="T14" fmla="*/ 43 w 53"/>
                      <a:gd name="T15" fmla="*/ 42 h 186"/>
                      <a:gd name="T16" fmla="*/ 47 w 53"/>
                      <a:gd name="T17" fmla="*/ 53 h 186"/>
                      <a:gd name="T18" fmla="*/ 50 w 53"/>
                      <a:gd name="T19" fmla="*/ 66 h 186"/>
                      <a:gd name="T20" fmla="*/ 51 w 53"/>
                      <a:gd name="T21" fmla="*/ 79 h 186"/>
                      <a:gd name="T22" fmla="*/ 52 w 53"/>
                      <a:gd name="T23" fmla="*/ 92 h 186"/>
                      <a:gd name="T24" fmla="*/ 51 w 53"/>
                      <a:gd name="T25" fmla="*/ 105 h 186"/>
                      <a:gd name="T26" fmla="*/ 50 w 53"/>
                      <a:gd name="T27" fmla="*/ 118 h 186"/>
                      <a:gd name="T28" fmla="*/ 47 w 53"/>
                      <a:gd name="T29" fmla="*/ 131 h 186"/>
                      <a:gd name="T30" fmla="*/ 43 w 53"/>
                      <a:gd name="T31" fmla="*/ 142 h 186"/>
                      <a:gd name="T32" fmla="*/ 39 w 53"/>
                      <a:gd name="T33" fmla="*/ 153 h 186"/>
                      <a:gd name="T34" fmla="*/ 34 w 53"/>
                      <a:gd name="T35" fmla="*/ 162 h 186"/>
                      <a:gd name="T36" fmla="*/ 27 w 53"/>
                      <a:gd name="T37" fmla="*/ 170 h 186"/>
                      <a:gd name="T38" fmla="*/ 21 w 53"/>
                      <a:gd name="T39" fmla="*/ 176 h 186"/>
                      <a:gd name="T40" fmla="*/ 14 w 53"/>
                      <a:gd name="T41" fmla="*/ 181 h 186"/>
                      <a:gd name="T42" fmla="*/ 6 w 53"/>
                      <a:gd name="T43" fmla="*/ 184 h 186"/>
                      <a:gd name="T44" fmla="*/ 0 w 53"/>
                      <a:gd name="T45" fmla="*/ 185 h 18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3"/>
                      <a:gd name="T70" fmla="*/ 0 h 186"/>
                      <a:gd name="T71" fmla="*/ 53 w 53"/>
                      <a:gd name="T72" fmla="*/ 186 h 18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3" h="186">
                        <a:moveTo>
                          <a:pt x="0" y="0"/>
                        </a:moveTo>
                        <a:lnTo>
                          <a:pt x="6" y="0"/>
                        </a:lnTo>
                        <a:lnTo>
                          <a:pt x="14" y="3"/>
                        </a:lnTo>
                        <a:lnTo>
                          <a:pt x="21" y="8"/>
                        </a:lnTo>
                        <a:lnTo>
                          <a:pt x="27" y="14"/>
                        </a:lnTo>
                        <a:lnTo>
                          <a:pt x="34" y="22"/>
                        </a:lnTo>
                        <a:lnTo>
                          <a:pt x="39" y="31"/>
                        </a:lnTo>
                        <a:lnTo>
                          <a:pt x="43" y="42"/>
                        </a:lnTo>
                        <a:lnTo>
                          <a:pt x="47" y="53"/>
                        </a:lnTo>
                        <a:lnTo>
                          <a:pt x="50" y="66"/>
                        </a:lnTo>
                        <a:lnTo>
                          <a:pt x="51" y="79"/>
                        </a:lnTo>
                        <a:lnTo>
                          <a:pt x="52" y="92"/>
                        </a:lnTo>
                        <a:lnTo>
                          <a:pt x="51" y="105"/>
                        </a:lnTo>
                        <a:lnTo>
                          <a:pt x="50" y="118"/>
                        </a:lnTo>
                        <a:lnTo>
                          <a:pt x="47" y="131"/>
                        </a:lnTo>
                        <a:lnTo>
                          <a:pt x="43" y="142"/>
                        </a:lnTo>
                        <a:lnTo>
                          <a:pt x="39" y="153"/>
                        </a:lnTo>
                        <a:lnTo>
                          <a:pt x="34" y="162"/>
                        </a:lnTo>
                        <a:lnTo>
                          <a:pt x="27" y="170"/>
                        </a:lnTo>
                        <a:lnTo>
                          <a:pt x="21" y="176"/>
                        </a:lnTo>
                        <a:lnTo>
                          <a:pt x="14" y="181"/>
                        </a:lnTo>
                        <a:lnTo>
                          <a:pt x="6" y="184"/>
                        </a:lnTo>
                        <a:lnTo>
                          <a:pt x="0" y="185"/>
                        </a:lnTo>
                      </a:path>
                    </a:pathLst>
                  </a:custGeom>
                  <a:solidFill>
                    <a:srgbClr val="476F6E"/>
                  </a:solidFill>
                  <a:ln w="12699" cap="rnd" cmpd="sng">
                    <a:solidFill>
                      <a:srgbClr val="000000"/>
                    </a:solidFill>
                    <a:prstDash val="solid"/>
                    <a:round/>
                    <a:headEnd type="none" w="sm" len="sm"/>
                    <a:tailEnd type="none" w="sm" len="sm"/>
                  </a:ln>
                </p:spPr>
                <p:txBody>
                  <a:bodyPr/>
                  <a:lstStyle/>
                  <a:p>
                    <a:endParaRPr lang="zh-CN" altLang="en-US"/>
                  </a:p>
                </p:txBody>
              </p:sp>
            </p:grpSp>
            <p:sp>
              <p:nvSpPr>
                <p:cNvPr id="35871" name="Freeform 13"/>
                <p:cNvSpPr/>
                <p:nvPr/>
              </p:nvSpPr>
              <p:spPr bwMode="auto">
                <a:xfrm>
                  <a:off x="1765" y="2062"/>
                  <a:ext cx="258" cy="94"/>
                </a:xfrm>
                <a:custGeom>
                  <a:avLst/>
                  <a:gdLst>
                    <a:gd name="T0" fmla="*/ 0 w 258"/>
                    <a:gd name="T1" fmla="*/ 0 h 94"/>
                    <a:gd name="T2" fmla="*/ 4 w 258"/>
                    <a:gd name="T3" fmla="*/ 1 h 94"/>
                    <a:gd name="T4" fmla="*/ 9 w 258"/>
                    <a:gd name="T5" fmla="*/ 3 h 94"/>
                    <a:gd name="T6" fmla="*/ 13 w 258"/>
                    <a:gd name="T7" fmla="*/ 7 h 94"/>
                    <a:gd name="T8" fmla="*/ 16 w 258"/>
                    <a:gd name="T9" fmla="*/ 13 h 94"/>
                    <a:gd name="T10" fmla="*/ 20 w 258"/>
                    <a:gd name="T11" fmla="*/ 20 h 94"/>
                    <a:gd name="T12" fmla="*/ 21 w 258"/>
                    <a:gd name="T13" fmla="*/ 28 h 94"/>
                    <a:gd name="T14" fmla="*/ 23 w 258"/>
                    <a:gd name="T15" fmla="*/ 37 h 94"/>
                    <a:gd name="T16" fmla="*/ 23 w 258"/>
                    <a:gd name="T17" fmla="*/ 46 h 94"/>
                    <a:gd name="T18" fmla="*/ 23 w 258"/>
                    <a:gd name="T19" fmla="*/ 55 h 94"/>
                    <a:gd name="T20" fmla="*/ 21 w 258"/>
                    <a:gd name="T21" fmla="*/ 63 h 94"/>
                    <a:gd name="T22" fmla="*/ 20 w 258"/>
                    <a:gd name="T23" fmla="*/ 72 h 94"/>
                    <a:gd name="T24" fmla="*/ 16 w 258"/>
                    <a:gd name="T25" fmla="*/ 78 h 94"/>
                    <a:gd name="T26" fmla="*/ 13 w 258"/>
                    <a:gd name="T27" fmla="*/ 85 h 94"/>
                    <a:gd name="T28" fmla="*/ 9 w 258"/>
                    <a:gd name="T29" fmla="*/ 89 h 94"/>
                    <a:gd name="T30" fmla="*/ 4 w 258"/>
                    <a:gd name="T31" fmla="*/ 91 h 94"/>
                    <a:gd name="T32" fmla="*/ 0 w 258"/>
                    <a:gd name="T33" fmla="*/ 93 h 94"/>
                    <a:gd name="T34" fmla="*/ 233 w 258"/>
                    <a:gd name="T35" fmla="*/ 93 h 94"/>
                    <a:gd name="T36" fmla="*/ 238 w 258"/>
                    <a:gd name="T37" fmla="*/ 89 h 94"/>
                    <a:gd name="T38" fmla="*/ 243 w 258"/>
                    <a:gd name="T39" fmla="*/ 83 h 94"/>
                    <a:gd name="T40" fmla="*/ 247 w 258"/>
                    <a:gd name="T41" fmla="*/ 77 h 94"/>
                    <a:gd name="T42" fmla="*/ 251 w 258"/>
                    <a:gd name="T43" fmla="*/ 67 h 94"/>
                    <a:gd name="T44" fmla="*/ 254 w 258"/>
                    <a:gd name="T45" fmla="*/ 57 h 94"/>
                    <a:gd name="T46" fmla="*/ 257 w 258"/>
                    <a:gd name="T47" fmla="*/ 46 h 94"/>
                    <a:gd name="T48" fmla="*/ 257 w 258"/>
                    <a:gd name="T49" fmla="*/ 37 h 94"/>
                    <a:gd name="T50" fmla="*/ 255 w 258"/>
                    <a:gd name="T51" fmla="*/ 28 h 94"/>
                    <a:gd name="T52" fmla="*/ 253 w 258"/>
                    <a:gd name="T53" fmla="*/ 20 h 94"/>
                    <a:gd name="T54" fmla="*/ 250 w 258"/>
                    <a:gd name="T55" fmla="*/ 13 h 94"/>
                    <a:gd name="T56" fmla="*/ 246 w 258"/>
                    <a:gd name="T57" fmla="*/ 7 h 94"/>
                    <a:gd name="T58" fmla="*/ 242 w 258"/>
                    <a:gd name="T59" fmla="*/ 3 h 94"/>
                    <a:gd name="T60" fmla="*/ 238 w 258"/>
                    <a:gd name="T61" fmla="*/ 1 h 94"/>
                    <a:gd name="T62" fmla="*/ 233 w 258"/>
                    <a:gd name="T63" fmla="*/ 0 h 94"/>
                    <a:gd name="T64" fmla="*/ 0 w 258"/>
                    <a:gd name="T65" fmla="*/ 0 h 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8"/>
                    <a:gd name="T100" fmla="*/ 0 h 94"/>
                    <a:gd name="T101" fmla="*/ 258 w 258"/>
                    <a:gd name="T102" fmla="*/ 94 h 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8" h="94">
                      <a:moveTo>
                        <a:pt x="0" y="0"/>
                      </a:moveTo>
                      <a:lnTo>
                        <a:pt x="4" y="1"/>
                      </a:lnTo>
                      <a:lnTo>
                        <a:pt x="9" y="3"/>
                      </a:lnTo>
                      <a:lnTo>
                        <a:pt x="13" y="7"/>
                      </a:lnTo>
                      <a:lnTo>
                        <a:pt x="16" y="13"/>
                      </a:lnTo>
                      <a:lnTo>
                        <a:pt x="20" y="20"/>
                      </a:lnTo>
                      <a:lnTo>
                        <a:pt x="21" y="28"/>
                      </a:lnTo>
                      <a:lnTo>
                        <a:pt x="23" y="37"/>
                      </a:lnTo>
                      <a:lnTo>
                        <a:pt x="23" y="46"/>
                      </a:lnTo>
                      <a:lnTo>
                        <a:pt x="23" y="55"/>
                      </a:lnTo>
                      <a:lnTo>
                        <a:pt x="21" y="63"/>
                      </a:lnTo>
                      <a:lnTo>
                        <a:pt x="20" y="72"/>
                      </a:lnTo>
                      <a:lnTo>
                        <a:pt x="16" y="78"/>
                      </a:lnTo>
                      <a:lnTo>
                        <a:pt x="13" y="85"/>
                      </a:lnTo>
                      <a:lnTo>
                        <a:pt x="9" y="89"/>
                      </a:lnTo>
                      <a:lnTo>
                        <a:pt x="4" y="91"/>
                      </a:lnTo>
                      <a:lnTo>
                        <a:pt x="0" y="93"/>
                      </a:lnTo>
                      <a:lnTo>
                        <a:pt x="233" y="93"/>
                      </a:lnTo>
                      <a:lnTo>
                        <a:pt x="238" y="89"/>
                      </a:lnTo>
                      <a:lnTo>
                        <a:pt x="243" y="83"/>
                      </a:lnTo>
                      <a:lnTo>
                        <a:pt x="247" y="77"/>
                      </a:lnTo>
                      <a:lnTo>
                        <a:pt x="251" y="67"/>
                      </a:lnTo>
                      <a:lnTo>
                        <a:pt x="254" y="57"/>
                      </a:lnTo>
                      <a:lnTo>
                        <a:pt x="257" y="46"/>
                      </a:lnTo>
                      <a:lnTo>
                        <a:pt x="257" y="37"/>
                      </a:lnTo>
                      <a:lnTo>
                        <a:pt x="255" y="28"/>
                      </a:lnTo>
                      <a:lnTo>
                        <a:pt x="253" y="20"/>
                      </a:lnTo>
                      <a:lnTo>
                        <a:pt x="250" y="13"/>
                      </a:lnTo>
                      <a:lnTo>
                        <a:pt x="246" y="7"/>
                      </a:lnTo>
                      <a:lnTo>
                        <a:pt x="242" y="3"/>
                      </a:lnTo>
                      <a:lnTo>
                        <a:pt x="238" y="1"/>
                      </a:lnTo>
                      <a:lnTo>
                        <a:pt x="233" y="0"/>
                      </a:lnTo>
                      <a:lnTo>
                        <a:pt x="0" y="0"/>
                      </a:lnTo>
                    </a:path>
                  </a:pathLst>
                </a:custGeom>
                <a:gradFill rotWithShape="0">
                  <a:gsLst>
                    <a:gs pos="0">
                      <a:srgbClr val="800000"/>
                    </a:gs>
                    <a:gs pos="50000">
                      <a:srgbClr val="FFCCCC"/>
                    </a:gs>
                    <a:gs pos="100000">
                      <a:srgbClr val="800000"/>
                    </a:gs>
                  </a:gsLst>
                  <a:lin ang="5400000" scaled="1"/>
                </a:gradFill>
                <a:ln w="12699" cap="rnd" cmpd="sng">
                  <a:solidFill>
                    <a:srgbClr val="000000"/>
                  </a:solidFill>
                  <a:prstDash val="solid"/>
                  <a:round/>
                </a:ln>
              </p:spPr>
              <p:txBody>
                <a:bodyPr/>
                <a:lstStyle/>
                <a:p>
                  <a:endParaRPr lang="zh-CN" altLang="en-US"/>
                </a:p>
              </p:txBody>
            </p:sp>
            <p:sp>
              <p:nvSpPr>
                <p:cNvPr id="35872" name="Freeform 14"/>
                <p:cNvSpPr/>
                <p:nvPr/>
              </p:nvSpPr>
              <p:spPr bwMode="auto">
                <a:xfrm>
                  <a:off x="1765" y="2062"/>
                  <a:ext cx="24" cy="94"/>
                </a:xfrm>
                <a:custGeom>
                  <a:avLst/>
                  <a:gdLst>
                    <a:gd name="T0" fmla="*/ 0 w 24"/>
                    <a:gd name="T1" fmla="*/ 0 h 94"/>
                    <a:gd name="T2" fmla="*/ 4 w 24"/>
                    <a:gd name="T3" fmla="*/ 2 h 94"/>
                    <a:gd name="T4" fmla="*/ 8 w 24"/>
                    <a:gd name="T5" fmla="*/ 5 h 94"/>
                    <a:gd name="T6" fmla="*/ 12 w 24"/>
                    <a:gd name="T7" fmla="*/ 11 h 94"/>
                    <a:gd name="T8" fmla="*/ 16 w 24"/>
                    <a:gd name="T9" fmla="*/ 18 h 94"/>
                    <a:gd name="T10" fmla="*/ 18 w 24"/>
                    <a:gd name="T11" fmla="*/ 26 h 94"/>
                    <a:gd name="T12" fmla="*/ 21 w 24"/>
                    <a:gd name="T13" fmla="*/ 36 h 94"/>
                    <a:gd name="T14" fmla="*/ 23 w 24"/>
                    <a:gd name="T15" fmla="*/ 46 h 94"/>
                    <a:gd name="T16" fmla="*/ 22 w 24"/>
                    <a:gd name="T17" fmla="*/ 55 h 94"/>
                    <a:gd name="T18" fmla="*/ 21 w 24"/>
                    <a:gd name="T19" fmla="*/ 63 h 94"/>
                    <a:gd name="T20" fmla="*/ 18 w 24"/>
                    <a:gd name="T21" fmla="*/ 72 h 94"/>
                    <a:gd name="T22" fmla="*/ 15 w 24"/>
                    <a:gd name="T23" fmla="*/ 78 h 94"/>
                    <a:gd name="T24" fmla="*/ 12 w 24"/>
                    <a:gd name="T25" fmla="*/ 85 h 94"/>
                    <a:gd name="T26" fmla="*/ 8 w 24"/>
                    <a:gd name="T27" fmla="*/ 89 h 94"/>
                    <a:gd name="T28" fmla="*/ 4 w 24"/>
                    <a:gd name="T29" fmla="*/ 91 h 94"/>
                    <a:gd name="T30" fmla="*/ 0 w 24"/>
                    <a:gd name="T31" fmla="*/ 93 h 9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
                    <a:gd name="T49" fmla="*/ 0 h 94"/>
                    <a:gd name="T50" fmla="*/ 24 w 24"/>
                    <a:gd name="T51" fmla="*/ 94 h 9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 h="94">
                      <a:moveTo>
                        <a:pt x="0" y="0"/>
                      </a:moveTo>
                      <a:lnTo>
                        <a:pt x="4" y="2"/>
                      </a:lnTo>
                      <a:lnTo>
                        <a:pt x="8" y="5"/>
                      </a:lnTo>
                      <a:lnTo>
                        <a:pt x="12" y="11"/>
                      </a:lnTo>
                      <a:lnTo>
                        <a:pt x="16" y="18"/>
                      </a:lnTo>
                      <a:lnTo>
                        <a:pt x="18" y="26"/>
                      </a:lnTo>
                      <a:lnTo>
                        <a:pt x="21" y="36"/>
                      </a:lnTo>
                      <a:lnTo>
                        <a:pt x="23" y="46"/>
                      </a:lnTo>
                      <a:lnTo>
                        <a:pt x="22" y="55"/>
                      </a:lnTo>
                      <a:lnTo>
                        <a:pt x="21" y="63"/>
                      </a:lnTo>
                      <a:lnTo>
                        <a:pt x="18" y="72"/>
                      </a:lnTo>
                      <a:lnTo>
                        <a:pt x="15" y="78"/>
                      </a:lnTo>
                      <a:lnTo>
                        <a:pt x="12" y="85"/>
                      </a:lnTo>
                      <a:lnTo>
                        <a:pt x="8" y="89"/>
                      </a:lnTo>
                      <a:lnTo>
                        <a:pt x="4" y="91"/>
                      </a:lnTo>
                      <a:lnTo>
                        <a:pt x="0" y="93"/>
                      </a:lnTo>
                    </a:path>
                  </a:pathLst>
                </a:custGeom>
                <a:solidFill>
                  <a:srgbClr val="FFCCCC"/>
                </a:solidFill>
                <a:ln w="12699" cap="rnd" cmpd="sng">
                  <a:solidFill>
                    <a:srgbClr val="000000"/>
                  </a:solidFill>
                  <a:prstDash val="solid"/>
                  <a:round/>
                  <a:headEnd type="none" w="sm" len="sm"/>
                  <a:tailEnd type="none" w="sm" len="sm"/>
                </a:ln>
              </p:spPr>
              <p:txBody>
                <a:bodyPr/>
                <a:lstStyle/>
                <a:p>
                  <a:endParaRPr lang="zh-CN" altLang="en-US"/>
                </a:p>
              </p:txBody>
            </p:sp>
          </p:grpSp>
          <p:sp>
            <p:nvSpPr>
              <p:cNvPr id="35865" name="Freeform 15"/>
              <p:cNvSpPr/>
              <p:nvPr/>
            </p:nvSpPr>
            <p:spPr bwMode="auto">
              <a:xfrm>
                <a:off x="1527" y="2087"/>
                <a:ext cx="246" cy="46"/>
              </a:xfrm>
              <a:custGeom>
                <a:avLst/>
                <a:gdLst>
                  <a:gd name="T0" fmla="*/ 0 w 246"/>
                  <a:gd name="T1" fmla="*/ 45 h 46"/>
                  <a:gd name="T2" fmla="*/ 3 w 246"/>
                  <a:gd name="T3" fmla="*/ 44 h 46"/>
                  <a:gd name="T4" fmla="*/ 5 w 246"/>
                  <a:gd name="T5" fmla="*/ 41 h 46"/>
                  <a:gd name="T6" fmla="*/ 7 w 246"/>
                  <a:gd name="T7" fmla="*/ 38 h 46"/>
                  <a:gd name="T8" fmla="*/ 8 w 246"/>
                  <a:gd name="T9" fmla="*/ 33 h 46"/>
                  <a:gd name="T10" fmla="*/ 10 w 246"/>
                  <a:gd name="T11" fmla="*/ 27 h 46"/>
                  <a:gd name="T12" fmla="*/ 10 w 246"/>
                  <a:gd name="T13" fmla="*/ 22 h 46"/>
                  <a:gd name="T14" fmla="*/ 10 w 246"/>
                  <a:gd name="T15" fmla="*/ 16 h 46"/>
                  <a:gd name="T16" fmla="*/ 8 w 246"/>
                  <a:gd name="T17" fmla="*/ 11 h 46"/>
                  <a:gd name="T18" fmla="*/ 7 w 246"/>
                  <a:gd name="T19" fmla="*/ 6 h 46"/>
                  <a:gd name="T20" fmla="*/ 5 w 246"/>
                  <a:gd name="T21" fmla="*/ 3 h 46"/>
                  <a:gd name="T22" fmla="*/ 3 w 246"/>
                  <a:gd name="T23" fmla="*/ 0 h 46"/>
                  <a:gd name="T24" fmla="*/ 0 w 246"/>
                  <a:gd name="T25" fmla="*/ 0 h 46"/>
                  <a:gd name="T26" fmla="*/ 233 w 246"/>
                  <a:gd name="T27" fmla="*/ 0 h 46"/>
                  <a:gd name="T28" fmla="*/ 236 w 246"/>
                  <a:gd name="T29" fmla="*/ 0 h 46"/>
                  <a:gd name="T30" fmla="*/ 239 w 246"/>
                  <a:gd name="T31" fmla="*/ 3 h 46"/>
                  <a:gd name="T32" fmla="*/ 241 w 246"/>
                  <a:gd name="T33" fmla="*/ 6 h 46"/>
                  <a:gd name="T34" fmla="*/ 243 w 246"/>
                  <a:gd name="T35" fmla="*/ 11 h 46"/>
                  <a:gd name="T36" fmla="*/ 244 w 246"/>
                  <a:gd name="T37" fmla="*/ 16 h 46"/>
                  <a:gd name="T38" fmla="*/ 245 w 246"/>
                  <a:gd name="T39" fmla="*/ 22 h 46"/>
                  <a:gd name="T40" fmla="*/ 244 w 246"/>
                  <a:gd name="T41" fmla="*/ 27 h 46"/>
                  <a:gd name="T42" fmla="*/ 243 w 246"/>
                  <a:gd name="T43" fmla="*/ 33 h 46"/>
                  <a:gd name="T44" fmla="*/ 241 w 246"/>
                  <a:gd name="T45" fmla="*/ 38 h 46"/>
                  <a:gd name="T46" fmla="*/ 239 w 246"/>
                  <a:gd name="T47" fmla="*/ 41 h 46"/>
                  <a:gd name="T48" fmla="*/ 236 w 246"/>
                  <a:gd name="T49" fmla="*/ 44 h 46"/>
                  <a:gd name="T50" fmla="*/ 233 w 246"/>
                  <a:gd name="T51" fmla="*/ 45 h 46"/>
                  <a:gd name="T52" fmla="*/ 0 w 246"/>
                  <a:gd name="T53" fmla="*/ 45 h 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46"/>
                  <a:gd name="T82" fmla="*/ 0 h 46"/>
                  <a:gd name="T83" fmla="*/ 246 w 246"/>
                  <a:gd name="T84" fmla="*/ 46 h 4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46" h="46">
                    <a:moveTo>
                      <a:pt x="0" y="45"/>
                    </a:moveTo>
                    <a:lnTo>
                      <a:pt x="3" y="44"/>
                    </a:lnTo>
                    <a:lnTo>
                      <a:pt x="5" y="41"/>
                    </a:lnTo>
                    <a:lnTo>
                      <a:pt x="7" y="38"/>
                    </a:lnTo>
                    <a:lnTo>
                      <a:pt x="8" y="33"/>
                    </a:lnTo>
                    <a:lnTo>
                      <a:pt x="10" y="27"/>
                    </a:lnTo>
                    <a:lnTo>
                      <a:pt x="10" y="22"/>
                    </a:lnTo>
                    <a:lnTo>
                      <a:pt x="10" y="16"/>
                    </a:lnTo>
                    <a:lnTo>
                      <a:pt x="8" y="11"/>
                    </a:lnTo>
                    <a:lnTo>
                      <a:pt x="7" y="6"/>
                    </a:lnTo>
                    <a:lnTo>
                      <a:pt x="5" y="3"/>
                    </a:lnTo>
                    <a:lnTo>
                      <a:pt x="3" y="0"/>
                    </a:lnTo>
                    <a:lnTo>
                      <a:pt x="0" y="0"/>
                    </a:lnTo>
                    <a:lnTo>
                      <a:pt x="233" y="0"/>
                    </a:lnTo>
                    <a:lnTo>
                      <a:pt x="236" y="0"/>
                    </a:lnTo>
                    <a:lnTo>
                      <a:pt x="239" y="3"/>
                    </a:lnTo>
                    <a:lnTo>
                      <a:pt x="241" y="6"/>
                    </a:lnTo>
                    <a:lnTo>
                      <a:pt x="243" y="11"/>
                    </a:lnTo>
                    <a:lnTo>
                      <a:pt x="244" y="16"/>
                    </a:lnTo>
                    <a:lnTo>
                      <a:pt x="245" y="22"/>
                    </a:lnTo>
                    <a:lnTo>
                      <a:pt x="244" y="27"/>
                    </a:lnTo>
                    <a:lnTo>
                      <a:pt x="243" y="33"/>
                    </a:lnTo>
                    <a:lnTo>
                      <a:pt x="241" y="38"/>
                    </a:lnTo>
                    <a:lnTo>
                      <a:pt x="239" y="41"/>
                    </a:lnTo>
                    <a:lnTo>
                      <a:pt x="236" y="44"/>
                    </a:lnTo>
                    <a:lnTo>
                      <a:pt x="233" y="45"/>
                    </a:lnTo>
                    <a:lnTo>
                      <a:pt x="0" y="45"/>
                    </a:lnTo>
                  </a:path>
                </a:pathLst>
              </a:custGeom>
              <a:gradFill rotWithShape="0">
                <a:gsLst>
                  <a:gs pos="0">
                    <a:srgbClr val="B2B200"/>
                  </a:gs>
                  <a:gs pos="50000">
                    <a:srgbClr val="FFFF00"/>
                  </a:gs>
                  <a:gs pos="100000">
                    <a:srgbClr val="B2B200"/>
                  </a:gs>
                </a:gsLst>
                <a:lin ang="5400000" scaled="1"/>
              </a:gradFill>
              <a:ln w="12699" cap="rnd" cmpd="sng">
                <a:solidFill>
                  <a:srgbClr val="000000"/>
                </a:solidFill>
                <a:prstDash val="solid"/>
                <a:round/>
              </a:ln>
            </p:spPr>
            <p:txBody>
              <a:bodyPr/>
              <a:lstStyle/>
              <a:p>
                <a:endParaRPr lang="zh-CN" altLang="en-US"/>
              </a:p>
            </p:txBody>
          </p:sp>
          <p:sp>
            <p:nvSpPr>
              <p:cNvPr id="35866" name="Freeform 16"/>
              <p:cNvSpPr/>
              <p:nvPr/>
            </p:nvSpPr>
            <p:spPr bwMode="auto">
              <a:xfrm>
                <a:off x="1520" y="2087"/>
                <a:ext cx="17" cy="46"/>
              </a:xfrm>
              <a:custGeom>
                <a:avLst/>
                <a:gdLst>
                  <a:gd name="T0" fmla="*/ 16 w 17"/>
                  <a:gd name="T1" fmla="*/ 45 h 46"/>
                  <a:gd name="T2" fmla="*/ 11 w 17"/>
                  <a:gd name="T3" fmla="*/ 44 h 46"/>
                  <a:gd name="T4" fmla="*/ 7 w 17"/>
                  <a:gd name="T5" fmla="*/ 42 h 46"/>
                  <a:gd name="T6" fmla="*/ 4 w 17"/>
                  <a:gd name="T7" fmla="*/ 38 h 46"/>
                  <a:gd name="T8" fmla="*/ 1 w 17"/>
                  <a:gd name="T9" fmla="*/ 33 h 46"/>
                  <a:gd name="T10" fmla="*/ 0 w 17"/>
                  <a:gd name="T11" fmla="*/ 28 h 46"/>
                  <a:gd name="T12" fmla="*/ 0 w 17"/>
                  <a:gd name="T13" fmla="*/ 22 h 46"/>
                  <a:gd name="T14" fmla="*/ 0 w 17"/>
                  <a:gd name="T15" fmla="*/ 16 h 46"/>
                  <a:gd name="T16" fmla="*/ 1 w 17"/>
                  <a:gd name="T17" fmla="*/ 11 h 46"/>
                  <a:gd name="T18" fmla="*/ 5 w 17"/>
                  <a:gd name="T19" fmla="*/ 6 h 46"/>
                  <a:gd name="T20" fmla="*/ 7 w 17"/>
                  <a:gd name="T21" fmla="*/ 3 h 46"/>
                  <a:gd name="T22" fmla="*/ 12 w 17"/>
                  <a:gd name="T23" fmla="*/ 0 h 46"/>
                  <a:gd name="T24" fmla="*/ 16 w 17"/>
                  <a:gd name="T25" fmla="*/ 0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46"/>
                  <a:gd name="T41" fmla="*/ 17 w 17"/>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46">
                    <a:moveTo>
                      <a:pt x="16" y="45"/>
                    </a:moveTo>
                    <a:lnTo>
                      <a:pt x="11" y="44"/>
                    </a:lnTo>
                    <a:lnTo>
                      <a:pt x="7" y="42"/>
                    </a:lnTo>
                    <a:lnTo>
                      <a:pt x="4" y="38"/>
                    </a:lnTo>
                    <a:lnTo>
                      <a:pt x="1" y="33"/>
                    </a:lnTo>
                    <a:lnTo>
                      <a:pt x="0" y="28"/>
                    </a:lnTo>
                    <a:lnTo>
                      <a:pt x="0" y="22"/>
                    </a:lnTo>
                    <a:lnTo>
                      <a:pt x="0" y="16"/>
                    </a:lnTo>
                    <a:lnTo>
                      <a:pt x="1" y="11"/>
                    </a:lnTo>
                    <a:lnTo>
                      <a:pt x="5" y="6"/>
                    </a:lnTo>
                    <a:lnTo>
                      <a:pt x="7" y="3"/>
                    </a:lnTo>
                    <a:lnTo>
                      <a:pt x="12" y="0"/>
                    </a:lnTo>
                    <a:lnTo>
                      <a:pt x="16" y="0"/>
                    </a:lnTo>
                  </a:path>
                </a:pathLst>
              </a:custGeom>
              <a:solidFill>
                <a:srgbClr val="FFFF00"/>
              </a:solidFill>
              <a:ln w="12699" cap="rnd" cmpd="sng">
                <a:solidFill>
                  <a:srgbClr val="000000"/>
                </a:solidFill>
                <a:prstDash val="solid"/>
                <a:round/>
                <a:headEnd type="none" w="sm" len="sm"/>
                <a:tailEnd type="none" w="sm" len="sm"/>
              </a:ln>
            </p:spPr>
            <p:txBody>
              <a:bodyPr/>
              <a:lstStyle/>
              <a:p>
                <a:endParaRPr lang="zh-CN" altLang="en-US"/>
              </a:p>
            </p:txBody>
          </p:sp>
          <p:sp>
            <p:nvSpPr>
              <p:cNvPr id="35867" name="Freeform 17"/>
              <p:cNvSpPr/>
              <p:nvPr/>
            </p:nvSpPr>
            <p:spPr bwMode="auto">
              <a:xfrm>
                <a:off x="1529" y="2088"/>
                <a:ext cx="17" cy="41"/>
              </a:xfrm>
              <a:custGeom>
                <a:avLst/>
                <a:gdLst>
                  <a:gd name="T0" fmla="*/ 0 w 17"/>
                  <a:gd name="T1" fmla="*/ 40 h 41"/>
                  <a:gd name="T2" fmla="*/ 4 w 17"/>
                  <a:gd name="T3" fmla="*/ 39 h 41"/>
                  <a:gd name="T4" fmla="*/ 8 w 17"/>
                  <a:gd name="T5" fmla="*/ 37 h 41"/>
                  <a:gd name="T6" fmla="*/ 11 w 17"/>
                  <a:gd name="T7" fmla="*/ 34 h 41"/>
                  <a:gd name="T8" fmla="*/ 14 w 17"/>
                  <a:gd name="T9" fmla="*/ 30 h 41"/>
                  <a:gd name="T10" fmla="*/ 16 w 17"/>
                  <a:gd name="T11" fmla="*/ 25 h 41"/>
                  <a:gd name="T12" fmla="*/ 16 w 17"/>
                  <a:gd name="T13" fmla="*/ 20 h 41"/>
                  <a:gd name="T14" fmla="*/ 15 w 17"/>
                  <a:gd name="T15" fmla="*/ 14 h 41"/>
                  <a:gd name="T16" fmla="*/ 14 w 17"/>
                  <a:gd name="T17" fmla="*/ 9 h 41"/>
                  <a:gd name="T18" fmla="*/ 10 w 17"/>
                  <a:gd name="T19" fmla="*/ 5 h 41"/>
                  <a:gd name="T20" fmla="*/ 8 w 17"/>
                  <a:gd name="T21" fmla="*/ 2 h 41"/>
                  <a:gd name="T22" fmla="*/ 3 w 17"/>
                  <a:gd name="T23" fmla="*/ 0 h 41"/>
                  <a:gd name="T24" fmla="*/ 0 w 17"/>
                  <a:gd name="T25" fmla="*/ 0 h 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41"/>
                  <a:gd name="T41" fmla="*/ 17 w 17"/>
                  <a:gd name="T42" fmla="*/ 41 h 4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41">
                    <a:moveTo>
                      <a:pt x="0" y="40"/>
                    </a:moveTo>
                    <a:lnTo>
                      <a:pt x="4" y="39"/>
                    </a:lnTo>
                    <a:lnTo>
                      <a:pt x="8" y="37"/>
                    </a:lnTo>
                    <a:lnTo>
                      <a:pt x="11" y="34"/>
                    </a:lnTo>
                    <a:lnTo>
                      <a:pt x="14" y="30"/>
                    </a:lnTo>
                    <a:lnTo>
                      <a:pt x="16" y="25"/>
                    </a:lnTo>
                    <a:lnTo>
                      <a:pt x="16" y="20"/>
                    </a:lnTo>
                    <a:lnTo>
                      <a:pt x="15" y="14"/>
                    </a:lnTo>
                    <a:lnTo>
                      <a:pt x="14" y="9"/>
                    </a:lnTo>
                    <a:lnTo>
                      <a:pt x="10" y="5"/>
                    </a:lnTo>
                    <a:lnTo>
                      <a:pt x="8" y="2"/>
                    </a:lnTo>
                    <a:lnTo>
                      <a:pt x="3" y="0"/>
                    </a:lnTo>
                    <a:lnTo>
                      <a:pt x="0" y="0"/>
                    </a:lnTo>
                  </a:path>
                </a:pathLst>
              </a:custGeom>
              <a:solidFill>
                <a:srgbClr val="FFFF00"/>
              </a:solidFill>
              <a:ln w="12699" cap="rnd" cmpd="sng">
                <a:solidFill>
                  <a:srgbClr val="000000"/>
                </a:solidFill>
                <a:prstDash val="solid"/>
                <a:round/>
                <a:headEnd type="none" w="sm" len="sm"/>
                <a:tailEnd type="none" w="sm" len="sm"/>
              </a:ln>
            </p:spPr>
            <p:txBody>
              <a:bodyPr/>
              <a:lstStyle/>
              <a:p>
                <a:endParaRPr lang="zh-CN" altLang="en-US"/>
              </a:p>
            </p:txBody>
          </p:sp>
        </p:grpSp>
        <p:sp>
          <p:nvSpPr>
            <p:cNvPr id="35857" name="Rectangle 18"/>
            <p:cNvSpPr>
              <a:spLocks noChangeArrowheads="1"/>
            </p:cNvSpPr>
            <p:nvPr/>
          </p:nvSpPr>
          <p:spPr bwMode="auto">
            <a:xfrm>
              <a:off x="2067" y="2025"/>
              <a:ext cx="1277" cy="509"/>
            </a:xfrm>
            <a:prstGeom prst="rect">
              <a:avLst/>
            </a:prstGeom>
            <a:noFill/>
            <a:ln w="9525">
              <a:noFill/>
              <a:miter lim="800000"/>
            </a:ln>
          </p:spPr>
          <p:txBody>
            <a:bodyPr lIns="92075" tIns="46038" rIns="92075" bIns="46038"/>
            <a:lstStyle/>
            <a:p>
              <a:pPr algn="ctr"/>
              <a:r>
                <a:rPr lang="zh-CN" sz="2000">
                  <a:latin typeface="Calibri" panose="020F0502020204030204" charset="0"/>
                </a:rPr>
                <a:t>玻璃封套</a:t>
              </a:r>
              <a:endParaRPr lang="zh-CN" sz="2000"/>
            </a:p>
          </p:txBody>
        </p:sp>
        <p:sp>
          <p:nvSpPr>
            <p:cNvPr id="35858" name="Rectangle 19"/>
            <p:cNvSpPr>
              <a:spLocks noChangeArrowheads="1"/>
            </p:cNvSpPr>
            <p:nvPr/>
          </p:nvSpPr>
          <p:spPr bwMode="auto">
            <a:xfrm>
              <a:off x="4120" y="2025"/>
              <a:ext cx="1146" cy="509"/>
            </a:xfrm>
            <a:prstGeom prst="rect">
              <a:avLst/>
            </a:prstGeom>
            <a:noFill/>
            <a:ln w="9525">
              <a:noFill/>
              <a:miter lim="800000"/>
            </a:ln>
          </p:spPr>
          <p:txBody>
            <a:bodyPr lIns="92075" tIns="46038" rIns="92075" bIns="46038"/>
            <a:lstStyle/>
            <a:p>
              <a:pPr algn="ctr"/>
              <a:r>
                <a:rPr lang="zh-CN" sz="2000">
                  <a:latin typeface="Calibri" panose="020F0502020204030204" charset="0"/>
                </a:rPr>
                <a:t>塑料外套</a:t>
              </a:r>
              <a:endParaRPr lang="zh-CN" sz="2000"/>
            </a:p>
          </p:txBody>
        </p:sp>
        <p:sp>
          <p:nvSpPr>
            <p:cNvPr id="35859" name="Rectangle 20"/>
            <p:cNvSpPr>
              <a:spLocks noChangeArrowheads="1"/>
            </p:cNvSpPr>
            <p:nvPr/>
          </p:nvSpPr>
          <p:spPr bwMode="auto">
            <a:xfrm>
              <a:off x="5855" y="2027"/>
              <a:ext cx="1277" cy="507"/>
            </a:xfrm>
            <a:prstGeom prst="rect">
              <a:avLst/>
            </a:prstGeom>
            <a:noFill/>
            <a:ln w="9525">
              <a:noFill/>
              <a:miter lim="800000"/>
            </a:ln>
          </p:spPr>
          <p:txBody>
            <a:bodyPr lIns="92075" tIns="46038" rIns="92075" bIns="46038"/>
            <a:lstStyle/>
            <a:p>
              <a:pPr algn="ctr"/>
              <a:r>
                <a:rPr lang="zh-CN" sz="2000">
                  <a:latin typeface="Calibri" panose="020F0502020204030204" charset="0"/>
                </a:rPr>
                <a:t>玻璃内芯</a:t>
              </a:r>
              <a:endParaRPr lang="zh-CN" sz="2000"/>
            </a:p>
          </p:txBody>
        </p:sp>
        <p:sp>
          <p:nvSpPr>
            <p:cNvPr id="35860" name="Line 21"/>
            <p:cNvSpPr>
              <a:spLocks noChangeShapeType="1"/>
            </p:cNvSpPr>
            <p:nvPr/>
          </p:nvSpPr>
          <p:spPr bwMode="auto">
            <a:xfrm flipH="1" flipV="1">
              <a:off x="2722" y="2373"/>
              <a:ext cx="182" cy="551"/>
            </a:xfrm>
            <a:prstGeom prst="line">
              <a:avLst/>
            </a:prstGeom>
            <a:noFill/>
            <a:ln w="9525">
              <a:solidFill>
                <a:srgbClr val="000000"/>
              </a:solidFill>
              <a:round/>
              <a:tailEnd type="none" w="sm" len="sm"/>
            </a:ln>
          </p:spPr>
          <p:txBody>
            <a:bodyPr anchor="ctr"/>
            <a:lstStyle/>
            <a:p>
              <a:endParaRPr lang="zh-CN" altLang="en-US"/>
            </a:p>
          </p:txBody>
        </p:sp>
        <p:sp>
          <p:nvSpPr>
            <p:cNvPr id="35861" name="Line 22"/>
            <p:cNvSpPr>
              <a:spLocks noChangeShapeType="1"/>
            </p:cNvSpPr>
            <p:nvPr/>
          </p:nvSpPr>
          <p:spPr bwMode="auto">
            <a:xfrm flipV="1">
              <a:off x="4728" y="2332"/>
              <a:ext cx="0" cy="422"/>
            </a:xfrm>
            <a:prstGeom prst="line">
              <a:avLst/>
            </a:prstGeom>
            <a:noFill/>
            <a:ln w="9525">
              <a:solidFill>
                <a:srgbClr val="000000"/>
              </a:solidFill>
              <a:round/>
              <a:tailEnd type="none" w="sm" len="sm"/>
            </a:ln>
          </p:spPr>
          <p:txBody>
            <a:bodyPr anchor="ctr"/>
            <a:lstStyle/>
            <a:p>
              <a:endParaRPr lang="zh-CN" altLang="en-US"/>
            </a:p>
          </p:txBody>
        </p:sp>
        <p:sp>
          <p:nvSpPr>
            <p:cNvPr id="35862" name="Line 23"/>
            <p:cNvSpPr>
              <a:spLocks noChangeShapeType="1"/>
            </p:cNvSpPr>
            <p:nvPr/>
          </p:nvSpPr>
          <p:spPr bwMode="auto">
            <a:xfrm flipV="1">
              <a:off x="6497" y="2322"/>
              <a:ext cx="0" cy="602"/>
            </a:xfrm>
            <a:prstGeom prst="line">
              <a:avLst/>
            </a:prstGeom>
            <a:noFill/>
            <a:ln w="9525">
              <a:solidFill>
                <a:srgbClr val="000000"/>
              </a:solidFill>
              <a:round/>
              <a:tailEnd type="none" w="sm" len="sm"/>
            </a:ln>
          </p:spPr>
          <p:txBody>
            <a:bodyPr anchor="ctr"/>
            <a:lstStyle/>
            <a:p>
              <a:endParaRPr lang="zh-CN" altLang="en-US"/>
            </a:p>
          </p:txBody>
        </p:sp>
      </p:grpSp>
      <p:grpSp>
        <p:nvGrpSpPr>
          <p:cNvPr id="7" name="Group 24"/>
          <p:cNvGrpSpPr/>
          <p:nvPr/>
        </p:nvGrpSpPr>
        <p:grpSpPr bwMode="auto">
          <a:xfrm>
            <a:off x="5410200" y="2155304"/>
            <a:ext cx="3733800" cy="1676400"/>
            <a:chOff x="5617" y="9855"/>
            <a:chExt cx="3297" cy="1509"/>
          </a:xfrm>
        </p:grpSpPr>
        <p:sp>
          <p:nvSpPr>
            <p:cNvPr id="35848" name="Line 25"/>
            <p:cNvSpPr>
              <a:spLocks noChangeShapeType="1"/>
            </p:cNvSpPr>
            <p:nvPr/>
          </p:nvSpPr>
          <p:spPr bwMode="auto">
            <a:xfrm flipV="1">
              <a:off x="6484" y="10030"/>
              <a:ext cx="862" cy="0"/>
            </a:xfrm>
            <a:prstGeom prst="line">
              <a:avLst/>
            </a:prstGeom>
            <a:noFill/>
            <a:ln w="9525">
              <a:solidFill>
                <a:srgbClr val="000000"/>
              </a:solidFill>
              <a:round/>
              <a:headEnd type="none" w="sm" len="sm"/>
              <a:tailEnd type="none" w="sm" len="sm"/>
            </a:ln>
          </p:spPr>
          <p:txBody>
            <a:bodyPr anchor="ctr"/>
            <a:lstStyle/>
            <a:p>
              <a:endParaRPr lang="zh-CN" altLang="en-US"/>
            </a:p>
          </p:txBody>
        </p:sp>
        <p:sp>
          <p:nvSpPr>
            <p:cNvPr id="35849" name="Text Box 26"/>
            <p:cNvSpPr txBox="1">
              <a:spLocks noChangeArrowheads="1"/>
            </p:cNvSpPr>
            <p:nvPr/>
          </p:nvSpPr>
          <p:spPr bwMode="auto">
            <a:xfrm>
              <a:off x="7281" y="9855"/>
              <a:ext cx="784" cy="416"/>
            </a:xfrm>
            <a:prstGeom prst="rect">
              <a:avLst/>
            </a:prstGeom>
            <a:noFill/>
            <a:ln w="12699">
              <a:noFill/>
              <a:miter lim="800000"/>
              <a:headEnd type="none" w="sm" len="sm"/>
              <a:tailEnd type="none" w="sm" len="sm"/>
            </a:ln>
          </p:spPr>
          <p:txBody>
            <a:bodyPr/>
            <a:lstStyle/>
            <a:p>
              <a:pPr algn="just">
                <a:lnSpc>
                  <a:spcPct val="112000"/>
                </a:lnSpc>
              </a:pPr>
              <a:r>
                <a:rPr lang="zh-CN" sz="2000" baseline="30000">
                  <a:latin typeface="Times New Roman" panose="02020603050405020304" pitchFamily="18" charset="0"/>
                </a:rPr>
                <a:t>铜芯</a:t>
              </a:r>
              <a:endParaRPr lang="zh-CN" sz="2000"/>
            </a:p>
          </p:txBody>
        </p:sp>
        <p:sp>
          <p:nvSpPr>
            <p:cNvPr id="35850" name="Line 27"/>
            <p:cNvSpPr>
              <a:spLocks noChangeShapeType="1"/>
            </p:cNvSpPr>
            <p:nvPr/>
          </p:nvSpPr>
          <p:spPr bwMode="auto">
            <a:xfrm>
              <a:off x="6247" y="10345"/>
              <a:ext cx="1099" cy="0"/>
            </a:xfrm>
            <a:prstGeom prst="line">
              <a:avLst/>
            </a:prstGeom>
            <a:noFill/>
            <a:ln w="9525">
              <a:solidFill>
                <a:srgbClr val="000000"/>
              </a:solidFill>
              <a:round/>
              <a:headEnd type="none" w="sm" len="sm"/>
              <a:tailEnd type="none" w="sm" len="sm"/>
            </a:ln>
          </p:spPr>
          <p:txBody>
            <a:bodyPr anchor="ctr"/>
            <a:lstStyle/>
            <a:p>
              <a:endParaRPr lang="zh-CN" altLang="en-US"/>
            </a:p>
          </p:txBody>
        </p:sp>
        <p:sp>
          <p:nvSpPr>
            <p:cNvPr id="35851" name="Text Box 28"/>
            <p:cNvSpPr txBox="1">
              <a:spLocks noChangeArrowheads="1"/>
            </p:cNvSpPr>
            <p:nvPr/>
          </p:nvSpPr>
          <p:spPr bwMode="auto">
            <a:xfrm>
              <a:off x="7266" y="10174"/>
              <a:ext cx="1422" cy="416"/>
            </a:xfrm>
            <a:prstGeom prst="rect">
              <a:avLst/>
            </a:prstGeom>
            <a:noFill/>
            <a:ln w="12699">
              <a:noFill/>
              <a:miter lim="800000"/>
              <a:headEnd type="none" w="sm" len="sm"/>
              <a:tailEnd type="none" w="sm" len="sm"/>
            </a:ln>
          </p:spPr>
          <p:txBody>
            <a:bodyPr/>
            <a:lstStyle/>
            <a:p>
              <a:pPr algn="just"/>
              <a:r>
                <a:rPr lang="zh-CN" sz="2000">
                  <a:latin typeface="Calibri" panose="020F0502020204030204" charset="0"/>
                </a:rPr>
                <a:t>塑料绝缘层</a:t>
              </a:r>
              <a:endParaRPr lang="zh-CN" sz="2000"/>
            </a:p>
          </p:txBody>
        </p:sp>
        <p:sp>
          <p:nvSpPr>
            <p:cNvPr id="35852" name="Line 29"/>
            <p:cNvSpPr>
              <a:spLocks noChangeShapeType="1"/>
            </p:cNvSpPr>
            <p:nvPr/>
          </p:nvSpPr>
          <p:spPr bwMode="auto">
            <a:xfrm>
              <a:off x="6068" y="10659"/>
              <a:ext cx="1278" cy="0"/>
            </a:xfrm>
            <a:prstGeom prst="line">
              <a:avLst/>
            </a:prstGeom>
            <a:noFill/>
            <a:ln w="9525">
              <a:solidFill>
                <a:srgbClr val="000000"/>
              </a:solidFill>
              <a:round/>
              <a:headEnd type="none" w="sm" len="sm"/>
              <a:tailEnd type="none" w="sm" len="sm"/>
            </a:ln>
          </p:spPr>
          <p:txBody>
            <a:bodyPr anchor="ctr"/>
            <a:lstStyle/>
            <a:p>
              <a:endParaRPr lang="zh-CN" altLang="en-US"/>
            </a:p>
          </p:txBody>
        </p:sp>
        <p:sp>
          <p:nvSpPr>
            <p:cNvPr id="35853" name="Line 30"/>
            <p:cNvSpPr>
              <a:spLocks noChangeShapeType="1"/>
            </p:cNvSpPr>
            <p:nvPr/>
          </p:nvSpPr>
          <p:spPr bwMode="auto">
            <a:xfrm>
              <a:off x="5617" y="11131"/>
              <a:ext cx="1729" cy="0"/>
            </a:xfrm>
            <a:prstGeom prst="line">
              <a:avLst/>
            </a:prstGeom>
            <a:noFill/>
            <a:ln w="9525">
              <a:solidFill>
                <a:srgbClr val="000000"/>
              </a:solidFill>
              <a:round/>
              <a:headEnd type="none" w="sm" len="sm"/>
              <a:tailEnd type="none" w="sm" len="sm"/>
            </a:ln>
          </p:spPr>
          <p:txBody>
            <a:bodyPr anchor="ctr"/>
            <a:lstStyle/>
            <a:p>
              <a:endParaRPr lang="zh-CN" altLang="en-US"/>
            </a:p>
          </p:txBody>
        </p:sp>
        <p:sp>
          <p:nvSpPr>
            <p:cNvPr id="35854" name="Text Box 31"/>
            <p:cNvSpPr txBox="1">
              <a:spLocks noChangeArrowheads="1"/>
            </p:cNvSpPr>
            <p:nvPr/>
          </p:nvSpPr>
          <p:spPr bwMode="auto">
            <a:xfrm>
              <a:off x="7266" y="10508"/>
              <a:ext cx="1648" cy="416"/>
            </a:xfrm>
            <a:prstGeom prst="rect">
              <a:avLst/>
            </a:prstGeom>
            <a:noFill/>
            <a:ln w="12699">
              <a:noFill/>
              <a:miter lim="800000"/>
              <a:headEnd type="none" w="sm" len="sm"/>
              <a:tailEnd type="none" w="sm" len="sm"/>
            </a:ln>
          </p:spPr>
          <p:txBody>
            <a:bodyPr/>
            <a:lstStyle/>
            <a:p>
              <a:pPr algn="just"/>
              <a:r>
                <a:rPr lang="zh-CN" sz="2000" dirty="0">
                  <a:latin typeface="Calibri" panose="020F0502020204030204" charset="0"/>
                </a:rPr>
                <a:t>外导体屏蔽层</a:t>
              </a:r>
              <a:endParaRPr lang="zh-CN" sz="2000" dirty="0"/>
            </a:p>
          </p:txBody>
        </p:sp>
        <p:sp>
          <p:nvSpPr>
            <p:cNvPr id="35855" name="Text Box 32"/>
            <p:cNvSpPr txBox="1">
              <a:spLocks noChangeArrowheads="1"/>
            </p:cNvSpPr>
            <p:nvPr/>
          </p:nvSpPr>
          <p:spPr bwMode="auto">
            <a:xfrm>
              <a:off x="7266" y="10948"/>
              <a:ext cx="1409" cy="416"/>
            </a:xfrm>
            <a:prstGeom prst="rect">
              <a:avLst/>
            </a:prstGeom>
            <a:noFill/>
            <a:ln w="12699">
              <a:noFill/>
              <a:miter lim="800000"/>
              <a:headEnd type="none" w="sm" len="sm"/>
              <a:tailEnd type="none" w="sm" len="sm"/>
            </a:ln>
          </p:spPr>
          <p:txBody>
            <a:bodyPr/>
            <a:lstStyle/>
            <a:p>
              <a:pPr algn="just"/>
              <a:r>
                <a:rPr lang="zh-CN" sz="2000">
                  <a:latin typeface="Calibri" panose="020F0502020204030204" charset="0"/>
                </a:rPr>
                <a:t>塑料保护套</a:t>
              </a:r>
              <a:endParaRPr lang="zh-CN" sz="2000"/>
            </a:p>
          </p:txBody>
        </p:sp>
      </p:grpSp>
      <p:sp>
        <p:nvSpPr>
          <p:cNvPr id="35" name="Title 1"/>
          <p:cNvSpPr txBox="1"/>
          <p:nvPr/>
        </p:nvSpPr>
        <p:spPr>
          <a:xfrm>
            <a:off x="457200" y="533400"/>
            <a:ext cx="8229600" cy="609600"/>
          </a:xfrm>
          <a:prstGeom prst="rect">
            <a:avLst/>
          </a:prstGeom>
        </p:spPr>
        <p:txBody>
          <a:bodyPr>
            <a:normAutofit fontScale="90000" lnSpcReduction="1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计算机网络的组成</a:t>
            </a:r>
          </a:p>
        </p:txBody>
      </p:sp>
      <p:pic>
        <p:nvPicPr>
          <p:cNvPr id="37" name="Picture 2" descr="D:\百度云同步盘\Misc\14163874201186558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38"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29</a:t>
            </a:fld>
            <a:endParaRPr lang="en-US" dirty="0">
              <a:solidFill>
                <a:schemeClr val="tx2"/>
              </a:solidFill>
            </a:endParaRPr>
          </a:p>
        </p:txBody>
      </p:sp>
      <p:sp>
        <p:nvSpPr>
          <p:cNvPr id="2" name="Rounded Rectangular Callout 1"/>
          <p:cNvSpPr/>
          <p:nvPr/>
        </p:nvSpPr>
        <p:spPr>
          <a:xfrm>
            <a:off x="4971124" y="172939"/>
            <a:ext cx="2738994" cy="1446622"/>
          </a:xfrm>
          <a:prstGeom prst="wedgeRoundRectCallout">
            <a:avLst>
              <a:gd name="adj1" fmla="val 28025"/>
              <a:gd name="adj2" fmla="val 6707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比双绞线屏蔽性更好，具有更高的带宽和很好的抗噪特性。</a:t>
            </a:r>
            <a:endParaRPr lang="en-US" altLang="zh-CN" dirty="0"/>
          </a:p>
          <a:p>
            <a:pPr algn="ctr"/>
            <a:r>
              <a:rPr lang="zh-CN" altLang="en-US" dirty="0"/>
              <a:t>现常用于有线电视网和城域网。</a:t>
            </a:r>
          </a:p>
        </p:txBody>
      </p:sp>
      <p:sp>
        <p:nvSpPr>
          <p:cNvPr id="39" name="Rounded Rectangular Callout 38"/>
          <p:cNvSpPr/>
          <p:nvPr/>
        </p:nvSpPr>
        <p:spPr>
          <a:xfrm>
            <a:off x="5510666" y="4877978"/>
            <a:ext cx="3023733" cy="1751422"/>
          </a:xfrm>
          <a:prstGeom prst="wedgeRoundRectCallout">
            <a:avLst>
              <a:gd name="adj1" fmla="val -71028"/>
              <a:gd name="adj2" fmla="val -4475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理论极限可到</a:t>
            </a:r>
            <a:r>
              <a:rPr lang="en-US" altLang="zh-CN" dirty="0"/>
              <a:t>50Tbps</a:t>
            </a:r>
            <a:r>
              <a:rPr lang="zh-CN" altLang="en-US" dirty="0"/>
              <a:t>，实用上限</a:t>
            </a:r>
            <a:r>
              <a:rPr lang="en-US" altLang="zh-CN" dirty="0"/>
              <a:t>10Gbps</a:t>
            </a:r>
            <a:r>
              <a:rPr lang="zh-CN" altLang="en-US" dirty="0"/>
              <a:t>（电信号频率转换限制），实验室上限</a:t>
            </a:r>
            <a:r>
              <a:rPr lang="en-US" altLang="zh-CN" dirty="0"/>
              <a:t>100Gbps</a:t>
            </a:r>
            <a:r>
              <a:rPr lang="zh-CN" altLang="en-US" dirty="0"/>
              <a:t>。</a:t>
            </a:r>
            <a:endParaRPr lang="en-US" altLang="zh-CN" dirty="0"/>
          </a:p>
          <a:p>
            <a:pPr algn="ctr"/>
            <a:r>
              <a:rPr lang="zh-CN" altLang="en-US" dirty="0"/>
              <a:t>分为单模、多模光纤。</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6F15528-21DE-4FAA-801E-634DDDAF4B2B}" type="slidenum">
              <a:rPr lang="en-US" smtClean="0"/>
              <a:t>3</a:t>
            </a:fld>
            <a:endParaRPr lang="en-US"/>
          </a:p>
        </p:txBody>
      </p:sp>
      <p:sp>
        <p:nvSpPr>
          <p:cNvPr id="5122" name="Rectangle 2"/>
          <p:cNvSpPr>
            <a:spLocks noGrp="1" noChangeArrowheads="1"/>
          </p:cNvSpPr>
          <p:nvPr/>
        </p:nvSpPr>
        <p:spPr>
          <a:xfrm>
            <a:off x="283845" y="347345"/>
            <a:ext cx="5256212" cy="6858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eaLnBrk="1" hangingPunct="1"/>
            <a:r>
              <a:rPr lang="zh-CN" altLang="en-US" sz="3600" b="1" dirty="0">
                <a:latin typeface="黑体" panose="02010609060101010101" pitchFamily="49" charset="-122"/>
                <a:ea typeface="黑体" panose="02010609060101010101" pitchFamily="49" charset="-122"/>
              </a:rPr>
              <a:t>教学大纲</a:t>
            </a:r>
          </a:p>
        </p:txBody>
      </p:sp>
      <p:sp>
        <p:nvSpPr>
          <p:cNvPr id="4" name="文本框 3"/>
          <p:cNvSpPr txBox="1"/>
          <p:nvPr/>
        </p:nvSpPr>
        <p:spPr>
          <a:xfrm>
            <a:off x="283845" y="1530985"/>
            <a:ext cx="3982720" cy="5169535"/>
          </a:xfrm>
          <a:prstGeom prst="rect">
            <a:avLst/>
          </a:prstGeom>
          <a:noFill/>
          <a:ln w="28575" cmpd="sng">
            <a:solidFill>
              <a:schemeClr val="accent1">
                <a:shade val="50000"/>
              </a:schemeClr>
            </a:solidFill>
            <a:prstDash val="solid"/>
          </a:ln>
        </p:spPr>
        <p:txBody>
          <a:bodyPr wrap="square" rtlCol="0">
            <a:spAutoFit/>
          </a:bodyPr>
          <a:lstStyle/>
          <a:p>
            <a:pPr>
              <a:lnSpc>
                <a:spcPct val="150000"/>
              </a:lnSpc>
            </a:pPr>
            <a:r>
              <a:rPr lang="en-US" altLang="zh-CN" sz="2000" b="1"/>
              <a:t>1. Internet</a:t>
            </a:r>
            <a:r>
              <a:rPr lang="zh-CN" altLang="en-US" sz="2000" b="1"/>
              <a:t>与网络基础</a:t>
            </a:r>
          </a:p>
          <a:p>
            <a:pPr>
              <a:lnSpc>
                <a:spcPct val="150000"/>
              </a:lnSpc>
            </a:pPr>
            <a:r>
              <a:rPr lang="en-US" altLang="zh-CN" sz="2000" b="1"/>
              <a:t>2. </a:t>
            </a:r>
            <a:r>
              <a:rPr lang="zh-CN" altLang="en-US" sz="2000" b="1"/>
              <a:t>局域网与</a:t>
            </a:r>
            <a:r>
              <a:rPr lang="en-US" altLang="zh-CN" sz="2000" b="1"/>
              <a:t>Intranet</a:t>
            </a:r>
          </a:p>
          <a:p>
            <a:pPr>
              <a:lnSpc>
                <a:spcPct val="150000"/>
              </a:lnSpc>
            </a:pPr>
            <a:r>
              <a:rPr lang="en-US" altLang="zh-CN" sz="2000" b="1"/>
              <a:t>3. Internet</a:t>
            </a:r>
            <a:r>
              <a:rPr lang="zh-CN" altLang="en-US" sz="2000" b="1"/>
              <a:t>接入技术</a:t>
            </a:r>
          </a:p>
          <a:p>
            <a:pPr>
              <a:lnSpc>
                <a:spcPct val="150000"/>
              </a:lnSpc>
            </a:pPr>
            <a:r>
              <a:rPr lang="en-US" altLang="zh-CN" sz="2000" b="1"/>
              <a:t>4. WWW</a:t>
            </a:r>
            <a:r>
              <a:rPr lang="zh-CN" altLang="en-US" sz="2000" b="1"/>
              <a:t>信息浏览与获取</a:t>
            </a:r>
          </a:p>
          <a:p>
            <a:pPr>
              <a:lnSpc>
                <a:spcPct val="150000"/>
              </a:lnSpc>
            </a:pPr>
            <a:r>
              <a:rPr lang="en-US" altLang="zh-CN" sz="2000" b="1"/>
              <a:t>5. </a:t>
            </a:r>
            <a:r>
              <a:rPr lang="zh-CN" altLang="en-US" sz="2000" b="1"/>
              <a:t>电子邮件</a:t>
            </a:r>
          </a:p>
          <a:p>
            <a:pPr>
              <a:lnSpc>
                <a:spcPct val="150000"/>
              </a:lnSpc>
            </a:pPr>
            <a:r>
              <a:rPr lang="en-US" altLang="zh-CN" sz="2000" b="1"/>
              <a:t>6. </a:t>
            </a:r>
            <a:r>
              <a:rPr lang="zh-CN" altLang="en-US" sz="2000" b="1"/>
              <a:t>文件的传输与下载</a:t>
            </a:r>
          </a:p>
          <a:p>
            <a:pPr>
              <a:lnSpc>
                <a:spcPct val="150000"/>
              </a:lnSpc>
            </a:pPr>
            <a:r>
              <a:rPr lang="en-US" altLang="zh-CN" sz="2000" b="1"/>
              <a:t>7. </a:t>
            </a:r>
            <a:r>
              <a:rPr lang="zh-CN" altLang="en-US" sz="2000" b="1"/>
              <a:t>电子商务基础及应用</a:t>
            </a:r>
          </a:p>
          <a:p>
            <a:pPr>
              <a:lnSpc>
                <a:spcPct val="150000"/>
              </a:lnSpc>
            </a:pPr>
            <a:r>
              <a:rPr lang="en-US" altLang="zh-CN" sz="2000" b="1"/>
              <a:t>8. </a:t>
            </a:r>
            <a:r>
              <a:rPr lang="zh-CN" altLang="en-US" sz="2000" b="1"/>
              <a:t>网络即时通信与交流</a:t>
            </a:r>
          </a:p>
          <a:p>
            <a:pPr>
              <a:lnSpc>
                <a:spcPct val="150000"/>
              </a:lnSpc>
            </a:pPr>
            <a:r>
              <a:rPr lang="en-US" altLang="zh-CN" sz="2000" b="1"/>
              <a:t>9. Internet</a:t>
            </a:r>
            <a:r>
              <a:rPr lang="zh-CN" altLang="en-US" sz="2000" b="1"/>
              <a:t>安全技术</a:t>
            </a:r>
          </a:p>
          <a:p>
            <a:pPr>
              <a:lnSpc>
                <a:spcPct val="150000"/>
              </a:lnSpc>
            </a:pPr>
            <a:r>
              <a:rPr lang="en-US" altLang="zh-CN" sz="2000" b="1"/>
              <a:t>10. </a:t>
            </a:r>
            <a:r>
              <a:rPr lang="zh-CN" altLang="en-US" sz="2000" b="1"/>
              <a:t>网页制作与网站建设</a:t>
            </a:r>
          </a:p>
          <a:p>
            <a:pPr>
              <a:lnSpc>
                <a:spcPct val="150000"/>
              </a:lnSpc>
            </a:pPr>
            <a:r>
              <a:rPr lang="en-US" altLang="zh-CN" sz="2000" b="1" strike="sngStrike">
                <a:solidFill>
                  <a:schemeClr val="tx1"/>
                </a:solidFill>
                <a:uFillTx/>
              </a:rPr>
              <a:t>11. Internet</a:t>
            </a:r>
            <a:r>
              <a:rPr lang="zh-CN" altLang="en-US" sz="2000" b="1" strike="sngStrike">
                <a:solidFill>
                  <a:schemeClr val="tx1"/>
                </a:solidFill>
                <a:uFillTx/>
              </a:rPr>
              <a:t>中流行的服务与应用</a:t>
            </a:r>
          </a:p>
        </p:txBody>
      </p:sp>
      <p:sp>
        <p:nvSpPr>
          <p:cNvPr id="6" name="文本框 5"/>
          <p:cNvSpPr txBox="1"/>
          <p:nvPr/>
        </p:nvSpPr>
        <p:spPr>
          <a:xfrm>
            <a:off x="4736465" y="1530985"/>
            <a:ext cx="4286250" cy="5169535"/>
          </a:xfrm>
          <a:prstGeom prst="rect">
            <a:avLst/>
          </a:prstGeom>
          <a:noFill/>
          <a:ln w="28575" cmpd="sng">
            <a:solidFill>
              <a:schemeClr val="accent1">
                <a:shade val="50000"/>
              </a:schemeClr>
            </a:solidFill>
            <a:prstDash val="solid"/>
          </a:ln>
        </p:spPr>
        <p:txBody>
          <a:bodyPr wrap="square" rtlCol="0">
            <a:spAutoFit/>
          </a:bodyPr>
          <a:lstStyle/>
          <a:p>
            <a:pPr>
              <a:lnSpc>
                <a:spcPct val="150000"/>
              </a:lnSpc>
            </a:pPr>
            <a:r>
              <a:rPr lang="en-US" altLang="zh-CN" sz="2000" b="1"/>
              <a:t>1. </a:t>
            </a:r>
            <a:r>
              <a:rPr lang="zh-CN" altLang="en-US" sz="2000" b="1"/>
              <a:t>计算机网络基础</a:t>
            </a:r>
          </a:p>
          <a:p>
            <a:pPr>
              <a:lnSpc>
                <a:spcPct val="150000"/>
              </a:lnSpc>
            </a:pPr>
            <a:r>
              <a:rPr lang="en-US" altLang="zh-CN" sz="2000" b="1"/>
              <a:t>2. Internet</a:t>
            </a:r>
            <a:r>
              <a:rPr lang="zh-CN" altLang="en-US" sz="2000" b="1"/>
              <a:t>应用基础</a:t>
            </a:r>
          </a:p>
          <a:p>
            <a:pPr>
              <a:lnSpc>
                <a:spcPct val="150000"/>
              </a:lnSpc>
            </a:pPr>
            <a:r>
              <a:rPr lang="en-US" altLang="zh-CN" sz="2000" b="1"/>
              <a:t>    2.1 WWW</a:t>
            </a:r>
            <a:r>
              <a:rPr lang="zh-CN" altLang="en-US" sz="2000" b="1"/>
              <a:t>信息浏览与获取</a:t>
            </a:r>
          </a:p>
          <a:p>
            <a:pPr>
              <a:lnSpc>
                <a:spcPct val="150000"/>
              </a:lnSpc>
            </a:pPr>
            <a:r>
              <a:rPr lang="en-US" altLang="zh-CN" sz="2000" b="1"/>
              <a:t>    2.2 </a:t>
            </a:r>
            <a:r>
              <a:rPr lang="zh-CN" altLang="en-US" sz="2000" b="1"/>
              <a:t>电子邮件</a:t>
            </a:r>
          </a:p>
          <a:p>
            <a:pPr>
              <a:lnSpc>
                <a:spcPct val="150000"/>
              </a:lnSpc>
            </a:pPr>
            <a:r>
              <a:rPr lang="en-US" altLang="zh-CN" sz="2000" b="1"/>
              <a:t>    2.3. </a:t>
            </a:r>
            <a:r>
              <a:rPr lang="zh-CN" altLang="en-US" sz="2000" b="1"/>
              <a:t>文件的传输与下载</a:t>
            </a:r>
          </a:p>
          <a:p>
            <a:pPr>
              <a:lnSpc>
                <a:spcPct val="150000"/>
              </a:lnSpc>
            </a:pPr>
            <a:r>
              <a:rPr lang="en-US" altLang="zh-CN" sz="2000" b="1"/>
              <a:t>    2.4. </a:t>
            </a:r>
            <a:r>
              <a:rPr lang="zh-CN" altLang="en-US" sz="2000" b="1"/>
              <a:t>电子商务基础及应用</a:t>
            </a:r>
          </a:p>
          <a:p>
            <a:pPr>
              <a:lnSpc>
                <a:spcPct val="150000"/>
              </a:lnSpc>
            </a:pPr>
            <a:r>
              <a:rPr lang="en-US" altLang="zh-CN" sz="2000" b="1"/>
              <a:t>    2.5. </a:t>
            </a:r>
            <a:r>
              <a:rPr lang="zh-CN" altLang="en-US" sz="2000" b="1"/>
              <a:t>网络即时通信与交流</a:t>
            </a:r>
          </a:p>
          <a:p>
            <a:pPr>
              <a:lnSpc>
                <a:spcPct val="150000"/>
              </a:lnSpc>
            </a:pPr>
            <a:r>
              <a:rPr lang="en-US" altLang="zh-CN" sz="2000" b="1"/>
              <a:t>3. </a:t>
            </a:r>
            <a:r>
              <a:rPr lang="zh-CN" altLang="en-US" sz="2000" b="1"/>
              <a:t>网页制作与网站建设</a:t>
            </a:r>
          </a:p>
          <a:p>
            <a:pPr>
              <a:lnSpc>
                <a:spcPct val="150000"/>
              </a:lnSpc>
            </a:pPr>
            <a:r>
              <a:rPr lang="en-US" altLang="zh-CN" sz="2000" b="1">
                <a:solidFill>
                  <a:srgbClr val="FF0000"/>
                </a:solidFill>
              </a:rPr>
              <a:t>4. </a:t>
            </a:r>
            <a:r>
              <a:rPr lang="zh-CN" altLang="en-US" sz="2000" b="1">
                <a:solidFill>
                  <a:srgbClr val="FF0000"/>
                </a:solidFill>
              </a:rPr>
              <a:t>无线网络基础 （补充）</a:t>
            </a:r>
          </a:p>
          <a:p>
            <a:pPr>
              <a:lnSpc>
                <a:spcPct val="150000"/>
              </a:lnSpc>
            </a:pPr>
            <a:r>
              <a:rPr lang="en-US" altLang="zh-CN" sz="2000" b="1">
                <a:solidFill>
                  <a:srgbClr val="FF0000"/>
                </a:solidFill>
              </a:rPr>
              <a:t>5. </a:t>
            </a:r>
            <a:r>
              <a:rPr lang="zh-CN" altLang="en-US" sz="2000" b="1">
                <a:solidFill>
                  <a:srgbClr val="FF0000"/>
                </a:solidFill>
              </a:rPr>
              <a:t>语义网基础（补充）</a:t>
            </a:r>
          </a:p>
          <a:p>
            <a:pPr>
              <a:lnSpc>
                <a:spcPct val="150000"/>
              </a:lnSpc>
            </a:pPr>
            <a:r>
              <a:rPr lang="en-US" altLang="zh-CN" sz="2000" b="1">
                <a:solidFill>
                  <a:srgbClr val="FF0000"/>
                </a:solidFill>
                <a:sym typeface="+mn-ea"/>
              </a:rPr>
              <a:t>6. </a:t>
            </a:r>
            <a:r>
              <a:rPr lang="zh-CN" altLang="en-US" sz="2000" b="1">
                <a:solidFill>
                  <a:srgbClr val="FF0000"/>
                </a:solidFill>
                <a:sym typeface="+mn-ea"/>
              </a:rPr>
              <a:t>网络安全基础（扩展）</a:t>
            </a:r>
          </a:p>
        </p:txBody>
      </p:sp>
      <p:sp>
        <p:nvSpPr>
          <p:cNvPr id="7" name="文本框 6"/>
          <p:cNvSpPr txBox="1"/>
          <p:nvPr/>
        </p:nvSpPr>
        <p:spPr>
          <a:xfrm>
            <a:off x="283845" y="1162685"/>
            <a:ext cx="1670050" cy="368300"/>
          </a:xfrm>
          <a:prstGeom prst="rect">
            <a:avLst/>
          </a:prstGeom>
          <a:noFill/>
        </p:spPr>
        <p:txBody>
          <a:bodyPr wrap="square" rtlCol="0">
            <a:spAutoFit/>
          </a:bodyPr>
          <a:lstStyle/>
          <a:p>
            <a:r>
              <a:rPr lang="zh-CN" altLang="en-US" b="1"/>
              <a:t>教材内容</a:t>
            </a:r>
          </a:p>
        </p:txBody>
      </p:sp>
      <p:sp>
        <p:nvSpPr>
          <p:cNvPr id="8" name="文本框 7"/>
          <p:cNvSpPr txBox="1"/>
          <p:nvPr/>
        </p:nvSpPr>
        <p:spPr>
          <a:xfrm>
            <a:off x="4736465" y="1162685"/>
            <a:ext cx="1670050" cy="368300"/>
          </a:xfrm>
          <a:prstGeom prst="rect">
            <a:avLst/>
          </a:prstGeom>
          <a:noFill/>
        </p:spPr>
        <p:txBody>
          <a:bodyPr wrap="square" rtlCol="0">
            <a:spAutoFit/>
          </a:bodyPr>
          <a:lstStyle/>
          <a:p>
            <a:r>
              <a:rPr lang="zh-CN" altLang="en-US" b="1"/>
              <a:t>调整后内容</a:t>
            </a:r>
          </a:p>
        </p:txBody>
      </p:sp>
      <p:cxnSp>
        <p:nvCxnSpPr>
          <p:cNvPr id="9" name="直接箭头连接符 8"/>
          <p:cNvCxnSpPr/>
          <p:nvPr/>
        </p:nvCxnSpPr>
        <p:spPr>
          <a:xfrm flipV="1">
            <a:off x="3116580" y="1828800"/>
            <a:ext cx="1607820" cy="5207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V="1">
            <a:off x="3124200" y="1905000"/>
            <a:ext cx="1524000" cy="3810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V="1">
            <a:off x="3124200" y="1972945"/>
            <a:ext cx="1524000" cy="7620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3200400" y="2743200"/>
            <a:ext cx="1524000" cy="44894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3200400" y="3276600"/>
            <a:ext cx="1524000" cy="4572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3200400" y="3733800"/>
            <a:ext cx="1524000" cy="4572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3200400" y="4267200"/>
            <a:ext cx="1524000" cy="45275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3200400" y="4648200"/>
            <a:ext cx="1524000" cy="47498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3044190" y="5029200"/>
            <a:ext cx="1680210" cy="94297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2895600" y="5562600"/>
            <a:ext cx="1828800" cy="8382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3679825" y="1828800"/>
            <a:ext cx="565150" cy="645160"/>
          </a:xfrm>
          <a:prstGeom prst="rect">
            <a:avLst/>
          </a:prstGeom>
          <a:noFill/>
        </p:spPr>
        <p:txBody>
          <a:bodyPr wrap="square" rtlCol="0">
            <a:spAutoFit/>
          </a:bodyPr>
          <a:lstStyle/>
          <a:p>
            <a:r>
              <a:rPr lang="zh-CN" altLang="en-US"/>
              <a:t>合并</a:t>
            </a:r>
          </a:p>
        </p:txBody>
      </p:sp>
      <p:sp>
        <p:nvSpPr>
          <p:cNvPr id="25" name="文本框 24"/>
          <p:cNvSpPr txBox="1"/>
          <p:nvPr/>
        </p:nvSpPr>
        <p:spPr>
          <a:xfrm>
            <a:off x="3656965" y="3085465"/>
            <a:ext cx="454025" cy="1753235"/>
          </a:xfrm>
          <a:prstGeom prst="rect">
            <a:avLst/>
          </a:prstGeom>
          <a:noFill/>
        </p:spPr>
        <p:txBody>
          <a:bodyPr wrap="square" rtlCol="0">
            <a:spAutoFit/>
          </a:bodyPr>
          <a:lstStyle/>
          <a:p>
            <a:r>
              <a:rPr lang="zh-CN" altLang="en-US"/>
              <a:t>简</a:t>
            </a:r>
          </a:p>
          <a:p>
            <a:endParaRPr lang="zh-CN" altLang="en-US"/>
          </a:p>
          <a:p>
            <a:endParaRPr lang="zh-CN" altLang="en-US"/>
          </a:p>
          <a:p>
            <a:endParaRPr lang="zh-CN" altLang="en-US"/>
          </a:p>
          <a:p>
            <a:endParaRPr lang="zh-CN" altLang="en-US"/>
          </a:p>
          <a:p>
            <a:r>
              <a:rPr lang="zh-CN" altLang="en-US"/>
              <a:t>化</a:t>
            </a:r>
          </a:p>
        </p:txBody>
      </p:sp>
      <p:sp>
        <p:nvSpPr>
          <p:cNvPr id="27" name="文本框 26"/>
          <p:cNvSpPr txBox="1"/>
          <p:nvPr/>
        </p:nvSpPr>
        <p:spPr>
          <a:xfrm>
            <a:off x="3684905" y="5659120"/>
            <a:ext cx="471170" cy="645160"/>
          </a:xfrm>
          <a:prstGeom prst="rect">
            <a:avLst/>
          </a:prstGeom>
          <a:noFill/>
        </p:spPr>
        <p:txBody>
          <a:bodyPr wrap="square" rtlCol="0">
            <a:spAutoFit/>
          </a:bodyPr>
          <a:lstStyle/>
          <a:p>
            <a:r>
              <a:rPr lang="zh-CN" altLang="en-US"/>
              <a:t>扩展</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p:nvPr/>
        </p:nvSpPr>
        <p:spPr>
          <a:xfrm>
            <a:off x="457200" y="533400"/>
            <a:ext cx="8229600" cy="609600"/>
          </a:xfrm>
          <a:prstGeom prst="rect">
            <a:avLst/>
          </a:prstGeom>
        </p:spPr>
        <p:txBody>
          <a:bodyPr>
            <a:normAutofit fontScale="90000" lnSpcReduction="1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题外话：光缆</a:t>
            </a:r>
            <a:r>
              <a:rPr lang="en-US" altLang="zh-CN" b="1" dirty="0">
                <a:latin typeface="黑体" panose="02010609060101010101" pitchFamily="49" charset="-122"/>
                <a:ea typeface="黑体" panose="02010609060101010101" pitchFamily="49" charset="-122"/>
              </a:rPr>
              <a:t>vs.</a:t>
            </a:r>
            <a:r>
              <a:rPr lang="zh-CN" altLang="en-US" b="1" dirty="0">
                <a:latin typeface="黑体" panose="02010609060101010101" pitchFamily="49" charset="-122"/>
                <a:ea typeface="黑体" panose="02010609060101010101" pitchFamily="49" charset="-122"/>
              </a:rPr>
              <a:t>铜线</a:t>
            </a:r>
          </a:p>
        </p:txBody>
      </p:sp>
      <p:pic>
        <p:nvPicPr>
          <p:cNvPr id="37"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38"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30</a:t>
            </a:fld>
            <a:endParaRPr lang="en-US" dirty="0">
              <a:solidFill>
                <a:schemeClr val="tx2"/>
              </a:solidFill>
            </a:endParaRPr>
          </a:p>
        </p:txBody>
      </p:sp>
      <p:sp>
        <p:nvSpPr>
          <p:cNvPr id="39" name="Content Placeholder 2"/>
          <p:cNvSpPr txBox="1"/>
          <p:nvPr/>
        </p:nvSpPr>
        <p:spPr>
          <a:xfrm>
            <a:off x="457200" y="1219200"/>
            <a:ext cx="8229600" cy="5257800"/>
          </a:xfrm>
          <a:prstGeom prst="rect">
            <a:avLst/>
          </a:prstGeom>
        </p:spPr>
        <p:txBody>
          <a:bodyPr>
            <a:normAutofit lnSpcReduction="10000"/>
          </a:bodyPr>
          <a:lstStyle>
            <a:lvl1pPr marL="182880" indent="-182880" algn="l" defTabSz="914400" rtl="0" eaLnBrk="1" latinLnBrk="0" hangingPunct="1">
              <a:spcBef>
                <a:spcPct val="20000"/>
              </a:spcBef>
              <a:buClr>
                <a:schemeClr val="accent1"/>
              </a:buClr>
              <a:buSzPct val="85000"/>
              <a:buFont typeface="Arial" panose="020B0604020202020204"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B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B0604020202020204"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B0604020202020204"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9pPr>
          </a:lstStyle>
          <a:p>
            <a:pPr marL="182880" lvl="1" fontAlgn="ctr">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光纤的优点</a:t>
            </a:r>
            <a:endParaRPr lang="en-US" altLang="zh-CN" sz="2400" b="1" dirty="0">
              <a:latin typeface="微软雅黑" panose="020B0503020204020204" pitchFamily="34" charset="-122"/>
              <a:ea typeface="微软雅黑" panose="020B0503020204020204" pitchFamily="34" charset="-122"/>
            </a:endParaRPr>
          </a:p>
          <a:p>
            <a:pPr lvl="1" fontAlgn="ctr">
              <a:lnSpc>
                <a:spcPct val="150000"/>
              </a:lnSpc>
            </a:pPr>
            <a:r>
              <a:rPr lang="zh-CN" altLang="en-US" sz="2100" dirty="0">
                <a:latin typeface="楷体" panose="02010609060101010101" pitchFamily="49" charset="-122"/>
                <a:ea typeface="楷体" panose="02010609060101010101" pitchFamily="49" charset="-122"/>
              </a:rPr>
              <a:t>光纤有更高的带宽</a:t>
            </a:r>
            <a:endParaRPr lang="en-US" altLang="zh-CN" sz="2100" dirty="0">
              <a:latin typeface="楷体" panose="02010609060101010101" pitchFamily="49" charset="-122"/>
              <a:ea typeface="楷体" panose="02010609060101010101" pitchFamily="49" charset="-122"/>
            </a:endParaRPr>
          </a:p>
          <a:p>
            <a:pPr lvl="1" fontAlgn="ctr">
              <a:lnSpc>
                <a:spcPct val="150000"/>
              </a:lnSpc>
            </a:pPr>
            <a:r>
              <a:rPr lang="zh-CN" altLang="en-US" sz="2100" dirty="0">
                <a:latin typeface="楷体" panose="02010609060101010101" pitchFamily="49" charset="-122"/>
                <a:ea typeface="楷体" panose="02010609060101010101" pitchFamily="49" charset="-122"/>
              </a:rPr>
              <a:t>光纤有更低的衰减</a:t>
            </a:r>
            <a:endParaRPr lang="en-US" altLang="zh-CN" sz="2100" dirty="0">
              <a:latin typeface="楷体" panose="02010609060101010101" pitchFamily="49" charset="-122"/>
              <a:ea typeface="楷体" panose="02010609060101010101" pitchFamily="49" charset="-122"/>
            </a:endParaRPr>
          </a:p>
          <a:p>
            <a:pPr lvl="1" fontAlgn="ctr">
              <a:lnSpc>
                <a:spcPct val="150000"/>
              </a:lnSpc>
            </a:pPr>
            <a:r>
              <a:rPr lang="zh-CN" altLang="en-US" sz="2100" dirty="0">
                <a:latin typeface="楷体" panose="02010609060101010101" pitchFamily="49" charset="-122"/>
                <a:ea typeface="楷体" panose="02010609060101010101" pitchFamily="49" charset="-122"/>
              </a:rPr>
              <a:t>不易干扰、腐蚀</a:t>
            </a:r>
            <a:endParaRPr lang="en-US" altLang="zh-CN" sz="2100" dirty="0">
              <a:latin typeface="楷体" panose="02010609060101010101" pitchFamily="49" charset="-122"/>
              <a:ea typeface="楷体" panose="02010609060101010101" pitchFamily="49" charset="-122"/>
            </a:endParaRPr>
          </a:p>
          <a:p>
            <a:pPr lvl="1" fontAlgn="ctr">
              <a:lnSpc>
                <a:spcPct val="150000"/>
              </a:lnSpc>
            </a:pPr>
            <a:r>
              <a:rPr lang="zh-CN" altLang="en-US" sz="2100" dirty="0">
                <a:latin typeface="楷体" panose="02010609060101010101" pitchFamily="49" charset="-122"/>
                <a:ea typeface="楷体" panose="02010609060101010101" pitchFamily="49" charset="-122"/>
              </a:rPr>
              <a:t>细小而轻</a:t>
            </a:r>
            <a:r>
              <a:rPr lang="en-US" altLang="zh-CN" sz="2100" dirty="0">
                <a:latin typeface="楷体" panose="02010609060101010101" pitchFamily="49" charset="-122"/>
                <a:ea typeface="楷体" panose="02010609060101010101" pitchFamily="49" charset="-122"/>
              </a:rPr>
              <a:t>——1000</a:t>
            </a:r>
            <a:r>
              <a:rPr lang="zh-CN" altLang="en-US" sz="2100" dirty="0">
                <a:latin typeface="楷体" panose="02010609060101010101" pitchFamily="49" charset="-122"/>
                <a:ea typeface="楷体" panose="02010609060101010101" pitchFamily="49" charset="-122"/>
              </a:rPr>
              <a:t>根</a:t>
            </a:r>
            <a:r>
              <a:rPr lang="en-US" altLang="zh-CN" sz="2100" dirty="0">
                <a:latin typeface="楷体" panose="02010609060101010101" pitchFamily="49" charset="-122"/>
                <a:ea typeface="楷体" panose="02010609060101010101" pitchFamily="49" charset="-122"/>
              </a:rPr>
              <a:t>1km</a:t>
            </a:r>
            <a:r>
              <a:rPr lang="zh-CN" altLang="en-US" sz="2100" dirty="0">
                <a:latin typeface="楷体" panose="02010609060101010101" pitchFamily="49" charset="-122"/>
                <a:ea typeface="楷体" panose="02010609060101010101" pitchFamily="49" charset="-122"/>
              </a:rPr>
              <a:t>长的双绞线重</a:t>
            </a:r>
            <a:r>
              <a:rPr lang="en-US" altLang="zh-CN" sz="2100" dirty="0">
                <a:latin typeface="楷体" panose="02010609060101010101" pitchFamily="49" charset="-122"/>
                <a:ea typeface="楷体" panose="02010609060101010101" pitchFamily="49" charset="-122"/>
              </a:rPr>
              <a:t>8t</a:t>
            </a:r>
            <a:r>
              <a:rPr lang="zh-CN" altLang="en-US" sz="2100" dirty="0">
                <a:latin typeface="楷体" panose="02010609060101010101" pitchFamily="49" charset="-122"/>
                <a:ea typeface="楷体" panose="02010609060101010101" pitchFamily="49" charset="-122"/>
              </a:rPr>
              <a:t>，而</a:t>
            </a:r>
            <a:r>
              <a:rPr lang="en-US" altLang="zh-CN" sz="2100" dirty="0">
                <a:latin typeface="楷体" panose="02010609060101010101" pitchFamily="49" charset="-122"/>
                <a:ea typeface="楷体" panose="02010609060101010101" pitchFamily="49" charset="-122"/>
              </a:rPr>
              <a:t>2</a:t>
            </a:r>
            <a:r>
              <a:rPr lang="zh-CN" altLang="en-US" sz="2100" dirty="0">
                <a:latin typeface="楷体" panose="02010609060101010101" pitchFamily="49" charset="-122"/>
                <a:ea typeface="楷体" panose="02010609060101010101" pitchFamily="49" charset="-122"/>
              </a:rPr>
              <a:t>根光纤有更大的容量，重</a:t>
            </a:r>
            <a:r>
              <a:rPr lang="en-US" altLang="zh-CN" sz="2100" dirty="0">
                <a:latin typeface="楷体" panose="02010609060101010101" pitchFamily="49" charset="-122"/>
                <a:ea typeface="楷体" panose="02010609060101010101" pitchFamily="49" charset="-122"/>
              </a:rPr>
              <a:t>100kg</a:t>
            </a:r>
            <a:r>
              <a:rPr lang="zh-CN" altLang="en-US" sz="2100" dirty="0">
                <a:latin typeface="楷体" panose="02010609060101010101" pitchFamily="49" charset="-122"/>
                <a:ea typeface="楷体" panose="02010609060101010101" pitchFamily="49" charset="-122"/>
              </a:rPr>
              <a:t>。</a:t>
            </a:r>
            <a:endParaRPr lang="en-US" altLang="zh-CN" sz="2100" dirty="0">
              <a:latin typeface="楷体" panose="02010609060101010101" pitchFamily="49" charset="-122"/>
              <a:ea typeface="楷体" panose="02010609060101010101" pitchFamily="49" charset="-122"/>
            </a:endParaRPr>
          </a:p>
          <a:p>
            <a:pPr lvl="1" fontAlgn="ctr">
              <a:lnSpc>
                <a:spcPct val="150000"/>
              </a:lnSpc>
            </a:pPr>
            <a:r>
              <a:rPr lang="zh-CN" altLang="en-US" sz="2100" dirty="0">
                <a:latin typeface="楷体" panose="02010609060101010101" pitchFamily="49" charset="-122"/>
                <a:ea typeface="楷体" panose="02010609060101010101" pitchFamily="49" charset="-122"/>
              </a:rPr>
              <a:t>便宜</a:t>
            </a:r>
            <a:r>
              <a:rPr lang="en-US" altLang="zh-CN" sz="2100" dirty="0">
                <a:latin typeface="楷体" panose="02010609060101010101" pitchFamily="49" charset="-122"/>
                <a:ea typeface="楷体" panose="02010609060101010101" pitchFamily="49" charset="-122"/>
              </a:rPr>
              <a:t>——</a:t>
            </a:r>
            <a:r>
              <a:rPr lang="zh-CN" altLang="en-US" sz="2100" dirty="0">
                <a:latin typeface="楷体" panose="02010609060101010101" pitchFamily="49" charset="-122"/>
                <a:ea typeface="楷体" panose="02010609060101010101" pitchFamily="49" charset="-122"/>
              </a:rPr>
              <a:t>玻璃用沙子做的。</a:t>
            </a:r>
            <a:endParaRPr lang="en-US" altLang="zh-CN" sz="2100" dirty="0">
              <a:latin typeface="楷体" panose="02010609060101010101" pitchFamily="49" charset="-122"/>
              <a:ea typeface="楷体" panose="02010609060101010101" pitchFamily="49" charset="-122"/>
            </a:endParaRPr>
          </a:p>
          <a:p>
            <a:pPr lvl="1" fontAlgn="ctr">
              <a:lnSpc>
                <a:spcPct val="150000"/>
              </a:lnSpc>
            </a:pPr>
            <a:r>
              <a:rPr lang="zh-CN" altLang="en-US" sz="2100" dirty="0">
                <a:latin typeface="楷体" panose="02010609060101010101" pitchFamily="49" charset="-122"/>
                <a:ea typeface="楷体" panose="02010609060101010101" pitchFamily="49" charset="-122"/>
              </a:rPr>
              <a:t>不会漏光难以接入</a:t>
            </a:r>
            <a:r>
              <a:rPr lang="en-US" altLang="zh-CN" sz="2100" dirty="0">
                <a:latin typeface="楷体" panose="02010609060101010101" pitchFamily="49" charset="-122"/>
                <a:ea typeface="楷体" panose="02010609060101010101" pitchFamily="49" charset="-122"/>
              </a:rPr>
              <a:t>——</a:t>
            </a:r>
            <a:r>
              <a:rPr lang="zh-CN" altLang="en-US" sz="2100" dirty="0">
                <a:latin typeface="楷体" panose="02010609060101010101" pitchFamily="49" charset="-122"/>
                <a:ea typeface="楷体" panose="02010609060101010101" pitchFamily="49" charset="-122"/>
              </a:rPr>
              <a:t>安全性高。</a:t>
            </a:r>
            <a:endParaRPr lang="en-US" altLang="zh-CN" sz="2100" dirty="0">
              <a:latin typeface="楷体" panose="02010609060101010101" pitchFamily="49" charset="-122"/>
              <a:ea typeface="楷体" panose="02010609060101010101" pitchFamily="49" charset="-122"/>
            </a:endParaRPr>
          </a:p>
          <a:p>
            <a:pPr marL="182880" lvl="1" fontAlgn="ctr">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光纤的缺点。</a:t>
            </a:r>
            <a:endParaRPr lang="en-US" altLang="zh-CN" sz="2400" b="1" dirty="0">
              <a:latin typeface="微软雅黑" panose="020B0503020204020204" pitchFamily="34" charset="-122"/>
              <a:ea typeface="微软雅黑" panose="020B0503020204020204" pitchFamily="34" charset="-122"/>
            </a:endParaRPr>
          </a:p>
          <a:p>
            <a:pPr lvl="1" fontAlgn="ctr">
              <a:lnSpc>
                <a:spcPct val="150000"/>
              </a:lnSpc>
            </a:pPr>
            <a:r>
              <a:rPr lang="zh-CN" altLang="en-US" sz="2100" dirty="0">
                <a:latin typeface="楷体" panose="02010609060101010101" pitchFamily="49" charset="-122"/>
                <a:ea typeface="楷体" panose="02010609060101010101" pitchFamily="49" charset="-122"/>
              </a:rPr>
              <a:t>操作技能要求高，弯曲易折，接口成本高。</a:t>
            </a:r>
            <a:endParaRPr lang="en-US" altLang="zh-CN" sz="2100" dirty="0">
              <a:latin typeface="楷体" panose="02010609060101010101" pitchFamily="49" charset="-122"/>
              <a:ea typeface="楷体" panose="02010609060101010101" pitchFamily="49" charset="-122"/>
            </a:endParaRPr>
          </a:p>
          <a:p>
            <a:pPr marL="182880" lvl="1" fontAlgn="ctr">
              <a:lnSpc>
                <a:spcPct val="150000"/>
              </a:lnSpc>
              <a:buFont typeface="Wingdings" panose="05000000000000000000" pitchFamily="2" charset="2"/>
              <a:buChar char="Ø"/>
            </a:pPr>
            <a:endParaRPr lang="en-US" altLang="zh-CN" sz="24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内容占位符 2"/>
          <p:cNvSpPr>
            <a:spLocks noGrp="1"/>
          </p:cNvSpPr>
          <p:nvPr>
            <p:ph idx="1"/>
          </p:nvPr>
        </p:nvSpPr>
        <p:spPr/>
        <p:txBody>
          <a:bodyPr/>
          <a:lstStyle/>
          <a:p>
            <a:pPr marL="182880" lvl="1" fontAlgn="ctr">
              <a:lnSpc>
                <a:spcPct val="150000"/>
              </a:lnSpc>
              <a:buFont typeface="Wingdings" panose="05000000000000000000" pitchFamily="2" charset="2"/>
              <a:buChar char="Ø"/>
            </a:pPr>
            <a:r>
              <a:rPr lang="zh-CN" altLang="zh-CN" sz="2400" b="1" dirty="0">
                <a:latin typeface="微软雅黑" panose="020B0503020204020204" pitchFamily="34" charset="-122"/>
                <a:ea typeface="微软雅黑" panose="020B0503020204020204" pitchFamily="34" charset="-122"/>
              </a:rPr>
              <a:t>网络硬件</a:t>
            </a:r>
          </a:p>
          <a:p>
            <a:pPr marL="393700" lvl="1" indent="0">
              <a:buNone/>
            </a:pPr>
            <a:r>
              <a:rPr lang="zh-CN" altLang="zh-CN" dirty="0"/>
              <a:t>（</a:t>
            </a:r>
            <a:r>
              <a:rPr lang="en-US" altLang="zh-CN" dirty="0"/>
              <a:t>4</a:t>
            </a:r>
            <a:r>
              <a:rPr lang="zh-CN" altLang="zh-CN" dirty="0"/>
              <a:t>）通信介质</a:t>
            </a:r>
            <a:endParaRPr lang="en-US" altLang="zh-CN" dirty="0"/>
          </a:p>
          <a:p>
            <a:pPr lvl="2"/>
            <a:r>
              <a:rPr lang="zh-CN" altLang="en-US" b="1" dirty="0"/>
              <a:t>磁介质</a:t>
            </a:r>
            <a:endParaRPr lang="en-US" altLang="zh-CN" b="1" dirty="0"/>
          </a:p>
          <a:p>
            <a:pPr lvl="2"/>
            <a:r>
              <a:rPr lang="zh-CN" altLang="en-US" dirty="0"/>
              <a:t>银行异地灾备往往采用磁介质通信</a:t>
            </a:r>
            <a:r>
              <a:rPr lang="en-US" altLang="zh-CN" dirty="0"/>
              <a:t>——</a:t>
            </a:r>
            <a:r>
              <a:rPr lang="zh-CN" altLang="en-US" dirty="0"/>
              <a:t>也就是使用物流运输磁盘。</a:t>
            </a:r>
            <a:endParaRPr lang="en-US" altLang="zh-CN" dirty="0"/>
          </a:p>
          <a:p>
            <a:pPr lvl="2"/>
            <a:r>
              <a:rPr lang="zh-CN" altLang="en-US" dirty="0"/>
              <a:t>工业标准的一盘磁带可以容纳</a:t>
            </a:r>
            <a:r>
              <a:rPr lang="en-US" altLang="zh-CN" dirty="0"/>
              <a:t>200GB</a:t>
            </a:r>
            <a:r>
              <a:rPr lang="zh-CN" altLang="en-US" dirty="0"/>
              <a:t>信息，一个</a:t>
            </a:r>
            <a:r>
              <a:rPr lang="en-US" altLang="zh-CN" dirty="0"/>
              <a:t>60X60X60cm</a:t>
            </a:r>
            <a:r>
              <a:rPr lang="zh-CN" altLang="en-US" dirty="0"/>
              <a:t>的箱子可以装下</a:t>
            </a:r>
            <a:r>
              <a:rPr lang="en-US" altLang="zh-CN" dirty="0"/>
              <a:t>1000</a:t>
            </a:r>
            <a:r>
              <a:rPr lang="zh-CN" altLang="en-US" dirty="0"/>
              <a:t>个磁带，即</a:t>
            </a:r>
            <a:r>
              <a:rPr lang="en-US" altLang="zh-CN" dirty="0"/>
              <a:t>200TB,</a:t>
            </a:r>
            <a:r>
              <a:rPr lang="zh-CN" altLang="en-US" dirty="0"/>
              <a:t>使用快递运输可以一天之内到达全球任意位置，一次传输的有效带宽为</a:t>
            </a:r>
            <a:r>
              <a:rPr lang="en-US" altLang="zh-CN" dirty="0"/>
              <a:t>1600terabits/86400s = 19Gbps.</a:t>
            </a:r>
          </a:p>
          <a:p>
            <a:pPr lvl="2"/>
            <a:r>
              <a:rPr lang="zh-CN" altLang="en-US" dirty="0"/>
              <a:t>如果路程在</a:t>
            </a:r>
            <a:r>
              <a:rPr lang="en-US" altLang="zh-CN" dirty="0"/>
              <a:t>1</a:t>
            </a:r>
            <a:r>
              <a:rPr lang="zh-CN" altLang="en-US" dirty="0"/>
              <a:t>小时以内，带宽可以增加到</a:t>
            </a:r>
            <a:r>
              <a:rPr lang="en-US" altLang="zh-CN" dirty="0"/>
              <a:t>400Gbps</a:t>
            </a:r>
            <a:r>
              <a:rPr lang="zh-CN" altLang="en-US" dirty="0"/>
              <a:t>，快过任何计算机网络。</a:t>
            </a:r>
            <a:endParaRPr lang="en-US" altLang="zh-CN" dirty="0"/>
          </a:p>
          <a:p>
            <a:pPr lvl="2"/>
            <a:r>
              <a:rPr lang="zh-CN" altLang="en-US" dirty="0"/>
              <a:t>运输</a:t>
            </a:r>
            <a:r>
              <a:rPr lang="en-US" altLang="zh-CN" dirty="0"/>
              <a:t>1GB</a:t>
            </a:r>
            <a:r>
              <a:rPr lang="zh-CN" altLang="en-US" dirty="0"/>
              <a:t>数据的成本不到</a:t>
            </a:r>
            <a:r>
              <a:rPr lang="en-US" altLang="zh-CN" dirty="0"/>
              <a:t>2</a:t>
            </a:r>
            <a:r>
              <a:rPr lang="zh-CN" altLang="en-US" dirty="0"/>
              <a:t>毛钱，十分便宜。</a:t>
            </a:r>
            <a:endParaRPr lang="zh-CN" altLang="zh-CN" dirty="0"/>
          </a:p>
        </p:txBody>
      </p:sp>
      <p:sp>
        <p:nvSpPr>
          <p:cNvPr id="35" name="Title 1"/>
          <p:cNvSpPr txBox="1"/>
          <p:nvPr/>
        </p:nvSpPr>
        <p:spPr>
          <a:xfrm>
            <a:off x="457200" y="533400"/>
            <a:ext cx="8229600" cy="609600"/>
          </a:xfrm>
          <a:prstGeom prst="rect">
            <a:avLst/>
          </a:prstGeom>
        </p:spPr>
        <p:txBody>
          <a:bodyPr>
            <a:normAutofit fontScale="90000" lnSpcReduction="1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计算机网络的组成</a:t>
            </a:r>
          </a:p>
        </p:txBody>
      </p:sp>
      <p:pic>
        <p:nvPicPr>
          <p:cNvPr id="37"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38"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31</a:t>
            </a:fld>
            <a:endParaRPr lang="en-US" dirty="0">
              <a:solidFill>
                <a:schemeClr val="tx2"/>
              </a:solidFill>
            </a:endParaRPr>
          </a:p>
        </p:txBody>
      </p:sp>
      <p:sp>
        <p:nvSpPr>
          <p:cNvPr id="2" name="Rounded Rectangle 1"/>
          <p:cNvSpPr/>
          <p:nvPr/>
        </p:nvSpPr>
        <p:spPr>
          <a:xfrm>
            <a:off x="2286000" y="5153967"/>
            <a:ext cx="4953000" cy="1066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不要低估了一辆满载磁带、在高速公路上飞驰的货车的带宽。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p:txBody>
          <a:bodyPr/>
          <a:lstStyle/>
          <a:p>
            <a:pPr marL="182880" lvl="1" fontAlgn="ctr">
              <a:lnSpc>
                <a:spcPct val="150000"/>
              </a:lnSpc>
              <a:buFont typeface="Wingdings" panose="05000000000000000000" pitchFamily="2" charset="2"/>
              <a:buChar char="Ø"/>
            </a:pPr>
            <a:r>
              <a:rPr lang="zh-CN" altLang="zh-CN" b="1" dirty="0">
                <a:latin typeface="微软雅黑" panose="020B0503020204020204" pitchFamily="34" charset="-122"/>
                <a:ea typeface="微软雅黑" panose="020B0503020204020204" pitchFamily="34" charset="-122"/>
              </a:rPr>
              <a:t>网络硬件</a:t>
            </a:r>
          </a:p>
          <a:p>
            <a:pPr marL="393700" lvl="1" indent="0">
              <a:buNone/>
            </a:pPr>
            <a:r>
              <a:rPr lang="zh-CN" altLang="zh-CN" dirty="0"/>
              <a:t>（</a:t>
            </a:r>
            <a:r>
              <a:rPr lang="en-US" altLang="zh-CN" dirty="0"/>
              <a:t>5</a:t>
            </a:r>
            <a:r>
              <a:rPr lang="zh-CN" altLang="zh-CN" dirty="0"/>
              <a:t>）终结匹配器与</a:t>
            </a:r>
            <a:r>
              <a:rPr lang="en-US" altLang="zh-CN" dirty="0"/>
              <a:t>BNC</a:t>
            </a:r>
            <a:r>
              <a:rPr lang="zh-CN" altLang="zh-CN" dirty="0"/>
              <a:t>接头</a:t>
            </a:r>
            <a:endParaRPr lang="en-US" altLang="zh-CN" dirty="0"/>
          </a:p>
          <a:p>
            <a:pPr marL="393700" lvl="1" indent="0">
              <a:buNone/>
            </a:pPr>
            <a:r>
              <a:rPr lang="zh-CN" altLang="zh-CN" dirty="0"/>
              <a:t>（</a:t>
            </a:r>
            <a:r>
              <a:rPr lang="en-US" altLang="zh-CN" dirty="0"/>
              <a:t>6</a:t>
            </a:r>
            <a:r>
              <a:rPr lang="zh-CN" altLang="zh-CN" dirty="0"/>
              <a:t>）集线器</a:t>
            </a:r>
            <a:r>
              <a:rPr lang="en-US" altLang="zh-CN" dirty="0"/>
              <a:t>HUB</a:t>
            </a:r>
          </a:p>
          <a:p>
            <a:pPr lvl="2"/>
            <a:r>
              <a:rPr lang="zh-CN" altLang="zh-CN" dirty="0"/>
              <a:t>在双绞线系统中是连接各计算机和智能外部设备的设备</a:t>
            </a:r>
          </a:p>
          <a:p>
            <a:pPr marL="393700" lvl="1" indent="0">
              <a:buNone/>
            </a:pPr>
            <a:r>
              <a:rPr lang="zh-CN" altLang="zh-CN" dirty="0"/>
              <a:t>（</a:t>
            </a:r>
            <a:r>
              <a:rPr lang="en-US" altLang="zh-CN" dirty="0"/>
              <a:t>7</a:t>
            </a:r>
            <a:r>
              <a:rPr lang="zh-CN" altLang="zh-CN" dirty="0"/>
              <a:t>）中继器</a:t>
            </a:r>
            <a:endParaRPr lang="en-US" altLang="zh-CN" dirty="0"/>
          </a:p>
          <a:p>
            <a:pPr lvl="2"/>
            <a:r>
              <a:rPr lang="zh-CN" altLang="zh-CN" dirty="0"/>
              <a:t>连接相同拓扑结构的局域网</a:t>
            </a:r>
          </a:p>
        </p:txBody>
      </p:sp>
      <p:sp>
        <p:nvSpPr>
          <p:cNvPr id="6" name="圆角矩形标注 5"/>
          <p:cNvSpPr/>
          <p:nvPr/>
        </p:nvSpPr>
        <p:spPr>
          <a:xfrm>
            <a:off x="7111008" y="5805264"/>
            <a:ext cx="1728192" cy="792088"/>
          </a:xfrm>
          <a:prstGeom prst="wedgeRoundRectCallout">
            <a:avLst>
              <a:gd name="adj1" fmla="val -21580"/>
              <a:gd name="adj2" fmla="val -73216"/>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b="1" dirty="0">
                <a:ln w="19050">
                  <a:solidFill>
                    <a:srgbClr val="9900CC"/>
                  </a:solidFill>
                  <a:prstDash val="solid"/>
                </a:ln>
                <a:solidFill>
                  <a:schemeClr val="bg1"/>
                </a:solidFill>
                <a:effectLst>
                  <a:outerShdw blurRad="50000" dist="50800" dir="7500000" algn="tl">
                    <a:srgbClr val="000000">
                      <a:shade val="5000"/>
                      <a:alpha val="35000"/>
                    </a:srgbClr>
                  </a:outerShdw>
                </a:effectLst>
              </a:rPr>
              <a:t>网络间的关卡</a:t>
            </a:r>
          </a:p>
        </p:txBody>
      </p:sp>
      <p:sp>
        <p:nvSpPr>
          <p:cNvPr id="9" name="内容占位符 8"/>
          <p:cNvSpPr>
            <a:spLocks noGrp="1"/>
          </p:cNvSpPr>
          <p:nvPr>
            <p:ph sz="half" idx="2"/>
          </p:nvPr>
        </p:nvSpPr>
        <p:spPr/>
        <p:txBody>
          <a:bodyPr/>
          <a:lstStyle/>
          <a:p>
            <a:pPr marL="393700" lvl="1" indent="0">
              <a:buNone/>
            </a:pPr>
            <a:r>
              <a:rPr lang="zh-CN" altLang="zh-CN" dirty="0"/>
              <a:t>（</a:t>
            </a:r>
            <a:r>
              <a:rPr lang="en-US" altLang="zh-CN" dirty="0"/>
              <a:t>8</a:t>
            </a:r>
            <a:r>
              <a:rPr lang="zh-CN" altLang="zh-CN" dirty="0"/>
              <a:t>）网桥</a:t>
            </a:r>
            <a:r>
              <a:rPr lang="zh-CN" altLang="en-US" dirty="0"/>
              <a:t>（和交换机）</a:t>
            </a:r>
            <a:endParaRPr lang="en-US" altLang="zh-CN" dirty="0"/>
          </a:p>
          <a:p>
            <a:pPr lvl="2"/>
            <a:r>
              <a:rPr lang="zh-CN" altLang="zh-CN" dirty="0"/>
              <a:t>连接不同网络拓扑结构的网段</a:t>
            </a:r>
          </a:p>
          <a:p>
            <a:pPr marL="393700" lvl="1" indent="0">
              <a:buNone/>
            </a:pPr>
            <a:r>
              <a:rPr lang="zh-CN" altLang="zh-CN" dirty="0"/>
              <a:t>（</a:t>
            </a:r>
            <a:r>
              <a:rPr lang="en-US" altLang="zh-CN" dirty="0"/>
              <a:t>9</a:t>
            </a:r>
            <a:r>
              <a:rPr lang="zh-CN" altLang="zh-CN" dirty="0"/>
              <a:t>）路由器</a:t>
            </a:r>
            <a:endParaRPr lang="en-US" altLang="zh-CN" dirty="0"/>
          </a:p>
          <a:p>
            <a:pPr lvl="2"/>
            <a:r>
              <a:rPr lang="zh-CN" altLang="zh-CN" dirty="0"/>
              <a:t>用于拓扑结构较复杂的网络互联</a:t>
            </a:r>
            <a:endParaRPr lang="en-US" altLang="zh-CN" dirty="0"/>
          </a:p>
          <a:p>
            <a:pPr lvl="2"/>
            <a:r>
              <a:rPr lang="zh-CN" altLang="zh-CN" dirty="0"/>
              <a:t>既可以用于局域网互联，也可以用于广域网互联</a:t>
            </a:r>
          </a:p>
          <a:p>
            <a:pPr marL="393700" lvl="1" indent="0">
              <a:buNone/>
            </a:pPr>
            <a:r>
              <a:rPr lang="zh-CN" altLang="zh-CN" dirty="0"/>
              <a:t>（</a:t>
            </a:r>
            <a:r>
              <a:rPr lang="en-US" altLang="zh-CN" dirty="0"/>
              <a:t>10</a:t>
            </a:r>
            <a:r>
              <a:rPr lang="zh-CN" altLang="zh-CN" dirty="0"/>
              <a:t>）网关</a:t>
            </a:r>
            <a:endParaRPr lang="en-US" altLang="zh-CN" dirty="0"/>
          </a:p>
          <a:p>
            <a:pPr lvl="2"/>
            <a:r>
              <a:rPr lang="zh-CN" altLang="zh-CN" dirty="0"/>
              <a:t>在不兼容的协议之间进行信息转换</a:t>
            </a:r>
          </a:p>
        </p:txBody>
      </p:sp>
      <p:sp>
        <p:nvSpPr>
          <p:cNvPr id="5" name="圆角矩形标注 4"/>
          <p:cNvSpPr/>
          <p:nvPr/>
        </p:nvSpPr>
        <p:spPr>
          <a:xfrm>
            <a:off x="2195736" y="5805264"/>
            <a:ext cx="1728192" cy="792088"/>
          </a:xfrm>
          <a:prstGeom prst="wedgeRoundRectCallout">
            <a:avLst>
              <a:gd name="adj1" fmla="val -31120"/>
              <a:gd name="adj2" fmla="val -94034"/>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b="1" dirty="0">
                <a:ln w="19050">
                  <a:solidFill>
                    <a:srgbClr val="FF9900"/>
                  </a:solidFill>
                  <a:prstDash val="solid"/>
                </a:ln>
                <a:solidFill>
                  <a:schemeClr val="bg1"/>
                </a:solidFill>
                <a:effectLst>
                  <a:outerShdw blurRad="50000" dist="50800" dir="7500000" algn="tl">
                    <a:srgbClr val="000000">
                      <a:shade val="5000"/>
                      <a:alpha val="35000"/>
                    </a:srgbClr>
                  </a:outerShdw>
                </a:effectLst>
              </a:rPr>
              <a:t>信号的加油站</a:t>
            </a:r>
          </a:p>
        </p:txBody>
      </p:sp>
      <p:sp>
        <p:nvSpPr>
          <p:cNvPr id="7" name="Title 1"/>
          <p:cNvSpPr txBox="1"/>
          <p:nvPr/>
        </p:nvSpPr>
        <p:spPr>
          <a:xfrm>
            <a:off x="457200" y="533400"/>
            <a:ext cx="8229600" cy="609600"/>
          </a:xfrm>
          <a:prstGeom prst="rect">
            <a:avLst/>
          </a:prstGeom>
        </p:spPr>
        <p:txBody>
          <a:bodyPr>
            <a:normAutofit fontScale="90000" lnSpcReduction="1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计算机网络的组成</a:t>
            </a:r>
          </a:p>
        </p:txBody>
      </p:sp>
      <p:pic>
        <p:nvPicPr>
          <p:cNvPr id="10"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11"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32</a:t>
            </a:fld>
            <a:endParaRPr lang="en-US" dirty="0">
              <a:solidFill>
                <a:schemeClr val="tx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内容占位符 2"/>
          <p:cNvSpPr>
            <a:spLocks noGrp="1"/>
          </p:cNvSpPr>
          <p:nvPr>
            <p:ph idx="1"/>
          </p:nvPr>
        </p:nvSpPr>
        <p:spPr/>
        <p:txBody>
          <a:bodyPr/>
          <a:lstStyle/>
          <a:p>
            <a:pPr eaLnBrk="1" hangingPunct="1"/>
            <a:r>
              <a:rPr lang="zh-CN" altLang="en-US" sz="2800" dirty="0"/>
              <a:t>不间断电源（</a:t>
            </a:r>
            <a:r>
              <a:rPr lang="en-US" altLang="zh-CN" sz="2800" dirty="0"/>
              <a:t>Uninterruptible Power System</a:t>
            </a:r>
            <a:r>
              <a:rPr lang="zh-CN" altLang="en-US" sz="2800" dirty="0"/>
              <a:t>），是一种含有储能装置，并以逆变器为主要组成部分的恒压恒额的不间断电源。</a:t>
            </a:r>
            <a:endParaRPr lang="en-US" altLang="zh-CN" sz="2800" dirty="0"/>
          </a:p>
          <a:p>
            <a:pPr eaLnBrk="1" hangingPunct="1"/>
            <a:r>
              <a:rPr lang="zh-CN" altLang="en-US" sz="2800" dirty="0"/>
              <a:t>配备</a:t>
            </a:r>
            <a:r>
              <a:rPr lang="en-US" altLang="zh-CN" sz="2800" dirty="0"/>
              <a:t>UPS</a:t>
            </a:r>
            <a:r>
              <a:rPr lang="zh-CN" altLang="en-US" sz="2800" dirty="0"/>
              <a:t>的主要目的是防止由于突然停电而导致计算机丢失信息和破坏硬盘。</a:t>
            </a:r>
            <a:endParaRPr lang="zh-CN" altLang="en-US" dirty="0"/>
          </a:p>
        </p:txBody>
      </p:sp>
      <p:pic>
        <p:nvPicPr>
          <p:cNvPr id="54276" name="图片 3" descr="UPS电源.jpg"/>
          <p:cNvPicPr>
            <a:picLocks noChangeAspect="1"/>
          </p:cNvPicPr>
          <p:nvPr/>
        </p:nvPicPr>
        <p:blipFill>
          <a:blip r:embed="rId2" cstate="print"/>
          <a:srcRect/>
          <a:stretch>
            <a:fillRect/>
          </a:stretch>
        </p:blipFill>
        <p:spPr bwMode="auto">
          <a:xfrm>
            <a:off x="5857875" y="3816350"/>
            <a:ext cx="2500313" cy="3041650"/>
          </a:xfrm>
          <a:prstGeom prst="rect">
            <a:avLst/>
          </a:prstGeom>
          <a:noFill/>
          <a:ln w="9525">
            <a:noFill/>
            <a:miter lim="800000"/>
            <a:headEnd/>
            <a:tailEnd/>
          </a:ln>
        </p:spPr>
      </p:pic>
      <p:sp>
        <p:nvSpPr>
          <p:cNvPr id="5" name="圆角矩形标注 4"/>
          <p:cNvSpPr/>
          <p:nvPr/>
        </p:nvSpPr>
        <p:spPr>
          <a:xfrm>
            <a:off x="6243935" y="762000"/>
            <a:ext cx="1728192" cy="792088"/>
          </a:xfrm>
          <a:prstGeom prst="wedgeRoundRectCallout">
            <a:avLst>
              <a:gd name="adj1" fmla="val -84032"/>
              <a:gd name="adj2" fmla="val 49795"/>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b="1" dirty="0">
                <a:ln w="19050">
                  <a:solidFill>
                    <a:srgbClr val="FF9900"/>
                  </a:solidFill>
                  <a:prstDash val="solid"/>
                </a:ln>
                <a:solidFill>
                  <a:schemeClr val="bg1"/>
                </a:solidFill>
                <a:effectLst>
                  <a:outerShdw blurRad="50000" dist="50800" dir="7500000" algn="tl">
                    <a:srgbClr val="000000">
                      <a:shade val="5000"/>
                      <a:alpha val="35000"/>
                    </a:srgbClr>
                  </a:outerShdw>
                </a:effectLst>
              </a:rPr>
              <a:t>坚强的后盾</a:t>
            </a:r>
          </a:p>
        </p:txBody>
      </p:sp>
      <p:sp>
        <p:nvSpPr>
          <p:cNvPr id="6" name="Title 1"/>
          <p:cNvSpPr txBox="1"/>
          <p:nvPr/>
        </p:nvSpPr>
        <p:spPr>
          <a:xfrm>
            <a:off x="457200" y="533400"/>
            <a:ext cx="8229600" cy="609600"/>
          </a:xfrm>
          <a:prstGeom prst="rect">
            <a:avLst/>
          </a:prstGeom>
        </p:spPr>
        <p:txBody>
          <a:bodyPr>
            <a:normAutofit fontScale="90000" lnSpcReduction="1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题外话：</a:t>
            </a:r>
            <a:r>
              <a:rPr lang="en-US" altLang="zh-CN" b="1" dirty="0">
                <a:latin typeface="黑体" panose="02010609060101010101" pitchFamily="49" charset="-122"/>
                <a:ea typeface="黑体" panose="02010609060101010101" pitchFamily="49" charset="-122"/>
              </a:rPr>
              <a:t>UPS</a:t>
            </a:r>
            <a:endParaRPr lang="zh-CN" altLang="en-US" b="1" dirty="0">
              <a:latin typeface="黑体" panose="02010609060101010101" pitchFamily="49" charset="-122"/>
              <a:ea typeface="黑体" panose="02010609060101010101" pitchFamily="49" charset="-122"/>
            </a:endParaRPr>
          </a:p>
        </p:txBody>
      </p:sp>
      <p:pic>
        <p:nvPicPr>
          <p:cNvPr id="8" name="Picture 2" descr="D:\百度云同步盘\Misc\14163874201186558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9"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33</a:t>
            </a:fld>
            <a:endParaRPr lang="en-US" dirty="0">
              <a:solidFill>
                <a:schemeClr val="tx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182880" lvl="1" fontAlgn="ctr">
              <a:lnSpc>
                <a:spcPct val="150000"/>
              </a:lnSpc>
              <a:buFont typeface="Wingdings" panose="05000000000000000000" pitchFamily="2" charset="2"/>
              <a:buChar char="Ø"/>
            </a:pPr>
            <a:r>
              <a:rPr lang="zh-CN" altLang="zh-CN" sz="2400" b="1" dirty="0">
                <a:latin typeface="微软雅黑" panose="020B0503020204020204" pitchFamily="34" charset="-122"/>
                <a:ea typeface="微软雅黑" panose="020B0503020204020204" pitchFamily="34" charset="-122"/>
              </a:rPr>
              <a:t>网络软件</a:t>
            </a:r>
          </a:p>
          <a:p>
            <a:pPr marL="393700" lvl="1" indent="0">
              <a:buNone/>
            </a:pPr>
            <a:r>
              <a:rPr lang="zh-CN" altLang="zh-CN" dirty="0"/>
              <a:t>（</a:t>
            </a:r>
            <a:r>
              <a:rPr lang="en-US" altLang="zh-CN" dirty="0"/>
              <a:t>1</a:t>
            </a:r>
            <a:r>
              <a:rPr lang="zh-CN" altLang="zh-CN" dirty="0"/>
              <a:t>） 网络操作系统</a:t>
            </a:r>
          </a:p>
          <a:p>
            <a:pPr lvl="2"/>
            <a:r>
              <a:rPr lang="zh-CN" altLang="zh-CN" dirty="0"/>
              <a:t>网络操作系统是运行在网络硬件基础之上的，为网络用户提供共享资源管理服务、基本通信服务、网络系统安全服务及其他网络服务的软件系统。</a:t>
            </a:r>
            <a:endParaRPr lang="en-US" altLang="zh-CN" dirty="0"/>
          </a:p>
          <a:p>
            <a:pPr lvl="2"/>
            <a:r>
              <a:rPr lang="zh-CN" altLang="zh-CN" dirty="0">
                <a:solidFill>
                  <a:srgbClr val="FF0000"/>
                </a:solidFill>
              </a:rPr>
              <a:t>网络操作系统是网络的核心</a:t>
            </a:r>
            <a:r>
              <a:rPr lang="zh-CN" altLang="zh-CN" dirty="0"/>
              <a:t>，而其他应用软件系统需要网络操作系统的支持才能运行。</a:t>
            </a:r>
            <a:endParaRPr lang="en-US" altLang="zh-CN" dirty="0"/>
          </a:p>
          <a:p>
            <a:pPr lvl="2"/>
            <a:endParaRPr lang="zh-CN" altLang="zh-CN" dirty="0"/>
          </a:p>
          <a:p>
            <a:pPr marL="393700" lvl="1" indent="0">
              <a:buNone/>
            </a:pPr>
            <a:r>
              <a:rPr lang="zh-CN" altLang="zh-CN" dirty="0"/>
              <a:t>（</a:t>
            </a:r>
            <a:r>
              <a:rPr lang="en-US" altLang="zh-CN" dirty="0"/>
              <a:t>2</a:t>
            </a:r>
            <a:r>
              <a:rPr lang="zh-CN" altLang="zh-CN" dirty="0"/>
              <a:t>） 网络协议软件</a:t>
            </a:r>
          </a:p>
          <a:p>
            <a:pPr lvl="2"/>
            <a:r>
              <a:rPr lang="zh-CN" altLang="zh-CN" dirty="0"/>
              <a:t>网络协议是在计算机网络中两个或两个以上计算机之间</a:t>
            </a:r>
            <a:r>
              <a:rPr lang="zh-CN" altLang="zh-CN" dirty="0">
                <a:solidFill>
                  <a:srgbClr val="FF0000"/>
                </a:solidFill>
              </a:rPr>
              <a:t>进行信息交换的规则</a:t>
            </a:r>
            <a:r>
              <a:rPr lang="zh-CN" altLang="zh-CN" dirty="0"/>
              <a:t>，它包括一套完整的语句和语法规则。</a:t>
            </a:r>
            <a:endParaRPr lang="en-US" altLang="zh-CN" dirty="0"/>
          </a:p>
          <a:p>
            <a:pPr lvl="2"/>
            <a:r>
              <a:rPr lang="zh-CN" altLang="zh-CN" dirty="0"/>
              <a:t>比较流行的协议有</a:t>
            </a:r>
            <a:r>
              <a:rPr lang="en-US" altLang="zh-CN" dirty="0"/>
              <a:t>IPX/SPX</a:t>
            </a:r>
            <a:r>
              <a:rPr lang="zh-CN" altLang="zh-CN" dirty="0"/>
              <a:t>、</a:t>
            </a:r>
            <a:r>
              <a:rPr lang="en-US" altLang="zh-CN" dirty="0"/>
              <a:t>TCP/IP</a:t>
            </a:r>
            <a:r>
              <a:rPr lang="zh-CN" altLang="en-US" dirty="0"/>
              <a:t>（</a:t>
            </a:r>
            <a:r>
              <a:rPr lang="en-US" altLang="zh-CN" dirty="0"/>
              <a:t>Internet</a:t>
            </a:r>
            <a:r>
              <a:rPr lang="zh-CN" altLang="en-US" dirty="0"/>
              <a:t>的协议）</a:t>
            </a:r>
            <a:r>
              <a:rPr lang="zh-CN" altLang="zh-CN" dirty="0"/>
              <a:t>等</a:t>
            </a:r>
          </a:p>
          <a:p>
            <a:pPr lvl="2"/>
            <a:endParaRPr lang="zh-CN" altLang="zh-CN" dirty="0"/>
          </a:p>
        </p:txBody>
      </p:sp>
      <p:sp>
        <p:nvSpPr>
          <p:cNvPr id="4" name="Title 1"/>
          <p:cNvSpPr txBox="1"/>
          <p:nvPr/>
        </p:nvSpPr>
        <p:spPr>
          <a:xfrm>
            <a:off x="457200" y="533400"/>
            <a:ext cx="8229600" cy="609600"/>
          </a:xfrm>
          <a:prstGeom prst="rect">
            <a:avLst/>
          </a:prstGeom>
        </p:spPr>
        <p:txBody>
          <a:bodyPr>
            <a:normAutofit fontScale="90000" lnSpcReduction="1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计算机网络的组成</a:t>
            </a:r>
          </a:p>
        </p:txBody>
      </p:sp>
      <p:pic>
        <p:nvPicPr>
          <p:cNvPr id="6"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7"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34</a:t>
            </a:fld>
            <a:endParaRPr lang="en-US" dirty="0">
              <a:solidFill>
                <a:schemeClr val="tx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Rectangle 2"/>
          <p:cNvSpPr>
            <a:spLocks noChangeArrowheads="1"/>
          </p:cNvSpPr>
          <p:nvPr/>
        </p:nvSpPr>
        <p:spPr bwMode="auto">
          <a:xfrm>
            <a:off x="0" y="0"/>
            <a:ext cx="9144000" cy="0"/>
          </a:xfrm>
          <a:prstGeom prst="rect">
            <a:avLst/>
          </a:prstGeom>
          <a:noFill/>
          <a:ln w="9525">
            <a:noFill/>
            <a:miter lim="800000"/>
          </a:ln>
        </p:spPr>
        <p:txBody>
          <a:bodyPr wrap="none" anchor="ctr">
            <a:spAutoFit/>
          </a:bodyPr>
          <a:lstStyle/>
          <a:p>
            <a:pPr eaLnBrk="0" hangingPunct="0"/>
            <a:endParaRPr lang="zh-CN" altLang="en-US">
              <a:ea typeface="华文新魏" panose="02010800040101010101" pitchFamily="2" charset="-122"/>
            </a:endParaRPr>
          </a:p>
        </p:txBody>
      </p:sp>
      <p:sp>
        <p:nvSpPr>
          <p:cNvPr id="5" name="Title 1"/>
          <p:cNvSpPr txBox="1"/>
          <p:nvPr/>
        </p:nvSpPr>
        <p:spPr>
          <a:xfrm>
            <a:off x="457200" y="533400"/>
            <a:ext cx="8229600" cy="609600"/>
          </a:xfrm>
          <a:prstGeom prst="rect">
            <a:avLst/>
          </a:prstGeom>
        </p:spPr>
        <p:txBody>
          <a:bodyPr>
            <a:normAutofit fontScale="90000" lnSpcReduction="1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计算机网络的拓扑结构</a:t>
            </a:r>
          </a:p>
        </p:txBody>
      </p:sp>
      <p:pic>
        <p:nvPicPr>
          <p:cNvPr id="6"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7"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35</a:t>
            </a:fld>
            <a:endParaRPr lang="en-US" dirty="0">
              <a:solidFill>
                <a:schemeClr val="tx2"/>
              </a:solidFill>
            </a:endParaRPr>
          </a:p>
        </p:txBody>
      </p:sp>
      <p:sp>
        <p:nvSpPr>
          <p:cNvPr id="8" name="Content Placeholder 2"/>
          <p:cNvSpPr txBox="1"/>
          <p:nvPr/>
        </p:nvSpPr>
        <p:spPr>
          <a:xfrm>
            <a:off x="457200" y="1219200"/>
            <a:ext cx="8229600" cy="5257800"/>
          </a:xfrm>
          <a:prstGeom prst="rect">
            <a:avLst/>
          </a:prstGeom>
        </p:spPr>
        <p:txBody>
          <a:bodyPr>
            <a:normAutofit lnSpcReduction="10000"/>
          </a:bodyPr>
          <a:lstStyle>
            <a:lvl1pPr marL="182880" indent="-182880" algn="l" defTabSz="914400" rtl="0" eaLnBrk="1" latinLnBrk="0" hangingPunct="1">
              <a:spcBef>
                <a:spcPct val="20000"/>
              </a:spcBef>
              <a:buClr>
                <a:schemeClr val="accent1"/>
              </a:buClr>
              <a:buSzPct val="85000"/>
              <a:buFont typeface="Arial" panose="020B0604020202020204"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B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B0604020202020204"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B0604020202020204"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9pPr>
          </a:lstStyle>
          <a:p>
            <a:pPr marL="182880" lvl="1" fontAlgn="ctr">
              <a:lnSpc>
                <a:spcPct val="16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拓扑学</a:t>
            </a:r>
            <a:r>
              <a:rPr lang="en-US" altLang="zh-CN" sz="2400" b="1" dirty="0">
                <a:latin typeface="微软雅黑" panose="020B0503020204020204" pitchFamily="34" charset="-122"/>
                <a:ea typeface="微软雅黑" panose="020B0503020204020204" pitchFamily="34" charset="-122"/>
              </a:rPr>
              <a:t>(topology)</a:t>
            </a:r>
            <a:r>
              <a:rPr lang="zh-CN" altLang="en-US" sz="2400" b="1" dirty="0">
                <a:latin typeface="微软雅黑" panose="020B0503020204020204" pitchFamily="34" charset="-122"/>
                <a:ea typeface="微软雅黑" panose="020B0503020204020204" pitchFamily="34" charset="-122"/>
              </a:rPr>
              <a:t>是研究几何图形或空间在连续改变形状后还能保持不变的一些性质的学科。它只考虑物体间的位置关系而不考虑它们的形状和大小。</a:t>
            </a:r>
            <a:endParaRPr lang="en-US" altLang="zh-CN" sz="2400" b="1" dirty="0">
              <a:latin typeface="微软雅黑" panose="020B0503020204020204" pitchFamily="34" charset="-122"/>
              <a:ea typeface="微软雅黑" panose="020B0503020204020204" pitchFamily="34" charset="-122"/>
            </a:endParaRPr>
          </a:p>
          <a:p>
            <a:pPr lvl="1" fontAlgn="ctr"/>
            <a:r>
              <a:rPr lang="zh-CN" altLang="en-US" dirty="0"/>
              <a:t>七桥问题、四色问题。</a:t>
            </a:r>
            <a:endParaRPr lang="en-US" altLang="zh-CN" b="1" dirty="0">
              <a:latin typeface="微软雅黑" panose="020B0503020204020204" pitchFamily="34" charset="-122"/>
              <a:ea typeface="微软雅黑" panose="020B0503020204020204" pitchFamily="34" charset="-122"/>
            </a:endParaRPr>
          </a:p>
          <a:p>
            <a:pPr marL="182880" lvl="1" fontAlgn="ctr">
              <a:lnSpc>
                <a:spcPct val="150000"/>
              </a:lnSpc>
              <a:buFont typeface="Wingdings" panose="05000000000000000000" pitchFamily="2" charset="2"/>
              <a:buChar char="Ø"/>
            </a:pPr>
            <a:r>
              <a:rPr lang="zh-CN" altLang="zh-CN" sz="2400" b="1" dirty="0">
                <a:latin typeface="微软雅黑" panose="020B0503020204020204" pitchFamily="34" charset="-122"/>
                <a:ea typeface="微软雅黑" panose="020B0503020204020204" pitchFamily="34" charset="-122"/>
              </a:rPr>
              <a:t>网络的拓扑结构是指网络中通信线路和站点（计算机或设备）的相互连接的方法和几何形式</a:t>
            </a:r>
            <a:r>
              <a:rPr lang="zh-CN" altLang="en-US" sz="2400" b="1" dirty="0">
                <a:latin typeface="微软雅黑" panose="020B0503020204020204" pitchFamily="34" charset="-122"/>
                <a:ea typeface="微软雅黑" panose="020B0503020204020204" pitchFamily="34" charset="-122"/>
              </a:rPr>
              <a:t>。</a:t>
            </a:r>
            <a:endParaRPr lang="en-US" altLang="zh-CN" dirty="0"/>
          </a:p>
          <a:p>
            <a:pPr marL="182880" lvl="1" fontAlgn="ctr">
              <a:lnSpc>
                <a:spcPct val="160000"/>
              </a:lnSpc>
              <a:buFont typeface="Wingdings" panose="05000000000000000000" pitchFamily="2" charset="2"/>
              <a:buChar char="Ø"/>
            </a:pPr>
            <a:r>
              <a:rPr lang="zh-CN" altLang="zh-CN" sz="2400" b="1" dirty="0">
                <a:latin typeface="微软雅黑" panose="020B0503020204020204" pitchFamily="34" charset="-122"/>
                <a:ea typeface="微软雅黑" panose="020B0503020204020204" pitchFamily="34" charset="-122"/>
              </a:rPr>
              <a:t>常用的拓扑结构</a:t>
            </a:r>
            <a:endParaRPr lang="en-US" altLang="zh-CN" sz="2400" b="1" dirty="0">
              <a:latin typeface="微软雅黑" panose="020B0503020204020204" pitchFamily="34" charset="-122"/>
              <a:ea typeface="微软雅黑" panose="020B0503020204020204" pitchFamily="34" charset="-122"/>
            </a:endParaRPr>
          </a:p>
          <a:p>
            <a:pPr lvl="1"/>
            <a:r>
              <a:rPr lang="zh-CN" altLang="zh-CN" dirty="0"/>
              <a:t>星形</a:t>
            </a:r>
            <a:endParaRPr lang="en-US" altLang="zh-CN" dirty="0"/>
          </a:p>
          <a:p>
            <a:pPr lvl="1"/>
            <a:r>
              <a:rPr lang="zh-CN" altLang="zh-CN" dirty="0"/>
              <a:t>总线</a:t>
            </a:r>
            <a:r>
              <a:rPr lang="zh-CN" altLang="en-US" dirty="0"/>
              <a:t>形</a:t>
            </a:r>
            <a:endParaRPr lang="en-US" altLang="zh-CN" dirty="0"/>
          </a:p>
          <a:p>
            <a:pPr lvl="1"/>
            <a:r>
              <a:rPr lang="zh-CN" altLang="zh-CN" dirty="0"/>
              <a:t>环形</a:t>
            </a:r>
            <a:endParaRPr lang="en-US" altLang="zh-CN" dirty="0"/>
          </a:p>
          <a:p>
            <a:pPr lvl="1"/>
            <a:r>
              <a:rPr lang="zh-CN" altLang="zh-CN" dirty="0"/>
              <a:t>树形</a:t>
            </a:r>
            <a:endParaRPr lang="en-US" altLang="zh-CN"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百度云同步盘\Misc\14163874201186558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6"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36</a:t>
            </a:fld>
            <a:endParaRPr lang="en-US" dirty="0">
              <a:solidFill>
                <a:schemeClr val="tx2"/>
              </a:solidFill>
            </a:endParaRPr>
          </a:p>
        </p:txBody>
      </p:sp>
      <p:sp>
        <p:nvSpPr>
          <p:cNvPr id="10" name="Title 1"/>
          <p:cNvSpPr txBox="1"/>
          <p:nvPr/>
        </p:nvSpPr>
        <p:spPr>
          <a:xfrm>
            <a:off x="457200" y="533400"/>
            <a:ext cx="8229600" cy="609600"/>
          </a:xfrm>
          <a:prstGeom prst="rect">
            <a:avLst/>
          </a:prstGeom>
        </p:spPr>
        <p:txBody>
          <a:bodyPr>
            <a:normAutofit fontScale="90000" lnSpcReduction="1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计算机网络的拓扑结构</a:t>
            </a:r>
          </a:p>
        </p:txBody>
      </p:sp>
      <p:sp>
        <p:nvSpPr>
          <p:cNvPr id="11" name="Content Placeholder 2"/>
          <p:cNvSpPr txBox="1"/>
          <p:nvPr/>
        </p:nvSpPr>
        <p:spPr>
          <a:xfrm>
            <a:off x="457200" y="1219200"/>
            <a:ext cx="8229600" cy="5257800"/>
          </a:xfrm>
          <a:prstGeom prst="rect">
            <a:avLst/>
          </a:prstGeom>
        </p:spPr>
        <p:txBody>
          <a:bodyPr>
            <a:normAutofit lnSpcReduction="10000"/>
          </a:bodyPr>
          <a:lstStyle>
            <a:lvl1pPr marL="182880" indent="-182880" algn="l" defTabSz="914400" rtl="0" eaLnBrk="1" latinLnBrk="0" hangingPunct="1">
              <a:spcBef>
                <a:spcPct val="20000"/>
              </a:spcBef>
              <a:buClr>
                <a:schemeClr val="accent1"/>
              </a:buClr>
              <a:buSzPct val="85000"/>
              <a:buFont typeface="Arial" panose="020B0604020202020204"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B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B0604020202020204"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B0604020202020204"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9pPr>
          </a:lstStyle>
          <a:p>
            <a:pPr marL="182880" lvl="1" fontAlgn="ctr">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星型拓扑结构：</a:t>
            </a:r>
            <a:r>
              <a:rPr lang="zh-CN" altLang="en-US" sz="2400" dirty="0">
                <a:latin typeface="微软雅黑" panose="020B0503020204020204" pitchFamily="34" charset="-122"/>
                <a:ea typeface="微软雅黑" panose="020B0503020204020204" pitchFamily="34" charset="-122"/>
              </a:rPr>
              <a:t>以一个节点为中心的处理系统，各种类型的入网计算机均与该中心有物理链路直接相连。</a:t>
            </a:r>
            <a:endParaRPr lang="zh-CN" altLang="zh-CN" sz="2400" dirty="0">
              <a:latin typeface="微软雅黑" panose="020B0503020204020204" pitchFamily="34" charset="-122"/>
              <a:ea typeface="微软雅黑" panose="020B0503020204020204" pitchFamily="34" charset="-122"/>
            </a:endParaRPr>
          </a:p>
          <a:p>
            <a:pPr lvl="1" fontAlgn="ctr">
              <a:lnSpc>
                <a:spcPct val="150000"/>
              </a:lnSpc>
            </a:pPr>
            <a:r>
              <a:rPr lang="zh-CN" altLang="en-US" sz="2100" b="1" dirty="0">
                <a:latin typeface="楷体" panose="02010609060101010101" pitchFamily="49" charset="-122"/>
                <a:ea typeface="楷体" panose="02010609060101010101" pitchFamily="49" charset="-122"/>
              </a:rPr>
              <a:t>优点：</a:t>
            </a:r>
            <a:endParaRPr lang="zh-CN" altLang="zh-CN" sz="2100" b="1" dirty="0">
              <a:latin typeface="楷体" panose="02010609060101010101" pitchFamily="49" charset="-122"/>
              <a:ea typeface="楷体" panose="02010609060101010101" pitchFamily="49" charset="-122"/>
            </a:endParaRPr>
          </a:p>
          <a:p>
            <a:pPr lvl="1" fontAlgn="ctr">
              <a:lnSpc>
                <a:spcPct val="150000"/>
              </a:lnSpc>
              <a:buFontTx/>
              <a:buChar char="–"/>
            </a:pPr>
            <a:r>
              <a:rPr lang="zh-CN" altLang="en-US" sz="2100" dirty="0">
                <a:latin typeface="楷体" panose="02010609060101010101" pitchFamily="49" charset="-122"/>
                <a:ea typeface="楷体" panose="02010609060101010101" pitchFamily="49" charset="-122"/>
              </a:rPr>
              <a:t>①可靠性高</a:t>
            </a:r>
          </a:p>
          <a:p>
            <a:pPr lvl="1" fontAlgn="ctr">
              <a:lnSpc>
                <a:spcPct val="150000"/>
              </a:lnSpc>
              <a:buFontTx/>
              <a:buChar char="–"/>
            </a:pPr>
            <a:r>
              <a:rPr lang="zh-CN" altLang="en-US" sz="2100" dirty="0">
                <a:latin typeface="楷体" panose="02010609060101010101" pitchFamily="49" charset="-122"/>
                <a:ea typeface="楷体" panose="02010609060101010101" pitchFamily="49" charset="-122"/>
              </a:rPr>
              <a:t>②方便服务</a:t>
            </a:r>
          </a:p>
          <a:p>
            <a:pPr lvl="1" fontAlgn="ctr">
              <a:lnSpc>
                <a:spcPct val="150000"/>
              </a:lnSpc>
              <a:buFontTx/>
              <a:buChar char="–"/>
            </a:pPr>
            <a:r>
              <a:rPr lang="zh-CN" altLang="en-US" sz="2100" dirty="0">
                <a:latin typeface="楷体" panose="02010609060101010101" pitchFamily="49" charset="-122"/>
                <a:ea typeface="楷体" panose="02010609060101010101" pitchFamily="49" charset="-122"/>
              </a:rPr>
              <a:t>③故障诊断容易</a:t>
            </a:r>
          </a:p>
          <a:p>
            <a:pPr lvl="1" fontAlgn="ctr">
              <a:lnSpc>
                <a:spcPct val="150000"/>
              </a:lnSpc>
            </a:pPr>
            <a:r>
              <a:rPr lang="zh-CN" altLang="en-US" sz="2100" b="1" dirty="0">
                <a:latin typeface="楷体" panose="02010609060101010101" pitchFamily="49" charset="-122"/>
                <a:ea typeface="楷体" panose="02010609060101010101" pitchFamily="49" charset="-122"/>
              </a:rPr>
              <a:t>缺点：</a:t>
            </a:r>
            <a:endParaRPr lang="zh-CN" altLang="zh-CN" sz="2100" b="1" dirty="0">
              <a:latin typeface="楷体" panose="02010609060101010101" pitchFamily="49" charset="-122"/>
              <a:ea typeface="楷体" panose="02010609060101010101" pitchFamily="49" charset="-122"/>
            </a:endParaRPr>
          </a:p>
          <a:p>
            <a:pPr lvl="1" fontAlgn="ctr">
              <a:lnSpc>
                <a:spcPct val="150000"/>
              </a:lnSpc>
              <a:buFontTx/>
              <a:buChar char="–"/>
            </a:pPr>
            <a:r>
              <a:rPr lang="zh-CN" altLang="en-US" sz="2100" dirty="0">
                <a:latin typeface="楷体" panose="02010609060101010101" pitchFamily="49" charset="-122"/>
                <a:ea typeface="楷体" panose="02010609060101010101" pitchFamily="49" charset="-122"/>
              </a:rPr>
              <a:t>①安装费用高</a:t>
            </a:r>
          </a:p>
          <a:p>
            <a:pPr lvl="1" fontAlgn="ctr">
              <a:lnSpc>
                <a:spcPct val="150000"/>
              </a:lnSpc>
              <a:buFontTx/>
              <a:buChar char="–"/>
            </a:pPr>
            <a:r>
              <a:rPr lang="zh-CN" altLang="en-US" sz="2100" dirty="0">
                <a:latin typeface="楷体" panose="02010609060101010101" pitchFamily="49" charset="-122"/>
                <a:ea typeface="楷体" panose="02010609060101010101" pitchFamily="49" charset="-122"/>
              </a:rPr>
              <a:t>②扩展困难</a:t>
            </a:r>
          </a:p>
          <a:p>
            <a:pPr lvl="1" fontAlgn="ctr">
              <a:lnSpc>
                <a:spcPct val="150000"/>
              </a:lnSpc>
              <a:buFontTx/>
              <a:buChar char="–"/>
            </a:pPr>
            <a:r>
              <a:rPr lang="zh-CN" altLang="en-US" sz="2100" dirty="0">
                <a:latin typeface="楷体" panose="02010609060101010101" pitchFamily="49" charset="-122"/>
                <a:ea typeface="楷体" panose="02010609060101010101" pitchFamily="49" charset="-122"/>
              </a:rPr>
              <a:t>③对中央节点的依赖性强</a:t>
            </a:r>
          </a:p>
          <a:p>
            <a:pPr lvl="1" fontAlgn="ctr">
              <a:lnSpc>
                <a:spcPct val="150000"/>
              </a:lnSpc>
            </a:pPr>
            <a:endParaRPr lang="en-US" altLang="zh-CN" sz="2100" dirty="0">
              <a:latin typeface="楷体" panose="02010609060101010101" pitchFamily="49" charset="-122"/>
              <a:ea typeface="楷体" panose="02010609060101010101" pitchFamily="49" charset="-122"/>
            </a:endParaRPr>
          </a:p>
        </p:txBody>
      </p:sp>
      <p:graphicFrame>
        <p:nvGraphicFramePr>
          <p:cNvPr id="2" name="Object 1"/>
          <p:cNvGraphicFramePr>
            <a:graphicFrameLocks noChangeAspect="1"/>
          </p:cNvGraphicFramePr>
          <p:nvPr/>
        </p:nvGraphicFramePr>
        <p:xfrm>
          <a:off x="4572000" y="3262312"/>
          <a:ext cx="4211638" cy="2452688"/>
        </p:xfrm>
        <a:graphic>
          <a:graphicData uri="http://schemas.openxmlformats.org/presentationml/2006/ole">
            <mc:AlternateContent xmlns:mc="http://schemas.openxmlformats.org/markup-compatibility/2006">
              <mc:Choice xmlns:v="urn:schemas-microsoft-com:vml" Requires="v">
                <p:oleObj spid="_x0000_s35108" r:id="rId4" imgW="2512060" imgH="1477010" progId="Visio.Drawing.11">
                  <p:embed/>
                </p:oleObj>
              </mc:Choice>
              <mc:Fallback>
                <p:oleObj r:id="rId4" imgW="2512060" imgH="147701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262312"/>
                        <a:ext cx="4211638" cy="2452688"/>
                      </a:xfrm>
                      <a:prstGeom prst="rect">
                        <a:avLst/>
                      </a:prstGeom>
                      <a:noFill/>
                      <a:ln>
                        <a:noFill/>
                      </a:ln>
                    </p:spPr>
                  </p:pic>
                </p:oleObj>
              </mc:Fallback>
            </mc:AlternateContent>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百度云同步盘\Misc\14163874201186558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6"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37</a:t>
            </a:fld>
            <a:endParaRPr lang="en-US" dirty="0">
              <a:solidFill>
                <a:schemeClr val="tx2"/>
              </a:solidFill>
            </a:endParaRPr>
          </a:p>
        </p:txBody>
      </p:sp>
      <p:sp>
        <p:nvSpPr>
          <p:cNvPr id="10" name="Title 1"/>
          <p:cNvSpPr txBox="1"/>
          <p:nvPr/>
        </p:nvSpPr>
        <p:spPr>
          <a:xfrm>
            <a:off x="457200" y="533400"/>
            <a:ext cx="8229600" cy="609600"/>
          </a:xfrm>
          <a:prstGeom prst="rect">
            <a:avLst/>
          </a:prstGeom>
        </p:spPr>
        <p:txBody>
          <a:bodyPr>
            <a:normAutofit fontScale="90000" lnSpcReduction="1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计算机网络的拓扑结构</a:t>
            </a:r>
          </a:p>
        </p:txBody>
      </p:sp>
      <p:sp>
        <p:nvSpPr>
          <p:cNvPr id="11" name="Content Placeholder 2"/>
          <p:cNvSpPr txBox="1"/>
          <p:nvPr/>
        </p:nvSpPr>
        <p:spPr>
          <a:xfrm>
            <a:off x="457200" y="1219200"/>
            <a:ext cx="8229600" cy="5257800"/>
          </a:xfrm>
          <a:prstGeom prst="rect">
            <a:avLst/>
          </a:prstGeom>
        </p:spPr>
        <p:txBody>
          <a:bodyPr>
            <a:normAutofit fontScale="77500" lnSpcReduction="20000"/>
          </a:bodyPr>
          <a:lstStyle>
            <a:lvl1pPr marL="182880" indent="-182880" algn="l" defTabSz="914400" rtl="0" eaLnBrk="1" latinLnBrk="0" hangingPunct="1">
              <a:spcBef>
                <a:spcPct val="20000"/>
              </a:spcBef>
              <a:buClr>
                <a:schemeClr val="accent1"/>
              </a:buClr>
              <a:buSzPct val="85000"/>
              <a:buFont typeface="Arial" panose="020B0604020202020204"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B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B0604020202020204"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B0604020202020204"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9pPr>
          </a:lstStyle>
          <a:p>
            <a:pPr marL="182880" lvl="1" fontAlgn="ctr">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总线形拓扑结构：</a:t>
            </a:r>
            <a:r>
              <a:rPr lang="zh-CN" altLang="en-US" sz="2400" dirty="0">
                <a:latin typeface="微软雅黑" panose="020B0503020204020204" pitchFamily="34" charset="-122"/>
                <a:ea typeface="微软雅黑" panose="020B0503020204020204" pitchFamily="34" charset="-122"/>
              </a:rPr>
              <a:t>将所有的入网计算机均通过相应的硬件接口直接接入到一条通信线路上。为防止信号反射，一般在总线两端有终结匹配器。</a:t>
            </a:r>
            <a:endParaRPr lang="zh-CN" altLang="zh-CN" sz="2400" dirty="0">
              <a:latin typeface="微软雅黑" panose="020B0503020204020204" pitchFamily="34" charset="-122"/>
              <a:ea typeface="微软雅黑" panose="020B0503020204020204" pitchFamily="34" charset="-122"/>
            </a:endParaRPr>
          </a:p>
          <a:p>
            <a:pPr lvl="1" fontAlgn="ctr">
              <a:lnSpc>
                <a:spcPct val="150000"/>
              </a:lnSpc>
            </a:pPr>
            <a:r>
              <a:rPr lang="zh-CN" altLang="en-US" sz="2300" b="1" dirty="0">
                <a:latin typeface="楷体" panose="02010609060101010101" pitchFamily="49" charset="-122"/>
                <a:ea typeface="楷体" panose="02010609060101010101" pitchFamily="49" charset="-122"/>
              </a:rPr>
              <a:t>优点：</a:t>
            </a:r>
            <a:endParaRPr lang="zh-CN" altLang="zh-CN" sz="2300" b="1" dirty="0">
              <a:latin typeface="楷体" panose="02010609060101010101" pitchFamily="49" charset="-122"/>
              <a:ea typeface="楷体" panose="02010609060101010101" pitchFamily="49" charset="-122"/>
            </a:endParaRPr>
          </a:p>
          <a:p>
            <a:pPr lvl="1" fontAlgn="ctr">
              <a:lnSpc>
                <a:spcPct val="150000"/>
              </a:lnSpc>
              <a:buFontTx/>
              <a:buChar char="–"/>
            </a:pPr>
            <a:r>
              <a:rPr lang="zh-CN" altLang="en-US" sz="2300" dirty="0">
                <a:latin typeface="楷体" panose="02010609060101010101" pitchFamily="49" charset="-122"/>
                <a:ea typeface="楷体" panose="02010609060101010101" pitchFamily="49" charset="-122"/>
              </a:rPr>
              <a:t>①布线容易、电缆用量小；</a:t>
            </a:r>
          </a:p>
          <a:p>
            <a:pPr lvl="1" fontAlgn="ctr">
              <a:lnSpc>
                <a:spcPct val="150000"/>
              </a:lnSpc>
              <a:buFontTx/>
              <a:buChar char="–"/>
            </a:pPr>
            <a:r>
              <a:rPr lang="zh-CN" altLang="en-US" sz="2300" dirty="0">
                <a:latin typeface="楷体" panose="02010609060101010101" pitchFamily="49" charset="-122"/>
                <a:ea typeface="楷体" panose="02010609060101010101" pitchFamily="49" charset="-122"/>
              </a:rPr>
              <a:t>②可靠性高；</a:t>
            </a:r>
          </a:p>
          <a:p>
            <a:pPr lvl="1" fontAlgn="ctr">
              <a:lnSpc>
                <a:spcPct val="150000"/>
              </a:lnSpc>
              <a:buFontTx/>
              <a:buChar char="–"/>
            </a:pPr>
            <a:r>
              <a:rPr lang="zh-CN" altLang="en-US" sz="2300" dirty="0">
                <a:latin typeface="楷体" panose="02010609060101010101" pitchFamily="49" charset="-122"/>
                <a:ea typeface="楷体" panose="02010609060101010101" pitchFamily="49" charset="-122"/>
              </a:rPr>
              <a:t>③易于扩充；④易于安装</a:t>
            </a:r>
          </a:p>
          <a:p>
            <a:pPr lvl="1" fontAlgn="ctr">
              <a:lnSpc>
                <a:spcPct val="150000"/>
              </a:lnSpc>
            </a:pPr>
            <a:r>
              <a:rPr lang="zh-CN" altLang="en-US" sz="2300" b="1" dirty="0">
                <a:latin typeface="楷体" panose="02010609060101010101" pitchFamily="49" charset="-122"/>
                <a:ea typeface="楷体" panose="02010609060101010101" pitchFamily="49" charset="-122"/>
              </a:rPr>
              <a:t>缺点：</a:t>
            </a:r>
            <a:endParaRPr lang="zh-CN" altLang="zh-CN" sz="2300" b="1" dirty="0">
              <a:latin typeface="楷体" panose="02010609060101010101" pitchFamily="49" charset="-122"/>
              <a:ea typeface="楷体" panose="02010609060101010101" pitchFamily="49" charset="-122"/>
            </a:endParaRPr>
          </a:p>
          <a:p>
            <a:pPr lvl="1" fontAlgn="ctr">
              <a:lnSpc>
                <a:spcPct val="150000"/>
              </a:lnSpc>
              <a:buFontTx/>
              <a:buChar char="–"/>
            </a:pPr>
            <a:r>
              <a:rPr lang="zh-CN" altLang="en-US" sz="2300" dirty="0">
                <a:latin typeface="楷体" panose="02010609060101010101" pitchFamily="49" charset="-122"/>
                <a:ea typeface="楷体" panose="02010609060101010101" pitchFamily="49" charset="-122"/>
              </a:rPr>
              <a:t>①故障诊断困难</a:t>
            </a:r>
          </a:p>
          <a:p>
            <a:pPr lvl="1" fontAlgn="ctr">
              <a:lnSpc>
                <a:spcPct val="150000"/>
              </a:lnSpc>
              <a:buFontTx/>
              <a:buChar char="–"/>
            </a:pPr>
            <a:r>
              <a:rPr lang="zh-CN" altLang="en-US" sz="2300" dirty="0">
                <a:latin typeface="楷体" panose="02010609060101010101" pitchFamily="49" charset="-122"/>
                <a:ea typeface="楷体" panose="02010609060101010101" pitchFamily="49" charset="-122"/>
              </a:rPr>
              <a:t>②故障隔离困难</a:t>
            </a:r>
          </a:p>
          <a:p>
            <a:pPr lvl="1" fontAlgn="ctr">
              <a:lnSpc>
                <a:spcPct val="150000"/>
              </a:lnSpc>
              <a:buFontTx/>
              <a:buChar char="–"/>
            </a:pPr>
            <a:r>
              <a:rPr lang="zh-CN" altLang="en-US" sz="2300" dirty="0">
                <a:latin typeface="楷体" panose="02010609060101010101" pitchFamily="49" charset="-122"/>
                <a:ea typeface="楷体" panose="02010609060101010101" pitchFamily="49" charset="-122"/>
              </a:rPr>
              <a:t>③中继器配置</a:t>
            </a:r>
          </a:p>
          <a:p>
            <a:pPr lvl="1" fontAlgn="ctr">
              <a:lnSpc>
                <a:spcPct val="150000"/>
              </a:lnSpc>
              <a:buFontTx/>
              <a:buChar char="–"/>
            </a:pPr>
            <a:r>
              <a:rPr lang="zh-CN" altLang="en-US" sz="2300" dirty="0">
                <a:latin typeface="楷体" panose="02010609060101010101" pitchFamily="49" charset="-122"/>
                <a:ea typeface="楷体" panose="02010609060101010101" pitchFamily="49" charset="-122"/>
              </a:rPr>
              <a:t>④通信介质或中间某一接口点出现故障，整个网络随即瘫痪</a:t>
            </a:r>
          </a:p>
          <a:p>
            <a:pPr lvl="1" fontAlgn="ctr">
              <a:lnSpc>
                <a:spcPct val="150000"/>
              </a:lnSpc>
              <a:buFontTx/>
              <a:buChar char="–"/>
            </a:pPr>
            <a:r>
              <a:rPr lang="zh-CN" altLang="en-US" sz="2300" dirty="0">
                <a:latin typeface="楷体" panose="02010609060101010101" pitchFamily="49" charset="-122"/>
                <a:ea typeface="楷体" panose="02010609060101010101" pitchFamily="49" charset="-122"/>
              </a:rPr>
              <a:t>⑤终端必须是智能的</a:t>
            </a:r>
          </a:p>
          <a:p>
            <a:pPr lvl="1" fontAlgn="ctr">
              <a:lnSpc>
                <a:spcPct val="150000"/>
              </a:lnSpc>
            </a:pPr>
            <a:endParaRPr lang="en-US" altLang="zh-CN" sz="2100" dirty="0">
              <a:latin typeface="楷体" panose="02010609060101010101" pitchFamily="49" charset="-122"/>
              <a:ea typeface="楷体" panose="02010609060101010101" pitchFamily="49" charset="-122"/>
            </a:endParaRPr>
          </a:p>
        </p:txBody>
      </p:sp>
      <p:graphicFrame>
        <p:nvGraphicFramePr>
          <p:cNvPr id="3" name="Object 2"/>
          <p:cNvGraphicFramePr>
            <a:graphicFrameLocks noChangeAspect="1"/>
          </p:cNvGraphicFramePr>
          <p:nvPr/>
        </p:nvGraphicFramePr>
        <p:xfrm>
          <a:off x="3733800" y="2552700"/>
          <a:ext cx="5143500" cy="2590800"/>
        </p:xfrm>
        <a:graphic>
          <a:graphicData uri="http://schemas.openxmlformats.org/presentationml/2006/ole">
            <mc:AlternateContent xmlns:mc="http://schemas.openxmlformats.org/markup-compatibility/2006">
              <mc:Choice xmlns:v="urn:schemas-microsoft-com:vml" Requires="v">
                <p:oleObj spid="_x0000_s37150" r:id="rId4" imgW="2713355" imgH="1376680" progId="Visio.Drawing.11">
                  <p:embed/>
                </p:oleObj>
              </mc:Choice>
              <mc:Fallback>
                <p:oleObj r:id="rId4" imgW="2713355" imgH="1376680"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00" y="2552700"/>
                        <a:ext cx="5143500" cy="2590800"/>
                      </a:xfrm>
                      <a:prstGeom prst="rect">
                        <a:avLst/>
                      </a:prstGeom>
                      <a:noFill/>
                      <a:ln>
                        <a:noFill/>
                      </a:ln>
                    </p:spPr>
                  </p:pic>
                </p:oleObj>
              </mc:Fallback>
            </mc:AlternateContent>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百度云同步盘\Misc\14163874201186558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6"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38</a:t>
            </a:fld>
            <a:endParaRPr lang="en-US" dirty="0">
              <a:solidFill>
                <a:schemeClr val="tx2"/>
              </a:solidFill>
            </a:endParaRPr>
          </a:p>
        </p:txBody>
      </p:sp>
      <p:sp>
        <p:nvSpPr>
          <p:cNvPr id="10" name="Title 1"/>
          <p:cNvSpPr txBox="1"/>
          <p:nvPr/>
        </p:nvSpPr>
        <p:spPr>
          <a:xfrm>
            <a:off x="457200" y="533400"/>
            <a:ext cx="8229600" cy="609600"/>
          </a:xfrm>
          <a:prstGeom prst="rect">
            <a:avLst/>
          </a:prstGeom>
        </p:spPr>
        <p:txBody>
          <a:bodyPr>
            <a:normAutofit fontScale="90000" lnSpcReduction="1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计算机网络的拓扑结构</a:t>
            </a:r>
          </a:p>
        </p:txBody>
      </p:sp>
      <p:sp>
        <p:nvSpPr>
          <p:cNvPr id="11" name="Content Placeholder 2"/>
          <p:cNvSpPr txBox="1"/>
          <p:nvPr/>
        </p:nvSpPr>
        <p:spPr>
          <a:xfrm>
            <a:off x="457200" y="1219200"/>
            <a:ext cx="8229600" cy="5257800"/>
          </a:xfrm>
          <a:prstGeom prst="rect">
            <a:avLst/>
          </a:prstGeom>
        </p:spPr>
        <p:txBody>
          <a:bodyPr>
            <a:normAutofit fontScale="92500" lnSpcReduction="10000"/>
          </a:bodyPr>
          <a:lstStyle>
            <a:lvl1pPr marL="182880" indent="-182880" algn="l" defTabSz="914400" rtl="0" eaLnBrk="1" latinLnBrk="0" hangingPunct="1">
              <a:spcBef>
                <a:spcPct val="20000"/>
              </a:spcBef>
              <a:buClr>
                <a:schemeClr val="accent1"/>
              </a:buClr>
              <a:buSzPct val="85000"/>
              <a:buFont typeface="Arial" panose="020B0604020202020204"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B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B0604020202020204"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B0604020202020204"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9pPr>
          </a:lstStyle>
          <a:p>
            <a:pPr marL="182880" lvl="1" fontAlgn="ctr">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环型拓扑结构：</a:t>
            </a:r>
            <a:r>
              <a:rPr lang="zh-CN" altLang="en-US" sz="2400" dirty="0">
                <a:latin typeface="微软雅黑" panose="020B0503020204020204" pitchFamily="34" charset="-122"/>
                <a:ea typeface="微软雅黑" panose="020B0503020204020204" pitchFamily="34" charset="-122"/>
              </a:rPr>
              <a:t>将各台联网的计算机用通信线路连接成一个闭合的环。信息按照固定方向流动，每个计算机有自己的顺序编号接力传递信息。</a:t>
            </a:r>
            <a:endParaRPr lang="zh-CN" altLang="zh-CN" sz="2400" dirty="0">
              <a:latin typeface="微软雅黑" panose="020B0503020204020204" pitchFamily="34" charset="-122"/>
              <a:ea typeface="微软雅黑" panose="020B0503020204020204" pitchFamily="34" charset="-122"/>
            </a:endParaRPr>
          </a:p>
          <a:p>
            <a:pPr lvl="1" fontAlgn="ctr">
              <a:lnSpc>
                <a:spcPct val="150000"/>
              </a:lnSpc>
            </a:pPr>
            <a:r>
              <a:rPr lang="zh-CN" altLang="en-US" sz="2100" b="1" dirty="0">
                <a:latin typeface="楷体" panose="02010609060101010101" pitchFamily="49" charset="-122"/>
                <a:ea typeface="楷体" panose="02010609060101010101" pitchFamily="49" charset="-122"/>
              </a:rPr>
              <a:t>优点：</a:t>
            </a:r>
            <a:endParaRPr lang="zh-CN" altLang="zh-CN" sz="2100" b="1" dirty="0">
              <a:latin typeface="楷体" panose="02010609060101010101" pitchFamily="49" charset="-122"/>
              <a:ea typeface="楷体" panose="02010609060101010101" pitchFamily="49" charset="-122"/>
            </a:endParaRPr>
          </a:p>
          <a:p>
            <a:pPr lvl="1" fontAlgn="ctr">
              <a:lnSpc>
                <a:spcPct val="150000"/>
              </a:lnSpc>
              <a:buFontTx/>
              <a:buChar char="–"/>
            </a:pPr>
            <a:r>
              <a:rPr lang="zh-CN" altLang="en-US" sz="2100" dirty="0">
                <a:latin typeface="楷体" panose="02010609060101010101" pitchFamily="49" charset="-122"/>
                <a:ea typeface="楷体" panose="02010609060101010101" pitchFamily="49" charset="-122"/>
              </a:rPr>
              <a:t>①电缆长度短</a:t>
            </a:r>
          </a:p>
          <a:p>
            <a:pPr lvl="1" fontAlgn="ctr">
              <a:lnSpc>
                <a:spcPct val="150000"/>
              </a:lnSpc>
              <a:buFontTx/>
              <a:buChar char="–"/>
            </a:pPr>
            <a:r>
              <a:rPr lang="zh-CN" altLang="en-US" sz="2100" dirty="0">
                <a:latin typeface="楷体" panose="02010609060101010101" pitchFamily="49" charset="-122"/>
                <a:ea typeface="楷体" panose="02010609060101010101" pitchFamily="49" charset="-122"/>
              </a:rPr>
              <a:t>②适用于光纤</a:t>
            </a:r>
          </a:p>
          <a:p>
            <a:pPr lvl="1" fontAlgn="ctr">
              <a:lnSpc>
                <a:spcPct val="150000"/>
              </a:lnSpc>
              <a:buFontTx/>
              <a:buChar char="–"/>
            </a:pPr>
            <a:r>
              <a:rPr lang="zh-CN" altLang="en-US" sz="2100" dirty="0">
                <a:latin typeface="楷体" panose="02010609060101010101" pitchFamily="49" charset="-122"/>
                <a:ea typeface="楷体" panose="02010609060101010101" pitchFamily="49" charset="-122"/>
              </a:rPr>
              <a:t>③无差错传输</a:t>
            </a:r>
          </a:p>
          <a:p>
            <a:pPr lvl="1" fontAlgn="ctr">
              <a:lnSpc>
                <a:spcPct val="150000"/>
              </a:lnSpc>
            </a:pPr>
            <a:r>
              <a:rPr lang="zh-CN" altLang="en-US" sz="2100" b="1" dirty="0">
                <a:latin typeface="楷体" panose="02010609060101010101" pitchFamily="49" charset="-122"/>
                <a:ea typeface="楷体" panose="02010609060101010101" pitchFamily="49" charset="-122"/>
              </a:rPr>
              <a:t>缺点：</a:t>
            </a:r>
            <a:endParaRPr lang="zh-CN" altLang="zh-CN" sz="2100" b="1" dirty="0">
              <a:latin typeface="楷体" panose="02010609060101010101" pitchFamily="49" charset="-122"/>
              <a:ea typeface="楷体" panose="02010609060101010101" pitchFamily="49" charset="-122"/>
            </a:endParaRPr>
          </a:p>
          <a:p>
            <a:pPr lvl="1" fontAlgn="ctr">
              <a:lnSpc>
                <a:spcPct val="150000"/>
              </a:lnSpc>
              <a:buFontTx/>
              <a:buChar char="–"/>
            </a:pPr>
            <a:r>
              <a:rPr lang="zh-CN" altLang="en-US" sz="2100" dirty="0">
                <a:latin typeface="楷体" panose="02010609060101010101" pitchFamily="49" charset="-122"/>
                <a:ea typeface="楷体" panose="02010609060101010101" pitchFamily="49" charset="-122"/>
              </a:rPr>
              <a:t>①可靠性差</a:t>
            </a:r>
          </a:p>
          <a:p>
            <a:pPr lvl="1" fontAlgn="ctr">
              <a:lnSpc>
                <a:spcPct val="150000"/>
              </a:lnSpc>
              <a:buFontTx/>
              <a:buChar char="–"/>
            </a:pPr>
            <a:r>
              <a:rPr lang="zh-CN" altLang="en-US" sz="2100" dirty="0">
                <a:latin typeface="楷体" panose="02010609060101010101" pitchFamily="49" charset="-122"/>
                <a:ea typeface="楷体" panose="02010609060101010101" pitchFamily="49" charset="-122"/>
              </a:rPr>
              <a:t>②故障诊断困难</a:t>
            </a:r>
          </a:p>
          <a:p>
            <a:pPr lvl="1" fontAlgn="ctr">
              <a:lnSpc>
                <a:spcPct val="150000"/>
              </a:lnSpc>
              <a:buFontTx/>
              <a:buChar char="–"/>
            </a:pPr>
            <a:r>
              <a:rPr lang="zh-CN" altLang="en-US" sz="2100" dirty="0">
                <a:latin typeface="楷体" panose="02010609060101010101" pitchFamily="49" charset="-122"/>
                <a:ea typeface="楷体" panose="02010609060101010101" pitchFamily="49" charset="-122"/>
              </a:rPr>
              <a:t>③调整网络比较困难</a:t>
            </a:r>
          </a:p>
          <a:p>
            <a:pPr lvl="1" fontAlgn="ctr">
              <a:lnSpc>
                <a:spcPct val="150000"/>
              </a:lnSpc>
            </a:pPr>
            <a:endParaRPr lang="en-US" altLang="zh-CN" sz="2100" dirty="0">
              <a:latin typeface="楷体" panose="02010609060101010101" pitchFamily="49" charset="-122"/>
              <a:ea typeface="楷体" panose="02010609060101010101" pitchFamily="49" charset="-122"/>
            </a:endParaRPr>
          </a:p>
        </p:txBody>
      </p:sp>
      <p:graphicFrame>
        <p:nvGraphicFramePr>
          <p:cNvPr id="3" name="Object 2"/>
          <p:cNvGraphicFramePr>
            <a:graphicFrameLocks noChangeAspect="1"/>
          </p:cNvGraphicFramePr>
          <p:nvPr/>
        </p:nvGraphicFramePr>
        <p:xfrm>
          <a:off x="4419600" y="2819400"/>
          <a:ext cx="3743325" cy="3021012"/>
        </p:xfrm>
        <a:graphic>
          <a:graphicData uri="http://schemas.openxmlformats.org/presentationml/2006/ole">
            <mc:AlternateContent xmlns:mc="http://schemas.openxmlformats.org/markup-compatibility/2006">
              <mc:Choice xmlns:v="urn:schemas-microsoft-com:vml" Requires="v">
                <p:oleObj spid="_x0000_s36130" r:id="rId4" imgW="3097530" imgH="2498090" progId="Visio.Drawing.11">
                  <p:embed/>
                </p:oleObj>
              </mc:Choice>
              <mc:Fallback>
                <p:oleObj r:id="rId4" imgW="3097530" imgH="2498090"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9600" y="2819400"/>
                        <a:ext cx="3743325" cy="3021012"/>
                      </a:xfrm>
                      <a:prstGeom prst="rect">
                        <a:avLst/>
                      </a:prstGeom>
                      <a:noFill/>
                      <a:ln>
                        <a:noFill/>
                      </a:ln>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百度云同步盘\Misc\14163874201186558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6"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39</a:t>
            </a:fld>
            <a:endParaRPr lang="en-US" dirty="0">
              <a:solidFill>
                <a:schemeClr val="tx2"/>
              </a:solidFill>
            </a:endParaRPr>
          </a:p>
        </p:txBody>
      </p:sp>
      <p:sp>
        <p:nvSpPr>
          <p:cNvPr id="10" name="Title 1"/>
          <p:cNvSpPr txBox="1"/>
          <p:nvPr/>
        </p:nvSpPr>
        <p:spPr>
          <a:xfrm>
            <a:off x="457200" y="533400"/>
            <a:ext cx="8229600" cy="609600"/>
          </a:xfrm>
          <a:prstGeom prst="rect">
            <a:avLst/>
          </a:prstGeom>
        </p:spPr>
        <p:txBody>
          <a:bodyPr>
            <a:normAutofit fontScale="90000" lnSpcReduction="1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计算机网络的拓扑结构</a:t>
            </a:r>
          </a:p>
        </p:txBody>
      </p:sp>
      <p:sp>
        <p:nvSpPr>
          <p:cNvPr id="11" name="Content Placeholder 2"/>
          <p:cNvSpPr txBox="1"/>
          <p:nvPr/>
        </p:nvSpPr>
        <p:spPr>
          <a:xfrm>
            <a:off x="457200" y="1219200"/>
            <a:ext cx="8229600" cy="5257800"/>
          </a:xfrm>
          <a:prstGeom prst="rect">
            <a:avLst/>
          </a:prstGeom>
        </p:spPr>
        <p:txBody>
          <a:bodyPr>
            <a:normAutofit fontScale="85000" lnSpcReduction="20000"/>
          </a:bodyPr>
          <a:lstStyle>
            <a:lvl1pPr marL="182880" indent="-182880" algn="l" defTabSz="914400" rtl="0" eaLnBrk="1" latinLnBrk="0" hangingPunct="1">
              <a:spcBef>
                <a:spcPct val="20000"/>
              </a:spcBef>
              <a:buClr>
                <a:schemeClr val="accent1"/>
              </a:buClr>
              <a:buSzPct val="85000"/>
              <a:buFont typeface="Arial" panose="020B0604020202020204"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B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B0604020202020204"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B0604020202020204"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9pPr>
          </a:lstStyle>
          <a:p>
            <a:pPr marL="182880" lvl="1" fontAlgn="ctr">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树型拓扑结构：</a:t>
            </a:r>
            <a:r>
              <a:rPr lang="zh-CN" altLang="en-US" sz="2400" dirty="0">
                <a:latin typeface="微软雅黑" panose="020B0503020204020204" pitchFamily="34" charset="-122"/>
                <a:ea typeface="微软雅黑" panose="020B0503020204020204" pitchFamily="34" charset="-122"/>
              </a:rPr>
              <a:t>是总线型的扩展，在总线网上加上分支形成。其传输介质有多条分支，但无闭合回路；也可以看成是星型结构的叠加。具有层次结构。也是因特网的拓扑结构。</a:t>
            </a:r>
            <a:endParaRPr lang="zh-CN" altLang="zh-CN" sz="2400" dirty="0">
              <a:latin typeface="微软雅黑" panose="020B0503020204020204" pitchFamily="34" charset="-122"/>
              <a:ea typeface="微软雅黑" panose="020B0503020204020204" pitchFamily="34" charset="-122"/>
            </a:endParaRPr>
          </a:p>
          <a:p>
            <a:pPr lvl="1" fontAlgn="ctr">
              <a:lnSpc>
                <a:spcPct val="150000"/>
              </a:lnSpc>
            </a:pPr>
            <a:r>
              <a:rPr lang="zh-CN" altLang="en-US" sz="2100" b="1" dirty="0">
                <a:latin typeface="楷体" panose="02010609060101010101" pitchFamily="49" charset="-122"/>
                <a:ea typeface="楷体" panose="02010609060101010101" pitchFamily="49" charset="-122"/>
              </a:rPr>
              <a:t>优点：</a:t>
            </a:r>
            <a:endParaRPr lang="zh-CN" altLang="zh-CN" sz="2100" b="1" dirty="0">
              <a:latin typeface="楷体" panose="02010609060101010101" pitchFamily="49" charset="-122"/>
              <a:ea typeface="楷体" panose="02010609060101010101" pitchFamily="49" charset="-122"/>
            </a:endParaRPr>
          </a:p>
          <a:p>
            <a:pPr lvl="1" fontAlgn="ctr">
              <a:lnSpc>
                <a:spcPct val="150000"/>
              </a:lnSpc>
              <a:buFontTx/>
              <a:buChar char="–"/>
            </a:pPr>
            <a:r>
              <a:rPr lang="zh-CN" altLang="en-US" sz="2100" dirty="0">
                <a:latin typeface="楷体" panose="02010609060101010101" pitchFamily="49" charset="-122"/>
                <a:ea typeface="楷体" panose="02010609060101010101" pitchFamily="49" charset="-122"/>
              </a:rPr>
              <a:t>①结构比较简单，成本低</a:t>
            </a:r>
          </a:p>
          <a:p>
            <a:pPr lvl="1" fontAlgn="ctr">
              <a:lnSpc>
                <a:spcPct val="150000"/>
              </a:lnSpc>
              <a:buFontTx/>
              <a:buChar char="–"/>
            </a:pPr>
            <a:r>
              <a:rPr lang="zh-CN" altLang="en-US" sz="2100" dirty="0">
                <a:latin typeface="楷体" panose="02010609060101010101" pitchFamily="49" charset="-122"/>
                <a:ea typeface="楷体" panose="02010609060101010101" pitchFamily="49" charset="-122"/>
              </a:rPr>
              <a:t>②网络中任意两个节点之间不产生</a:t>
            </a:r>
            <a:endParaRPr lang="en-US" altLang="zh-CN" sz="2100" dirty="0">
              <a:latin typeface="楷体" panose="02010609060101010101" pitchFamily="49" charset="-122"/>
              <a:ea typeface="楷体" panose="02010609060101010101" pitchFamily="49" charset="-122"/>
            </a:endParaRPr>
          </a:p>
          <a:p>
            <a:pPr marL="274320" lvl="1" indent="0" fontAlgn="ctr">
              <a:lnSpc>
                <a:spcPct val="150000"/>
              </a:lnSpc>
              <a:buNone/>
            </a:pPr>
            <a:r>
              <a:rPr lang="zh-CN" altLang="en-US" sz="2100" dirty="0">
                <a:latin typeface="楷体" panose="02010609060101010101" pitchFamily="49" charset="-122"/>
                <a:ea typeface="楷体" panose="02010609060101010101" pitchFamily="49" charset="-122"/>
              </a:rPr>
              <a:t>回路，每个链路都支持双向传输</a:t>
            </a:r>
          </a:p>
          <a:p>
            <a:pPr lvl="1" fontAlgn="ctr">
              <a:lnSpc>
                <a:spcPct val="150000"/>
              </a:lnSpc>
              <a:buFontTx/>
              <a:buChar char="–"/>
            </a:pPr>
            <a:r>
              <a:rPr lang="zh-CN" altLang="en-US" sz="2100" dirty="0">
                <a:latin typeface="楷体" panose="02010609060101010101" pitchFamily="49" charset="-122"/>
                <a:ea typeface="楷体" panose="02010609060101010101" pitchFamily="49" charset="-122"/>
              </a:rPr>
              <a:t>③网络中节点扩充方便灵活，寻找</a:t>
            </a:r>
            <a:endParaRPr lang="en-US" altLang="zh-CN" sz="2100" dirty="0">
              <a:latin typeface="楷体" panose="02010609060101010101" pitchFamily="49" charset="-122"/>
              <a:ea typeface="楷体" panose="02010609060101010101" pitchFamily="49" charset="-122"/>
            </a:endParaRPr>
          </a:p>
          <a:p>
            <a:pPr marL="274320" lvl="1" indent="0" fontAlgn="ctr">
              <a:lnSpc>
                <a:spcPct val="150000"/>
              </a:lnSpc>
              <a:buNone/>
            </a:pPr>
            <a:r>
              <a:rPr lang="zh-CN" altLang="en-US" sz="2100" dirty="0">
                <a:latin typeface="楷体" panose="02010609060101010101" pitchFamily="49" charset="-122"/>
                <a:ea typeface="楷体" panose="02010609060101010101" pitchFamily="49" charset="-122"/>
              </a:rPr>
              <a:t>链路路径比较方便</a:t>
            </a:r>
          </a:p>
          <a:p>
            <a:pPr lvl="1" fontAlgn="ctr">
              <a:lnSpc>
                <a:spcPct val="150000"/>
              </a:lnSpc>
            </a:pPr>
            <a:r>
              <a:rPr lang="zh-CN" altLang="en-US" sz="2100" b="1" dirty="0">
                <a:latin typeface="楷体" panose="02010609060101010101" pitchFamily="49" charset="-122"/>
                <a:ea typeface="楷体" panose="02010609060101010101" pitchFamily="49" charset="-122"/>
              </a:rPr>
              <a:t>缺点：</a:t>
            </a:r>
            <a:endParaRPr lang="zh-CN" altLang="zh-CN" sz="2100" b="1" dirty="0">
              <a:latin typeface="楷体" panose="02010609060101010101" pitchFamily="49" charset="-122"/>
              <a:ea typeface="楷体" panose="02010609060101010101" pitchFamily="49" charset="-122"/>
            </a:endParaRPr>
          </a:p>
          <a:p>
            <a:pPr lvl="1" fontAlgn="ctr">
              <a:lnSpc>
                <a:spcPct val="150000"/>
              </a:lnSpc>
              <a:buFontTx/>
              <a:buChar char="–"/>
            </a:pPr>
            <a:r>
              <a:rPr lang="zh-CN" altLang="en-US" sz="2100" dirty="0">
                <a:latin typeface="楷体" panose="02010609060101010101" pitchFamily="49" charset="-122"/>
                <a:ea typeface="楷体" panose="02010609060101010101" pitchFamily="49" charset="-122"/>
              </a:rPr>
              <a:t>①任何一个故障都会影响整个系统</a:t>
            </a:r>
          </a:p>
          <a:p>
            <a:pPr lvl="1" fontAlgn="ctr">
              <a:lnSpc>
                <a:spcPct val="150000"/>
              </a:lnSpc>
              <a:buFontTx/>
              <a:buChar char="–"/>
            </a:pPr>
            <a:r>
              <a:rPr lang="zh-CN" altLang="en-US" sz="2100" dirty="0">
                <a:latin typeface="楷体" panose="02010609060101010101" pitchFamily="49" charset="-122"/>
                <a:ea typeface="楷体" panose="02010609060101010101" pitchFamily="49" charset="-122"/>
              </a:rPr>
              <a:t>②对根的依赖性太大</a:t>
            </a:r>
          </a:p>
          <a:p>
            <a:pPr lvl="1" fontAlgn="ctr">
              <a:lnSpc>
                <a:spcPct val="150000"/>
              </a:lnSpc>
            </a:pPr>
            <a:endParaRPr lang="en-US" altLang="zh-CN" sz="2100" dirty="0">
              <a:latin typeface="楷体" panose="02010609060101010101" pitchFamily="49" charset="-122"/>
              <a:ea typeface="楷体" panose="02010609060101010101" pitchFamily="49" charset="-122"/>
            </a:endParaRPr>
          </a:p>
        </p:txBody>
      </p:sp>
      <p:graphicFrame>
        <p:nvGraphicFramePr>
          <p:cNvPr id="2" name="Object 1"/>
          <p:cNvGraphicFramePr>
            <a:graphicFrameLocks noChangeAspect="1"/>
          </p:cNvGraphicFramePr>
          <p:nvPr/>
        </p:nvGraphicFramePr>
        <p:xfrm>
          <a:off x="4963886" y="2377281"/>
          <a:ext cx="3733800" cy="2941637"/>
        </p:xfrm>
        <a:graphic>
          <a:graphicData uri="http://schemas.openxmlformats.org/presentationml/2006/ole">
            <mc:AlternateContent xmlns:mc="http://schemas.openxmlformats.org/markup-compatibility/2006">
              <mc:Choice xmlns:v="urn:schemas-microsoft-com:vml" Requires="v">
                <p:oleObj spid="_x0000_s38169" r:id="rId4" imgW="2612390" imgH="2371725" progId="Visio.Drawing.11">
                  <p:embed/>
                </p:oleObj>
              </mc:Choice>
              <mc:Fallback>
                <p:oleObj r:id="rId4" imgW="2612390" imgH="2371725"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b="13002"/>
                      <a:stretch>
                        <a:fillRect/>
                      </a:stretch>
                    </p:blipFill>
                    <p:spPr bwMode="auto">
                      <a:xfrm>
                        <a:off x="4963886" y="2377281"/>
                        <a:ext cx="3733800" cy="2941637"/>
                      </a:xfrm>
                      <a:prstGeom prst="rect">
                        <a:avLst/>
                      </a:prstGeom>
                      <a:noFill/>
                      <a:ln>
                        <a:noFill/>
                      </a:ln>
                    </p:spPr>
                  </p:pic>
                </p:oleObj>
              </mc:Fallback>
            </mc:AlternateContent>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idx="4294967295"/>
          </p:nvPr>
        </p:nvSpPr>
        <p:spPr>
          <a:xfrm>
            <a:off x="457200" y="555625"/>
            <a:ext cx="5256212" cy="685800"/>
          </a:xfrm>
        </p:spPr>
        <p:txBody>
          <a:bodyPr>
            <a:normAutofit/>
          </a:bodyPr>
          <a:lstStyle/>
          <a:p>
            <a:pPr eaLnBrk="1" hangingPunct="1"/>
            <a:r>
              <a:rPr lang="zh-CN" altLang="en-US" sz="3600" b="1" dirty="0">
                <a:latin typeface="黑体" panose="02010609060101010101" pitchFamily="49" charset="-122"/>
                <a:ea typeface="黑体" panose="02010609060101010101" pitchFamily="49" charset="-122"/>
              </a:rPr>
              <a:t>第</a:t>
            </a:r>
            <a:r>
              <a:rPr lang="en-US" altLang="zh-CN" sz="3600" b="1" dirty="0">
                <a:latin typeface="黑体" panose="02010609060101010101" pitchFamily="49" charset="-122"/>
                <a:ea typeface="黑体" panose="02010609060101010101" pitchFamily="49" charset="-122"/>
              </a:rPr>
              <a:t>1</a:t>
            </a:r>
            <a:r>
              <a:rPr lang="zh-CN" altLang="en-US" sz="3600" b="1" dirty="0">
                <a:latin typeface="黑体" panose="02010609060101010101" pitchFamily="49" charset="-122"/>
                <a:ea typeface="黑体" panose="02010609060101010101" pitchFamily="49" charset="-122"/>
              </a:rPr>
              <a:t>章   计算机网络基础</a:t>
            </a:r>
          </a:p>
        </p:txBody>
      </p:sp>
      <p:sp>
        <p:nvSpPr>
          <p:cNvPr id="5124" name="副标题 2"/>
          <p:cNvSpPr>
            <a:spLocks noGrp="1" noChangeArrowheads="1"/>
          </p:cNvSpPr>
          <p:nvPr/>
        </p:nvSpPr>
        <p:spPr bwMode="auto">
          <a:xfrm>
            <a:off x="699152" y="1447800"/>
            <a:ext cx="7759047" cy="4648200"/>
          </a:xfrm>
          <a:prstGeom prst="rect">
            <a:avLst/>
          </a:prstGeom>
          <a:noFill/>
          <a:ln>
            <a:noFill/>
          </a:ln>
        </p:spPr>
        <p:txBody>
          <a:bodyPr lIns="182880" tIns="0"/>
          <a:lstStyle>
            <a:lvl1pPr marL="36830" eaLnBrk="0" hangingPunct="0">
              <a:spcBef>
                <a:spcPct val="20000"/>
              </a:spcBef>
              <a:buChar char="•"/>
              <a:defRPr sz="3200">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har char="–"/>
              <a:defRPr sz="2800">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har char="•"/>
              <a:defRPr sz="2400">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Char char="–"/>
              <a:defRPr sz="2000">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defRPr>
            </a:lvl9pPr>
          </a:lstStyle>
          <a:p>
            <a:pPr marL="182880" indent="-182880" eaLnBrk="1" hangingPunct="1">
              <a:lnSpc>
                <a:spcPct val="150000"/>
              </a:lnSpc>
              <a:buClr>
                <a:schemeClr val="accent1"/>
              </a:buClr>
              <a:buSzPct val="85000"/>
              <a:buFont typeface="Wingdings" panose="05000000000000000000" pitchFamily="2" charset="2"/>
              <a:buChar char="Ø"/>
            </a:pPr>
            <a:r>
              <a:rPr lang="en-US" altLang="zh-CN" sz="2400" b="1" dirty="0">
                <a:latin typeface="微软雅黑" panose="020B0503020204020204" pitchFamily="34" charset="-122"/>
                <a:ea typeface="微软雅黑" panose="020B0503020204020204" pitchFamily="34" charset="-122"/>
              </a:rPr>
              <a:t>1.1  </a:t>
            </a:r>
            <a:r>
              <a:rPr lang="zh-CN" altLang="en-US" sz="2400" b="1" dirty="0">
                <a:latin typeface="微软雅黑" panose="020B0503020204020204" pitchFamily="34" charset="-122"/>
                <a:ea typeface="微软雅黑" panose="020B0503020204020204" pitchFamily="34" charset="-122"/>
              </a:rPr>
              <a:t>计算机网络概述</a:t>
            </a:r>
          </a:p>
          <a:p>
            <a:pPr marL="182880" indent="-182880" eaLnBrk="1" hangingPunct="1">
              <a:lnSpc>
                <a:spcPct val="150000"/>
              </a:lnSpc>
              <a:buClr>
                <a:schemeClr val="accent1"/>
              </a:buClr>
              <a:buSzPct val="85000"/>
              <a:buFont typeface="Wingdings" panose="05000000000000000000" pitchFamily="2" charset="2"/>
              <a:buChar char="Ø"/>
            </a:pPr>
            <a:r>
              <a:rPr lang="en-US" altLang="zh-CN" sz="2400" b="1" dirty="0">
                <a:latin typeface="微软雅黑" panose="020B0503020204020204" pitchFamily="34" charset="-122"/>
                <a:ea typeface="微软雅黑" panose="020B0503020204020204" pitchFamily="34" charset="-122"/>
              </a:rPr>
              <a:t>1.2  </a:t>
            </a:r>
            <a:r>
              <a:rPr lang="zh-CN" altLang="en-US" sz="2400" b="1" dirty="0">
                <a:latin typeface="微软雅黑" panose="020B0503020204020204" pitchFamily="34" charset="-122"/>
                <a:ea typeface="微软雅黑" panose="020B0503020204020204" pitchFamily="34" charset="-122"/>
              </a:rPr>
              <a:t>局域网基础</a:t>
            </a:r>
          </a:p>
          <a:p>
            <a:pPr marL="182880" indent="-182880" eaLnBrk="1" hangingPunct="1">
              <a:lnSpc>
                <a:spcPct val="150000"/>
              </a:lnSpc>
              <a:buClr>
                <a:schemeClr val="accent1"/>
              </a:buClr>
              <a:buSzPct val="85000"/>
              <a:buFont typeface="Wingdings" panose="05000000000000000000" pitchFamily="2" charset="2"/>
              <a:buChar char="Ø"/>
            </a:pPr>
            <a:r>
              <a:rPr lang="en-US" altLang="zh-CN" sz="2400" b="1" dirty="0">
                <a:latin typeface="微软雅黑" panose="020B0503020204020204" pitchFamily="34" charset="-122"/>
                <a:ea typeface="微软雅黑" panose="020B0503020204020204" pitchFamily="34" charset="-122"/>
              </a:rPr>
              <a:t>1.3  Internet</a:t>
            </a:r>
            <a:r>
              <a:rPr lang="zh-CN" altLang="en-US" sz="2400" b="1" dirty="0">
                <a:latin typeface="微软雅黑" panose="020B0503020204020204" pitchFamily="34" charset="-122"/>
                <a:ea typeface="微软雅黑" panose="020B0503020204020204" pitchFamily="34" charset="-122"/>
              </a:rPr>
              <a:t>基础及网络实例</a:t>
            </a:r>
            <a:endParaRPr lang="en-US" altLang="zh-CN" sz="2400" b="1" dirty="0">
              <a:latin typeface="微软雅黑" panose="020B0503020204020204" pitchFamily="34" charset="-122"/>
              <a:ea typeface="微软雅黑" panose="020B0503020204020204" pitchFamily="34" charset="-122"/>
            </a:endParaRPr>
          </a:p>
          <a:p>
            <a:pPr marL="182880" indent="-182880" eaLnBrk="1" hangingPunct="1">
              <a:lnSpc>
                <a:spcPct val="150000"/>
              </a:lnSpc>
              <a:buClr>
                <a:schemeClr val="accent1"/>
              </a:buClr>
              <a:buSzPct val="85000"/>
              <a:buFont typeface="Wingdings" panose="05000000000000000000" pitchFamily="2" charset="2"/>
              <a:buChar char="Ø"/>
            </a:pPr>
            <a:r>
              <a:rPr lang="en-US" altLang="zh-CN" sz="2400" b="1" dirty="0">
                <a:latin typeface="微软雅黑" panose="020B0503020204020204" pitchFamily="34" charset="-122"/>
                <a:ea typeface="微软雅黑" panose="020B0503020204020204" pitchFamily="34" charset="-122"/>
              </a:rPr>
              <a:t>1.4  </a:t>
            </a:r>
            <a:r>
              <a:rPr lang="zh-CN" altLang="en-US" sz="2400" b="1" dirty="0">
                <a:latin typeface="微软雅黑" panose="020B0503020204020204" pitchFamily="34" charset="-122"/>
                <a:ea typeface="微软雅黑" panose="020B0503020204020204" pitchFamily="34" charset="-122"/>
              </a:rPr>
              <a:t>网络标准化</a:t>
            </a:r>
          </a:p>
        </p:txBody>
      </p:sp>
      <p:pic>
        <p:nvPicPr>
          <p:cNvPr id="5"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6"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4</a:t>
            </a:fld>
            <a:endParaRPr lang="en-US" dirty="0">
              <a:solidFill>
                <a:schemeClr val="tx2"/>
              </a:solidFill>
            </a:endParaRPr>
          </a:p>
        </p:txBody>
      </p:sp>
      <p:pic>
        <p:nvPicPr>
          <p:cNvPr id="7" name="Picture 2" descr="http://it.rising.com.cn/product/personal/images/qy/dxqy_2.jpg"/>
          <p:cNvPicPr>
            <a:picLocks noChangeAspect="1" noChangeArrowheads="1"/>
          </p:cNvPicPr>
          <p:nvPr/>
        </p:nvPicPr>
        <p:blipFill>
          <a:blip r:embed="rId3" cstate="print"/>
          <a:srcRect/>
          <a:stretch>
            <a:fillRect/>
          </a:stretch>
        </p:blipFill>
        <p:spPr bwMode="auto">
          <a:xfrm>
            <a:off x="3224245" y="3634154"/>
            <a:ext cx="5233954" cy="2880320"/>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Picture 2" descr="http://nic.jlu.edu.cn/JLUNET-TOPU3.jpg"/>
          <p:cNvPicPr>
            <a:picLocks noChangeAspect="1" noChangeArrowheads="1"/>
          </p:cNvPicPr>
          <p:nvPr/>
        </p:nvPicPr>
        <p:blipFill rotWithShape="1">
          <a:blip r:embed="rId2" cstate="print"/>
          <a:srcRect t="10133"/>
          <a:stretch>
            <a:fillRect/>
          </a:stretch>
        </p:blipFill>
        <p:spPr bwMode="auto">
          <a:xfrm>
            <a:off x="0" y="990600"/>
            <a:ext cx="9144000" cy="5867400"/>
          </a:xfrm>
          <a:prstGeom prst="rect">
            <a:avLst/>
          </a:prstGeom>
          <a:noFill/>
          <a:ln w="9525">
            <a:noFill/>
            <a:miter lim="800000"/>
            <a:headEnd/>
            <a:tailEnd/>
          </a:ln>
        </p:spPr>
      </p:pic>
      <p:pic>
        <p:nvPicPr>
          <p:cNvPr id="5" name="Picture 2" descr="D:\百度云同步盘\Misc\14163874201186558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6"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40</a:t>
            </a:fld>
            <a:endParaRPr lang="en-US" dirty="0">
              <a:solidFill>
                <a:schemeClr val="tx2"/>
              </a:solidFill>
            </a:endParaRPr>
          </a:p>
        </p:txBody>
      </p:sp>
      <p:sp>
        <p:nvSpPr>
          <p:cNvPr id="2" name="文本框 1"/>
          <p:cNvSpPr txBox="1"/>
          <p:nvPr/>
        </p:nvSpPr>
        <p:spPr>
          <a:xfrm>
            <a:off x="2863840" y="467380"/>
            <a:ext cx="3416320" cy="523220"/>
          </a:xfrm>
          <a:prstGeom prst="rect">
            <a:avLst/>
          </a:prstGeom>
          <a:noFill/>
        </p:spPr>
        <p:txBody>
          <a:bodyPr wrap="none" rtlCol="0">
            <a:spAutoFit/>
          </a:bodyPr>
          <a:lstStyle/>
          <a:p>
            <a:r>
              <a:rPr lang="zh-CN" altLang="en-US" sz="2800" dirty="0"/>
              <a:t>某大学校园网络结构</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idx="1"/>
          </p:nvPr>
        </p:nvGraphicFramePr>
        <p:xfrm>
          <a:off x="457200" y="1935163"/>
          <a:ext cx="8229600" cy="4389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2" descr="D:\百度云同步盘\Misc\141638742011865585.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5"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41</a:t>
            </a:fld>
            <a:endParaRPr lang="en-US" dirty="0">
              <a:solidFill>
                <a:schemeClr val="tx2"/>
              </a:solidFill>
            </a:endParaRPr>
          </a:p>
        </p:txBody>
      </p:sp>
      <p:sp>
        <p:nvSpPr>
          <p:cNvPr id="7" name="Title 1"/>
          <p:cNvSpPr txBox="1"/>
          <p:nvPr/>
        </p:nvSpPr>
        <p:spPr>
          <a:xfrm>
            <a:off x="457200" y="533400"/>
            <a:ext cx="8229600" cy="609600"/>
          </a:xfrm>
          <a:prstGeom prst="rect">
            <a:avLst/>
          </a:prstGeom>
        </p:spPr>
        <p:txBody>
          <a:bodyPr>
            <a:normAutofit fontScale="90000" lnSpcReduction="1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计算机网络的分类</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6"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42</a:t>
            </a:fld>
            <a:endParaRPr lang="en-US" dirty="0">
              <a:solidFill>
                <a:schemeClr val="tx2"/>
              </a:solidFill>
            </a:endParaRPr>
          </a:p>
        </p:txBody>
      </p:sp>
      <p:sp>
        <p:nvSpPr>
          <p:cNvPr id="10" name="Title 1"/>
          <p:cNvSpPr txBox="1"/>
          <p:nvPr/>
        </p:nvSpPr>
        <p:spPr>
          <a:xfrm>
            <a:off x="457200" y="533400"/>
            <a:ext cx="8229600" cy="609600"/>
          </a:xfrm>
          <a:prstGeom prst="rect">
            <a:avLst/>
          </a:prstGeom>
        </p:spPr>
        <p:txBody>
          <a:bodyPr>
            <a:normAutofit fontScale="90000" lnSpcReduction="1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网络的分类</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传输技术</a:t>
            </a:r>
          </a:p>
        </p:txBody>
      </p:sp>
      <p:sp>
        <p:nvSpPr>
          <p:cNvPr id="11" name="Content Placeholder 2"/>
          <p:cNvSpPr txBox="1"/>
          <p:nvPr/>
        </p:nvSpPr>
        <p:spPr>
          <a:xfrm>
            <a:off x="457200" y="1219200"/>
            <a:ext cx="8229600" cy="5257800"/>
          </a:xfrm>
          <a:prstGeom prst="rect">
            <a:avLst/>
          </a:prstGeom>
        </p:spPr>
        <p:txBody>
          <a:bodyPr>
            <a:normAutofit fontScale="92500"/>
          </a:bodyPr>
          <a:lstStyle>
            <a:lvl1pPr marL="182880" indent="-182880" algn="l" defTabSz="914400" rtl="0" eaLnBrk="1" latinLnBrk="0" hangingPunct="1">
              <a:spcBef>
                <a:spcPct val="20000"/>
              </a:spcBef>
              <a:buClr>
                <a:schemeClr val="accent1"/>
              </a:buClr>
              <a:buSzPct val="85000"/>
              <a:buFont typeface="Arial" panose="020B0604020202020204"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B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B0604020202020204"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B0604020202020204"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9pPr>
          </a:lstStyle>
          <a:p>
            <a:pPr marL="182880" lvl="1" fontAlgn="ctr">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广播网络（</a:t>
            </a:r>
            <a:r>
              <a:rPr lang="en-US" altLang="zh-CN" sz="2400" b="1" dirty="0">
                <a:latin typeface="微软雅黑" panose="020B0503020204020204" pitchFamily="34" charset="-122"/>
                <a:ea typeface="微软雅黑" panose="020B0503020204020204" pitchFamily="34" charset="-122"/>
              </a:rPr>
              <a:t>Broadcasting Networks</a:t>
            </a:r>
            <a:r>
              <a:rPr lang="zh-CN" altLang="en-US" sz="2400" b="1" dirty="0">
                <a:latin typeface="微软雅黑" panose="020B0503020204020204" pitchFamily="34" charset="-122"/>
                <a:ea typeface="微软雅黑" panose="020B0503020204020204" pitchFamily="34" charset="-122"/>
              </a:rPr>
              <a:t>）：只有一个信道，所有机器共享</a:t>
            </a:r>
            <a:r>
              <a:rPr lang="zh-CN" altLang="en-US" sz="2400" dirty="0">
                <a:latin typeface="微软雅黑" panose="020B0503020204020204" pitchFamily="34" charset="-122"/>
                <a:ea typeface="微软雅黑" panose="020B0503020204020204" pitchFamily="34" charset="-122"/>
              </a:rPr>
              <a:t>。</a:t>
            </a:r>
            <a:endParaRPr lang="zh-CN" altLang="zh-CN" sz="2400" dirty="0">
              <a:latin typeface="微软雅黑" panose="020B0503020204020204" pitchFamily="34" charset="-122"/>
              <a:ea typeface="微软雅黑" panose="020B0503020204020204" pitchFamily="34" charset="-122"/>
            </a:endParaRPr>
          </a:p>
          <a:p>
            <a:pPr lvl="1" fontAlgn="ctr">
              <a:lnSpc>
                <a:spcPct val="150000"/>
              </a:lnSpc>
            </a:pPr>
            <a:r>
              <a:rPr lang="zh-CN" altLang="en-US" sz="2100" dirty="0">
                <a:latin typeface="楷体" panose="02010609060101010101" pitchFamily="49" charset="-122"/>
                <a:ea typeface="楷体" panose="02010609060101010101" pitchFamily="49" charset="-122"/>
              </a:rPr>
              <a:t>传递的是分组或包（</a:t>
            </a:r>
            <a:r>
              <a:rPr lang="en-US" altLang="zh-CN" sz="2100" dirty="0">
                <a:latin typeface="楷体" panose="02010609060101010101" pitchFamily="49" charset="-122"/>
                <a:ea typeface="楷体" panose="02010609060101010101" pitchFamily="49" charset="-122"/>
              </a:rPr>
              <a:t>Packet</a:t>
            </a:r>
            <a:r>
              <a:rPr lang="zh-CN" altLang="en-US" sz="2100" dirty="0">
                <a:latin typeface="楷体" panose="02010609060101010101" pitchFamily="49" charset="-122"/>
                <a:ea typeface="楷体" panose="02010609060101010101" pitchFamily="49" charset="-122"/>
              </a:rPr>
              <a:t>），分组中有地址域，接收方检查地址域以确认是否处理该信息。</a:t>
            </a:r>
            <a:endParaRPr lang="en-US" altLang="zh-CN" sz="2100" dirty="0">
              <a:latin typeface="楷体" panose="02010609060101010101" pitchFamily="49" charset="-122"/>
              <a:ea typeface="楷体" panose="02010609060101010101" pitchFamily="49" charset="-122"/>
            </a:endParaRPr>
          </a:p>
          <a:p>
            <a:pPr lvl="1" fontAlgn="ctr">
              <a:lnSpc>
                <a:spcPct val="150000"/>
              </a:lnSpc>
            </a:pPr>
            <a:r>
              <a:rPr lang="zh-CN" altLang="en-US" sz="2100" dirty="0">
                <a:latin typeface="楷体" panose="02010609060101010101" pitchFamily="49" charset="-122"/>
                <a:ea typeface="楷体" panose="02010609060101010101" pitchFamily="49" charset="-122"/>
              </a:rPr>
              <a:t>可以是广播（</a:t>
            </a:r>
            <a:r>
              <a:rPr lang="en-US" altLang="zh-CN" sz="2100" dirty="0">
                <a:latin typeface="楷体" panose="02010609060101010101" pitchFamily="49" charset="-122"/>
                <a:ea typeface="楷体" panose="02010609060101010101" pitchFamily="49" charset="-122"/>
              </a:rPr>
              <a:t>Broadcasting</a:t>
            </a:r>
            <a:r>
              <a:rPr lang="zh-CN" altLang="en-US" sz="2100" dirty="0">
                <a:latin typeface="楷体" panose="02010609060101010101" pitchFamily="49" charset="-122"/>
                <a:ea typeface="楷体" panose="02010609060101010101" pitchFamily="49" charset="-122"/>
              </a:rPr>
              <a:t>）或者多播</a:t>
            </a:r>
            <a:r>
              <a:rPr lang="en-US" altLang="zh-CN" sz="2100" dirty="0">
                <a:latin typeface="楷体" panose="02010609060101010101" pitchFamily="49" charset="-122"/>
                <a:ea typeface="楷体" panose="02010609060101010101" pitchFamily="49" charset="-122"/>
              </a:rPr>
              <a:t>(Multicasting)</a:t>
            </a:r>
            <a:r>
              <a:rPr lang="zh-CN" altLang="en-US" sz="2100" dirty="0">
                <a:latin typeface="楷体" panose="02010609060101010101" pitchFamily="49" charset="-122"/>
                <a:ea typeface="楷体" panose="02010609060101010101" pitchFamily="49" charset="-122"/>
              </a:rPr>
              <a:t>。</a:t>
            </a:r>
            <a:endParaRPr lang="en-US" altLang="zh-CN" sz="2100" dirty="0">
              <a:latin typeface="楷体" panose="02010609060101010101" pitchFamily="49" charset="-122"/>
              <a:ea typeface="楷体" panose="02010609060101010101" pitchFamily="49" charset="-122"/>
            </a:endParaRPr>
          </a:p>
          <a:p>
            <a:pPr marL="182880" lvl="1" fontAlgn="ctr">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点到点（</a:t>
            </a:r>
            <a:r>
              <a:rPr lang="en-US" altLang="zh-CN" sz="2400" b="1" dirty="0">
                <a:latin typeface="微软雅黑" panose="020B0503020204020204" pitchFamily="34" charset="-122"/>
                <a:ea typeface="微软雅黑" panose="020B0503020204020204" pitchFamily="34" charset="-122"/>
              </a:rPr>
              <a:t>Point-to-Point</a:t>
            </a:r>
            <a:r>
              <a:rPr lang="zh-CN" altLang="en-US" sz="2400" b="1" dirty="0">
                <a:latin typeface="微软雅黑" panose="020B0503020204020204" pitchFamily="34" charset="-122"/>
                <a:ea typeface="微软雅黑" panose="020B0503020204020204" pitchFamily="34" charset="-122"/>
              </a:rPr>
              <a:t>）网络：由多个连接构成，每个连接对应一对机器。</a:t>
            </a:r>
            <a:endParaRPr lang="en-US" altLang="zh-CN" sz="2400" b="1" dirty="0">
              <a:latin typeface="微软雅黑" panose="020B0503020204020204" pitchFamily="34" charset="-122"/>
              <a:ea typeface="微软雅黑" panose="020B0503020204020204" pitchFamily="34" charset="-122"/>
            </a:endParaRPr>
          </a:p>
          <a:p>
            <a:pPr lvl="1" fontAlgn="ctr">
              <a:lnSpc>
                <a:spcPct val="160000"/>
              </a:lnSpc>
            </a:pPr>
            <a:r>
              <a:rPr lang="zh-CN" altLang="en-US" sz="2100" dirty="0">
                <a:latin typeface="楷体" panose="02010609060101010101" pitchFamily="49" charset="-122"/>
                <a:ea typeface="楷体" panose="02010609060101010101" pitchFamily="49" charset="-122"/>
              </a:rPr>
              <a:t>传送一个分组需要经过多个机器和连接构成的路径，好的路径十分重要。有时称为单播（</a:t>
            </a:r>
            <a:r>
              <a:rPr lang="en-US" altLang="zh-CN" sz="2100" dirty="0">
                <a:latin typeface="楷体" panose="02010609060101010101" pitchFamily="49" charset="-122"/>
                <a:ea typeface="楷体" panose="02010609060101010101" pitchFamily="49" charset="-122"/>
              </a:rPr>
              <a:t>Unicasting</a:t>
            </a:r>
            <a:r>
              <a:rPr lang="zh-CN" altLang="en-US" sz="2100" dirty="0">
                <a:latin typeface="楷体" panose="02010609060101010101" pitchFamily="49" charset="-122"/>
                <a:ea typeface="楷体" panose="02010609060101010101" pitchFamily="49" charset="-122"/>
              </a:rPr>
              <a:t>）。</a:t>
            </a:r>
            <a:endParaRPr lang="en-US" altLang="zh-CN" sz="2100" dirty="0">
              <a:latin typeface="楷体" panose="02010609060101010101" pitchFamily="49" charset="-122"/>
              <a:ea typeface="楷体" panose="02010609060101010101" pitchFamily="49" charset="-122"/>
            </a:endParaRPr>
          </a:p>
          <a:p>
            <a:pPr marL="182880" lvl="1" fontAlgn="ctr">
              <a:lnSpc>
                <a:spcPct val="16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一般来说小的网络采用广播，大的网络采用点到点。</a:t>
            </a:r>
            <a:endParaRPr lang="en-US" altLang="zh-CN" sz="24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6"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43</a:t>
            </a:fld>
            <a:endParaRPr lang="en-US" dirty="0">
              <a:solidFill>
                <a:schemeClr val="tx2"/>
              </a:solidFill>
            </a:endParaRPr>
          </a:p>
        </p:txBody>
      </p:sp>
      <p:sp>
        <p:nvSpPr>
          <p:cNvPr id="10" name="Title 1"/>
          <p:cNvSpPr txBox="1"/>
          <p:nvPr/>
        </p:nvSpPr>
        <p:spPr>
          <a:xfrm>
            <a:off x="457200" y="533400"/>
            <a:ext cx="8229600" cy="609600"/>
          </a:xfrm>
          <a:prstGeom prst="rect">
            <a:avLst/>
          </a:prstGeom>
        </p:spPr>
        <p:txBody>
          <a:bodyPr>
            <a:normAutofit fontScale="90000" lnSpcReduction="1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网络的分类</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距离尺度</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覆盖范围</a:t>
            </a:r>
          </a:p>
        </p:txBody>
      </p:sp>
      <p:sp>
        <p:nvSpPr>
          <p:cNvPr id="11" name="Content Placeholder 2"/>
          <p:cNvSpPr txBox="1"/>
          <p:nvPr/>
        </p:nvSpPr>
        <p:spPr>
          <a:xfrm>
            <a:off x="457200" y="1219200"/>
            <a:ext cx="8229600" cy="5257800"/>
          </a:xfrm>
          <a:prstGeom prst="rect">
            <a:avLst/>
          </a:prstGeom>
        </p:spPr>
        <p:txBody>
          <a:bodyPr>
            <a:normAutofit/>
          </a:bodyPr>
          <a:lstStyle>
            <a:lvl1pPr marL="182880" indent="-182880" algn="l" defTabSz="914400" rtl="0" eaLnBrk="1" latinLnBrk="0" hangingPunct="1">
              <a:spcBef>
                <a:spcPct val="20000"/>
              </a:spcBef>
              <a:buClr>
                <a:schemeClr val="accent1"/>
              </a:buClr>
              <a:buSzPct val="85000"/>
              <a:buFont typeface="Arial" panose="020B0604020202020204"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B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B0604020202020204"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B0604020202020204"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9pPr>
          </a:lstStyle>
          <a:p>
            <a:pPr marL="182880" lvl="1" fontAlgn="ctr">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个人区域网络（</a:t>
            </a:r>
            <a:r>
              <a:rPr lang="en-US" altLang="zh-CN" sz="2400" b="1" dirty="0">
                <a:latin typeface="微软雅黑" panose="020B0503020204020204" pitchFamily="34" charset="-122"/>
                <a:ea typeface="微软雅黑" panose="020B0503020204020204" pitchFamily="34" charset="-122"/>
              </a:rPr>
              <a:t>Personal Area Network</a:t>
            </a:r>
            <a:r>
              <a:rPr lang="zh-CN" altLang="en-US" sz="2400" b="1" dirty="0">
                <a:latin typeface="微软雅黑" panose="020B0503020204020204" pitchFamily="34" charset="-122"/>
                <a:ea typeface="微软雅黑" panose="020B0503020204020204" pitchFamily="34" charset="-122"/>
              </a:rPr>
              <a:t>）：仅供一个人使用的网络</a:t>
            </a:r>
            <a:r>
              <a:rPr lang="zh-CN" altLang="en-US" sz="2400" dirty="0">
                <a:latin typeface="微软雅黑" panose="020B0503020204020204" pitchFamily="34" charset="-122"/>
                <a:ea typeface="微软雅黑" panose="020B0503020204020204" pitchFamily="34" charset="-122"/>
              </a:rPr>
              <a:t>。</a:t>
            </a:r>
            <a:endParaRPr lang="zh-CN" altLang="zh-CN" sz="2400" dirty="0">
              <a:latin typeface="微软雅黑" panose="020B0503020204020204" pitchFamily="34" charset="-122"/>
              <a:ea typeface="微软雅黑" panose="020B0503020204020204" pitchFamily="34" charset="-122"/>
            </a:endParaRPr>
          </a:p>
          <a:p>
            <a:pPr lvl="1" fontAlgn="ctr">
              <a:lnSpc>
                <a:spcPct val="150000"/>
              </a:lnSpc>
            </a:pPr>
            <a:r>
              <a:rPr lang="zh-CN" altLang="en-US" sz="2100" dirty="0">
                <a:latin typeface="楷体" panose="02010609060101010101" pitchFamily="49" charset="-122"/>
                <a:ea typeface="楷体" panose="02010609060101010101" pitchFamily="49" charset="-122"/>
              </a:rPr>
              <a:t>比如：使用一个无线网络将一台</a:t>
            </a:r>
            <a:endParaRPr lang="en-US" altLang="zh-CN" sz="2100" dirty="0">
              <a:latin typeface="楷体" panose="02010609060101010101" pitchFamily="49" charset="-122"/>
              <a:ea typeface="楷体" panose="02010609060101010101" pitchFamily="49" charset="-122"/>
            </a:endParaRPr>
          </a:p>
          <a:p>
            <a:pPr marL="274320" lvl="1" indent="0" fontAlgn="ctr">
              <a:lnSpc>
                <a:spcPct val="150000"/>
              </a:lnSpc>
              <a:buNone/>
            </a:pPr>
            <a:r>
              <a:rPr lang="zh-CN" altLang="en-US" sz="2100" dirty="0">
                <a:latin typeface="楷体" panose="02010609060101010101" pitchFamily="49" charset="-122"/>
                <a:ea typeface="楷体" panose="02010609060101010101" pitchFamily="49" charset="-122"/>
              </a:rPr>
              <a:t>计算机与它的鼠标、键盘和打印机</a:t>
            </a:r>
            <a:endParaRPr lang="en-US" altLang="zh-CN" sz="2100" dirty="0">
              <a:latin typeface="楷体" panose="02010609060101010101" pitchFamily="49" charset="-122"/>
              <a:ea typeface="楷体" panose="02010609060101010101" pitchFamily="49" charset="-122"/>
            </a:endParaRPr>
          </a:p>
          <a:p>
            <a:pPr marL="274320" lvl="1" indent="0" fontAlgn="ctr">
              <a:lnSpc>
                <a:spcPct val="150000"/>
              </a:lnSpc>
              <a:buNone/>
            </a:pPr>
            <a:r>
              <a:rPr lang="zh-CN" altLang="en-US" sz="2100" dirty="0">
                <a:latin typeface="楷体" panose="02010609060101010101" pitchFamily="49" charset="-122"/>
                <a:ea typeface="楷体" panose="02010609060101010101" pitchFamily="49" charset="-122"/>
              </a:rPr>
              <a:t>连接起来。</a:t>
            </a:r>
            <a:endParaRPr lang="en-US" altLang="zh-CN" sz="2100" dirty="0">
              <a:latin typeface="楷体" panose="02010609060101010101" pitchFamily="49" charset="-122"/>
              <a:ea typeface="楷体" panose="02010609060101010101" pitchFamily="49" charset="-122"/>
            </a:endParaRPr>
          </a:p>
          <a:p>
            <a:pPr lvl="1" fontAlgn="ctr">
              <a:lnSpc>
                <a:spcPct val="150000"/>
              </a:lnSpc>
            </a:pPr>
            <a:r>
              <a:rPr lang="zh-CN" altLang="en-US" sz="2100" dirty="0">
                <a:latin typeface="楷体" panose="02010609060101010101" pitchFamily="49" charset="-122"/>
                <a:ea typeface="楷体" panose="02010609060101010101" pitchFamily="49" charset="-122"/>
              </a:rPr>
              <a:t>将个人医用</a:t>
            </a:r>
            <a:r>
              <a:rPr lang="en-US" altLang="zh-CN" sz="2100" dirty="0">
                <a:latin typeface="楷体" panose="02010609060101010101" pitchFamily="49" charset="-122"/>
                <a:ea typeface="楷体" panose="02010609060101010101" pitchFamily="49" charset="-122"/>
              </a:rPr>
              <a:t>PDA</a:t>
            </a:r>
            <a:r>
              <a:rPr lang="zh-CN" altLang="en-US" sz="2100" dirty="0">
                <a:latin typeface="楷体" panose="02010609060101010101" pitchFamily="49" charset="-122"/>
                <a:ea typeface="楷体" panose="02010609060101010101" pitchFamily="49" charset="-122"/>
              </a:rPr>
              <a:t>与用户的助听器和</a:t>
            </a:r>
            <a:endParaRPr lang="en-US" altLang="zh-CN" sz="2100" dirty="0">
              <a:latin typeface="楷体" panose="02010609060101010101" pitchFamily="49" charset="-122"/>
              <a:ea typeface="楷体" panose="02010609060101010101" pitchFamily="49" charset="-122"/>
            </a:endParaRPr>
          </a:p>
          <a:p>
            <a:pPr marL="274320" lvl="1" indent="0" fontAlgn="ctr">
              <a:lnSpc>
                <a:spcPct val="150000"/>
              </a:lnSpc>
              <a:buNone/>
            </a:pPr>
            <a:r>
              <a:rPr lang="zh-CN" altLang="en-US" sz="2100" dirty="0">
                <a:latin typeface="楷体" panose="02010609060101010101" pitchFamily="49" charset="-122"/>
                <a:ea typeface="楷体" panose="02010609060101010101" pitchFamily="49" charset="-122"/>
              </a:rPr>
              <a:t>起搏器连接起来。</a:t>
            </a:r>
            <a:endParaRPr lang="zh-CN" altLang="zh-CN" sz="2100" dirty="0">
              <a:latin typeface="楷体" panose="02010609060101010101" pitchFamily="49" charset="-122"/>
              <a:ea typeface="楷体" panose="02010609060101010101" pitchFamily="49" charset="-122"/>
            </a:endParaRPr>
          </a:p>
          <a:p>
            <a:pPr lvl="1" fontAlgn="ctr">
              <a:lnSpc>
                <a:spcPct val="150000"/>
              </a:lnSpc>
            </a:pPr>
            <a:endParaRPr lang="en-US" altLang="zh-CN" sz="2100" dirty="0">
              <a:latin typeface="楷体" panose="02010609060101010101" pitchFamily="49" charset="-122"/>
              <a:ea typeface="楷体" panose="02010609060101010101" pitchFamily="49" charset="-122"/>
            </a:endParaRPr>
          </a:p>
          <a:p>
            <a:pPr marL="182880" lvl="1" fontAlgn="ctr">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除了</a:t>
            </a:r>
            <a:r>
              <a:rPr lang="en-US" altLang="zh-CN" sz="2400" b="1" dirty="0">
                <a:latin typeface="微软雅黑" panose="020B0503020204020204" pitchFamily="34" charset="-122"/>
                <a:ea typeface="微软雅黑" panose="020B0503020204020204" pitchFamily="34" charset="-122"/>
              </a:rPr>
              <a:t>PAN</a:t>
            </a:r>
            <a:r>
              <a:rPr lang="zh-CN" altLang="en-US" sz="2400" b="1" dirty="0">
                <a:latin typeface="微软雅黑" panose="020B0503020204020204" pitchFamily="34" charset="-122"/>
                <a:ea typeface="微软雅黑" panose="020B0503020204020204" pitchFamily="34" charset="-122"/>
              </a:rPr>
              <a:t>以外，其他网络往往跨越较长的距离。</a:t>
            </a:r>
            <a:endParaRPr lang="en-US" altLang="zh-CN" sz="2400" b="1" dirty="0">
              <a:latin typeface="微软雅黑" panose="020B0503020204020204" pitchFamily="34" charset="-122"/>
              <a:ea typeface="微软雅黑" panose="020B0503020204020204" pitchFamily="34" charset="-122"/>
            </a:endParaRPr>
          </a:p>
        </p:txBody>
      </p:sp>
      <p:graphicFrame>
        <p:nvGraphicFramePr>
          <p:cNvPr id="3" name="Table 2"/>
          <p:cNvGraphicFramePr>
            <a:graphicFrameLocks noGrp="1"/>
          </p:cNvGraphicFramePr>
          <p:nvPr/>
        </p:nvGraphicFramePr>
        <p:xfrm>
          <a:off x="5029200" y="2119630"/>
          <a:ext cx="2895600" cy="345694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tblGrid>
              <a:tr h="490220">
                <a:tc>
                  <a:txBody>
                    <a:bodyPr/>
                    <a:lstStyle/>
                    <a:p>
                      <a:r>
                        <a:rPr lang="zh-CN" altLang="en-US" dirty="0"/>
                        <a:t>处理器距离</a:t>
                      </a:r>
                    </a:p>
                  </a:txBody>
                  <a:tcPr/>
                </a:tc>
                <a:tc>
                  <a:txBody>
                    <a:bodyPr/>
                    <a:lstStyle/>
                    <a:p>
                      <a:r>
                        <a:rPr lang="zh-CN" altLang="en-US" dirty="0"/>
                        <a:t>处理器位置</a:t>
                      </a:r>
                    </a:p>
                  </a:txBody>
                  <a:tcPr/>
                </a:tc>
                <a:extLst>
                  <a:ext uri="{0D108BD9-81ED-4DB2-BD59-A6C34878D82A}">
                    <a16:rowId xmlns:a16="http://schemas.microsoft.com/office/drawing/2014/main" val="10000"/>
                  </a:ext>
                </a:extLst>
              </a:tr>
              <a:tr h="370840">
                <a:tc>
                  <a:txBody>
                    <a:bodyPr/>
                    <a:lstStyle/>
                    <a:p>
                      <a:r>
                        <a:rPr lang="en-US" altLang="zh-CN" dirty="0"/>
                        <a:t>1m</a:t>
                      </a:r>
                      <a:endParaRPr lang="zh-CN" altLang="en-US" dirty="0"/>
                    </a:p>
                  </a:txBody>
                  <a:tcPr/>
                </a:tc>
                <a:tc>
                  <a:txBody>
                    <a:bodyPr/>
                    <a:lstStyle/>
                    <a:p>
                      <a:r>
                        <a:rPr lang="zh-CN" altLang="en-US" dirty="0"/>
                        <a:t>一米见方内</a:t>
                      </a:r>
                    </a:p>
                  </a:txBody>
                  <a:tcPr/>
                </a:tc>
                <a:extLst>
                  <a:ext uri="{0D108BD9-81ED-4DB2-BD59-A6C34878D82A}">
                    <a16:rowId xmlns:a16="http://schemas.microsoft.com/office/drawing/2014/main" val="10001"/>
                  </a:ext>
                </a:extLst>
              </a:tr>
              <a:tr h="370840">
                <a:tc>
                  <a:txBody>
                    <a:bodyPr/>
                    <a:lstStyle/>
                    <a:p>
                      <a:r>
                        <a:rPr lang="en-US" altLang="zh-CN" dirty="0"/>
                        <a:t>10m</a:t>
                      </a:r>
                      <a:endParaRPr lang="zh-CN" altLang="en-US" dirty="0"/>
                    </a:p>
                  </a:txBody>
                  <a:tcPr/>
                </a:tc>
                <a:tc>
                  <a:txBody>
                    <a:bodyPr/>
                    <a:lstStyle/>
                    <a:p>
                      <a:r>
                        <a:rPr lang="zh-CN" altLang="en-US" dirty="0"/>
                        <a:t>同一房间</a:t>
                      </a:r>
                    </a:p>
                  </a:txBody>
                  <a:tcPr/>
                </a:tc>
                <a:extLst>
                  <a:ext uri="{0D108BD9-81ED-4DB2-BD59-A6C34878D82A}">
                    <a16:rowId xmlns:a16="http://schemas.microsoft.com/office/drawing/2014/main" val="10002"/>
                  </a:ext>
                </a:extLst>
              </a:tr>
              <a:tr h="370840">
                <a:tc>
                  <a:txBody>
                    <a:bodyPr/>
                    <a:lstStyle/>
                    <a:p>
                      <a:r>
                        <a:rPr lang="en-US" altLang="zh-CN" dirty="0"/>
                        <a:t>100m</a:t>
                      </a:r>
                      <a:endParaRPr lang="zh-CN" altLang="en-US" dirty="0"/>
                    </a:p>
                  </a:txBody>
                  <a:tcPr/>
                </a:tc>
                <a:tc>
                  <a:txBody>
                    <a:bodyPr/>
                    <a:lstStyle/>
                    <a:p>
                      <a:r>
                        <a:rPr lang="zh-CN" altLang="en-US" dirty="0"/>
                        <a:t>同一建筑</a:t>
                      </a:r>
                    </a:p>
                  </a:txBody>
                  <a:tcPr/>
                </a:tc>
                <a:extLst>
                  <a:ext uri="{0D108BD9-81ED-4DB2-BD59-A6C34878D82A}">
                    <a16:rowId xmlns:a16="http://schemas.microsoft.com/office/drawing/2014/main" val="10003"/>
                  </a:ext>
                </a:extLst>
              </a:tr>
              <a:tr h="370840">
                <a:tc>
                  <a:txBody>
                    <a:bodyPr/>
                    <a:lstStyle/>
                    <a:p>
                      <a:r>
                        <a:rPr lang="en-US" altLang="zh-CN" dirty="0"/>
                        <a:t>1km</a:t>
                      </a:r>
                      <a:endParaRPr lang="zh-CN" altLang="en-US" dirty="0"/>
                    </a:p>
                  </a:txBody>
                  <a:tcPr/>
                </a:tc>
                <a:tc>
                  <a:txBody>
                    <a:bodyPr/>
                    <a:lstStyle/>
                    <a:p>
                      <a:r>
                        <a:rPr lang="zh-CN" altLang="en-US" dirty="0"/>
                        <a:t>同一校园</a:t>
                      </a:r>
                    </a:p>
                  </a:txBody>
                  <a:tcPr/>
                </a:tc>
                <a:extLst>
                  <a:ext uri="{0D108BD9-81ED-4DB2-BD59-A6C34878D82A}">
                    <a16:rowId xmlns:a16="http://schemas.microsoft.com/office/drawing/2014/main" val="10004"/>
                  </a:ext>
                </a:extLst>
              </a:tr>
              <a:tr h="370840">
                <a:tc>
                  <a:txBody>
                    <a:bodyPr/>
                    <a:lstStyle/>
                    <a:p>
                      <a:r>
                        <a:rPr lang="en-US" altLang="zh-CN" dirty="0"/>
                        <a:t>10km</a:t>
                      </a:r>
                      <a:endParaRPr lang="zh-CN" altLang="en-US" dirty="0"/>
                    </a:p>
                  </a:txBody>
                  <a:tcPr/>
                </a:tc>
                <a:tc>
                  <a:txBody>
                    <a:bodyPr/>
                    <a:lstStyle/>
                    <a:p>
                      <a:r>
                        <a:rPr lang="zh-CN" altLang="en-US" dirty="0"/>
                        <a:t>同一城市</a:t>
                      </a:r>
                    </a:p>
                  </a:txBody>
                  <a:tcPr/>
                </a:tc>
                <a:extLst>
                  <a:ext uri="{0D108BD9-81ED-4DB2-BD59-A6C34878D82A}">
                    <a16:rowId xmlns:a16="http://schemas.microsoft.com/office/drawing/2014/main" val="10005"/>
                  </a:ext>
                </a:extLst>
              </a:tr>
              <a:tr h="370840">
                <a:tc>
                  <a:txBody>
                    <a:bodyPr/>
                    <a:lstStyle/>
                    <a:p>
                      <a:r>
                        <a:rPr lang="en-US" altLang="zh-CN" dirty="0"/>
                        <a:t>100km</a:t>
                      </a:r>
                      <a:endParaRPr lang="zh-CN" altLang="en-US" dirty="0"/>
                    </a:p>
                  </a:txBody>
                  <a:tcPr/>
                </a:tc>
                <a:tc>
                  <a:txBody>
                    <a:bodyPr/>
                    <a:lstStyle/>
                    <a:p>
                      <a:r>
                        <a:rPr lang="zh-CN" altLang="en-US" dirty="0"/>
                        <a:t>同一国家</a:t>
                      </a:r>
                    </a:p>
                  </a:txBody>
                  <a:tcPr/>
                </a:tc>
                <a:extLst>
                  <a:ext uri="{0D108BD9-81ED-4DB2-BD59-A6C34878D82A}">
                    <a16:rowId xmlns:a16="http://schemas.microsoft.com/office/drawing/2014/main" val="10006"/>
                  </a:ext>
                </a:extLst>
              </a:tr>
              <a:tr h="370840">
                <a:tc>
                  <a:txBody>
                    <a:bodyPr/>
                    <a:lstStyle/>
                    <a:p>
                      <a:r>
                        <a:rPr lang="en-US" altLang="zh-CN" dirty="0"/>
                        <a:t>1000km</a:t>
                      </a:r>
                      <a:endParaRPr lang="zh-CN" altLang="en-US" dirty="0"/>
                    </a:p>
                  </a:txBody>
                  <a:tcPr/>
                </a:tc>
                <a:tc>
                  <a:txBody>
                    <a:bodyPr/>
                    <a:lstStyle/>
                    <a:p>
                      <a:r>
                        <a:rPr lang="zh-CN" altLang="en-US" dirty="0"/>
                        <a:t>同一洲</a:t>
                      </a:r>
                      <a:r>
                        <a:rPr lang="en-US" altLang="zh-CN" dirty="0"/>
                        <a:t>/</a:t>
                      </a:r>
                      <a:r>
                        <a:rPr lang="zh-CN" altLang="en-US" dirty="0"/>
                        <a:t>大陆</a:t>
                      </a:r>
                    </a:p>
                  </a:txBody>
                  <a:tcPr/>
                </a:tc>
                <a:extLst>
                  <a:ext uri="{0D108BD9-81ED-4DB2-BD59-A6C34878D82A}">
                    <a16:rowId xmlns:a16="http://schemas.microsoft.com/office/drawing/2014/main" val="10007"/>
                  </a:ext>
                </a:extLst>
              </a:tr>
              <a:tr h="370840">
                <a:tc>
                  <a:txBody>
                    <a:bodyPr/>
                    <a:lstStyle/>
                    <a:p>
                      <a:r>
                        <a:rPr lang="en-US" altLang="zh-CN" dirty="0"/>
                        <a:t>10000km</a:t>
                      </a:r>
                      <a:endParaRPr lang="zh-CN" altLang="en-US" dirty="0"/>
                    </a:p>
                  </a:txBody>
                  <a:tcPr/>
                </a:tc>
                <a:tc>
                  <a:txBody>
                    <a:bodyPr/>
                    <a:lstStyle/>
                    <a:p>
                      <a:r>
                        <a:rPr lang="zh-CN" altLang="en-US" dirty="0"/>
                        <a:t>同一行星</a:t>
                      </a:r>
                    </a:p>
                  </a:txBody>
                  <a:tcPr/>
                </a:tc>
                <a:extLst>
                  <a:ext uri="{0D108BD9-81ED-4DB2-BD59-A6C34878D82A}">
                    <a16:rowId xmlns:a16="http://schemas.microsoft.com/office/drawing/2014/main" val="10008"/>
                  </a:ext>
                </a:extLst>
              </a:tr>
            </a:tbl>
          </a:graphicData>
        </a:graphic>
      </p:graphicFrame>
      <p:sp>
        <p:nvSpPr>
          <p:cNvPr id="4" name="Right Brace 3"/>
          <p:cNvSpPr/>
          <p:nvPr/>
        </p:nvSpPr>
        <p:spPr>
          <a:xfrm>
            <a:off x="8001000" y="3124200"/>
            <a:ext cx="304800" cy="914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Right Brace 8"/>
          <p:cNvSpPr/>
          <p:nvPr/>
        </p:nvSpPr>
        <p:spPr>
          <a:xfrm>
            <a:off x="8001000" y="4495800"/>
            <a:ext cx="304800" cy="6858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TextBox 6"/>
          <p:cNvSpPr txBox="1"/>
          <p:nvPr/>
        </p:nvSpPr>
        <p:spPr>
          <a:xfrm>
            <a:off x="7933412" y="2590800"/>
            <a:ext cx="1210588" cy="338554"/>
          </a:xfrm>
          <a:prstGeom prst="rect">
            <a:avLst/>
          </a:prstGeom>
          <a:noFill/>
        </p:spPr>
        <p:txBody>
          <a:bodyPr wrap="none" rtlCol="0">
            <a:spAutoFit/>
          </a:bodyPr>
          <a:lstStyle/>
          <a:p>
            <a:r>
              <a:rPr lang="zh-CN" altLang="en-US" sz="1600" dirty="0"/>
              <a:t>个人区域网</a:t>
            </a:r>
          </a:p>
        </p:txBody>
      </p:sp>
      <p:sp>
        <p:nvSpPr>
          <p:cNvPr id="12" name="TextBox 11"/>
          <p:cNvSpPr txBox="1"/>
          <p:nvPr/>
        </p:nvSpPr>
        <p:spPr>
          <a:xfrm>
            <a:off x="8305800" y="3412123"/>
            <a:ext cx="800219" cy="338554"/>
          </a:xfrm>
          <a:prstGeom prst="rect">
            <a:avLst/>
          </a:prstGeom>
          <a:noFill/>
        </p:spPr>
        <p:txBody>
          <a:bodyPr wrap="none" rtlCol="0">
            <a:spAutoFit/>
          </a:bodyPr>
          <a:lstStyle/>
          <a:p>
            <a:r>
              <a:rPr lang="zh-CN" altLang="en-US" sz="1600" dirty="0"/>
              <a:t>局域网</a:t>
            </a:r>
          </a:p>
        </p:txBody>
      </p:sp>
      <p:sp>
        <p:nvSpPr>
          <p:cNvPr id="13" name="TextBox 12"/>
          <p:cNvSpPr txBox="1"/>
          <p:nvPr/>
        </p:nvSpPr>
        <p:spPr>
          <a:xfrm>
            <a:off x="8058090" y="4065266"/>
            <a:ext cx="800219" cy="338554"/>
          </a:xfrm>
          <a:prstGeom prst="rect">
            <a:avLst/>
          </a:prstGeom>
          <a:noFill/>
        </p:spPr>
        <p:txBody>
          <a:bodyPr wrap="none" rtlCol="0">
            <a:spAutoFit/>
          </a:bodyPr>
          <a:lstStyle/>
          <a:p>
            <a:r>
              <a:rPr lang="zh-CN" altLang="en-US" sz="1600" dirty="0"/>
              <a:t>城域网</a:t>
            </a:r>
          </a:p>
        </p:txBody>
      </p:sp>
      <p:sp>
        <p:nvSpPr>
          <p:cNvPr id="14" name="TextBox 13"/>
          <p:cNvSpPr txBox="1"/>
          <p:nvPr/>
        </p:nvSpPr>
        <p:spPr>
          <a:xfrm>
            <a:off x="8305800" y="4669423"/>
            <a:ext cx="800219" cy="338554"/>
          </a:xfrm>
          <a:prstGeom prst="rect">
            <a:avLst/>
          </a:prstGeom>
          <a:noFill/>
        </p:spPr>
        <p:txBody>
          <a:bodyPr wrap="none" rtlCol="0">
            <a:spAutoFit/>
          </a:bodyPr>
          <a:lstStyle/>
          <a:p>
            <a:r>
              <a:rPr lang="zh-CN" altLang="en-US" sz="1600" dirty="0"/>
              <a:t>广域网</a:t>
            </a:r>
          </a:p>
        </p:txBody>
      </p:sp>
      <p:sp>
        <p:nvSpPr>
          <p:cNvPr id="15" name="TextBox 14"/>
          <p:cNvSpPr txBox="1"/>
          <p:nvPr/>
        </p:nvSpPr>
        <p:spPr>
          <a:xfrm>
            <a:off x="8058090" y="5181600"/>
            <a:ext cx="800219" cy="338554"/>
          </a:xfrm>
          <a:prstGeom prst="rect">
            <a:avLst/>
          </a:prstGeom>
          <a:noFill/>
        </p:spPr>
        <p:txBody>
          <a:bodyPr wrap="none" rtlCol="0">
            <a:spAutoFit/>
          </a:bodyPr>
          <a:lstStyle/>
          <a:p>
            <a:r>
              <a:rPr lang="zh-CN" altLang="en-US" sz="1600" dirty="0"/>
              <a:t>因特网</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6"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44</a:t>
            </a:fld>
            <a:endParaRPr lang="en-US" dirty="0">
              <a:solidFill>
                <a:schemeClr val="tx2"/>
              </a:solidFill>
            </a:endParaRPr>
          </a:p>
        </p:txBody>
      </p:sp>
      <p:sp>
        <p:nvSpPr>
          <p:cNvPr id="10" name="Title 1"/>
          <p:cNvSpPr txBox="1"/>
          <p:nvPr/>
        </p:nvSpPr>
        <p:spPr>
          <a:xfrm>
            <a:off x="457200" y="533400"/>
            <a:ext cx="8229600" cy="609600"/>
          </a:xfrm>
          <a:prstGeom prst="rect">
            <a:avLst/>
          </a:prstGeom>
        </p:spPr>
        <p:txBody>
          <a:bodyPr>
            <a:normAutofit fontScale="90000" lnSpcReduction="1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网络的分类</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距离尺度</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覆盖范围</a:t>
            </a:r>
          </a:p>
        </p:txBody>
      </p:sp>
      <p:sp>
        <p:nvSpPr>
          <p:cNvPr id="11" name="Content Placeholder 2"/>
          <p:cNvSpPr txBox="1"/>
          <p:nvPr/>
        </p:nvSpPr>
        <p:spPr>
          <a:xfrm>
            <a:off x="457200" y="1219200"/>
            <a:ext cx="8229600" cy="5257800"/>
          </a:xfrm>
          <a:prstGeom prst="rect">
            <a:avLst/>
          </a:prstGeom>
        </p:spPr>
        <p:txBody>
          <a:bodyPr>
            <a:normAutofit/>
          </a:bodyPr>
          <a:lstStyle>
            <a:lvl1pPr marL="182880" indent="-182880" algn="l" defTabSz="914400" rtl="0" eaLnBrk="1" latinLnBrk="0" hangingPunct="1">
              <a:spcBef>
                <a:spcPct val="20000"/>
              </a:spcBef>
              <a:buClr>
                <a:schemeClr val="accent1"/>
              </a:buClr>
              <a:buSzPct val="85000"/>
              <a:buFont typeface="Arial" panose="020B0604020202020204"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B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B0604020202020204"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B0604020202020204"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9pPr>
          </a:lstStyle>
          <a:p>
            <a:pPr marL="182880" lvl="1" fontAlgn="ctr">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局域网（</a:t>
            </a:r>
            <a:r>
              <a:rPr lang="en-US" altLang="zh-CN" sz="2400" b="1" dirty="0">
                <a:latin typeface="微软雅黑" panose="020B0503020204020204" pitchFamily="34" charset="-122"/>
                <a:ea typeface="微软雅黑" panose="020B0503020204020204" pitchFamily="34" charset="-122"/>
              </a:rPr>
              <a:t>Local Area Network</a:t>
            </a:r>
            <a:r>
              <a:rPr lang="zh-CN" altLang="en-US" sz="2400" b="1" dirty="0">
                <a:latin typeface="微软雅黑" panose="020B0503020204020204" pitchFamily="34" charset="-122"/>
                <a:ea typeface="微软雅黑" panose="020B0503020204020204" pitchFamily="34" charset="-122"/>
              </a:rPr>
              <a:t>）：公司、校园、工厂、军事机构专用网络</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marL="182880" lvl="1" fontAlgn="ctr">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具有有限的覆盖范围，因此可以预知最差传输时间，因而可以根据需求和预计最差时间进行不同的网络设计和管理。</a:t>
            </a:r>
            <a:endParaRPr lang="zh-CN" altLang="zh-CN" sz="2400" b="1" dirty="0">
              <a:latin typeface="微软雅黑" panose="020B0503020204020204" pitchFamily="34" charset="-122"/>
              <a:ea typeface="微软雅黑" panose="020B0503020204020204" pitchFamily="34" charset="-122"/>
            </a:endParaRPr>
          </a:p>
          <a:p>
            <a:pPr lvl="1" fontAlgn="ctr">
              <a:lnSpc>
                <a:spcPct val="150000"/>
              </a:lnSpc>
            </a:pPr>
            <a:r>
              <a:rPr lang="zh-CN" altLang="en-US" sz="2100" dirty="0">
                <a:latin typeface="楷体" panose="02010609060101010101" pitchFamily="49" charset="-122"/>
                <a:ea typeface="楷体" panose="02010609060101010101" pitchFamily="49" charset="-122"/>
              </a:rPr>
              <a:t>覆盖范围小，传输距离和时间短；</a:t>
            </a:r>
            <a:endParaRPr lang="en-US" altLang="zh-CN" sz="2100" dirty="0">
              <a:latin typeface="楷体" panose="02010609060101010101" pitchFamily="49" charset="-122"/>
              <a:ea typeface="楷体" panose="02010609060101010101" pitchFamily="49" charset="-122"/>
            </a:endParaRPr>
          </a:p>
          <a:p>
            <a:pPr lvl="1" fontAlgn="ctr">
              <a:lnSpc>
                <a:spcPct val="150000"/>
              </a:lnSpc>
            </a:pPr>
            <a:r>
              <a:rPr lang="zh-CN" altLang="en-US" sz="2100" dirty="0">
                <a:latin typeface="楷体" panose="02010609060101010101" pitchFamily="49" charset="-122"/>
                <a:ea typeface="楷体" panose="02010609060101010101" pitchFamily="49" charset="-122"/>
              </a:rPr>
              <a:t>单一的介质，常采用统一的传输技术；</a:t>
            </a:r>
            <a:endParaRPr lang="en-US" altLang="zh-CN" sz="2100" dirty="0">
              <a:latin typeface="楷体" panose="02010609060101010101" pitchFamily="49" charset="-122"/>
              <a:ea typeface="楷体" panose="02010609060101010101" pitchFamily="49" charset="-122"/>
            </a:endParaRPr>
          </a:p>
          <a:p>
            <a:pPr lvl="1" fontAlgn="ctr">
              <a:lnSpc>
                <a:spcPct val="150000"/>
              </a:lnSpc>
            </a:pPr>
            <a:r>
              <a:rPr lang="zh-CN" altLang="en-US" sz="2100" dirty="0">
                <a:latin typeface="楷体" panose="02010609060101010101" pitchFamily="49" charset="-122"/>
                <a:ea typeface="楷体" panose="02010609060101010101" pitchFamily="49" charset="-122"/>
              </a:rPr>
              <a:t>多种拓扑结构；</a:t>
            </a:r>
            <a:endParaRPr lang="en-US" altLang="zh-CN" sz="2100" dirty="0">
              <a:latin typeface="楷体" panose="02010609060101010101" pitchFamily="49" charset="-122"/>
              <a:ea typeface="楷体" panose="02010609060101010101" pitchFamily="49" charset="-122"/>
            </a:endParaRPr>
          </a:p>
          <a:p>
            <a:pPr lvl="1" fontAlgn="ctr">
              <a:lnSpc>
                <a:spcPct val="150000"/>
              </a:lnSpc>
            </a:pPr>
            <a:r>
              <a:rPr lang="zh-CN" altLang="en-US" sz="2100" dirty="0">
                <a:latin typeface="楷体" panose="02010609060101010101" pitchFamily="49" charset="-122"/>
                <a:ea typeface="楷体" panose="02010609060101010101" pitchFamily="49" charset="-122"/>
              </a:rPr>
              <a:t>协议简单，结构简单，容易实现，灵活性强。</a:t>
            </a:r>
            <a:endParaRPr lang="en-US" altLang="zh-CN" sz="2100" dirty="0">
              <a:latin typeface="楷体" panose="02010609060101010101" pitchFamily="49" charset="-122"/>
              <a:ea typeface="楷体" panose="02010609060101010101" pitchFamily="49" charset="-122"/>
            </a:endParaRPr>
          </a:p>
          <a:p>
            <a:pPr lvl="1" fontAlgn="ctr">
              <a:lnSpc>
                <a:spcPct val="150000"/>
              </a:lnSpc>
            </a:pPr>
            <a:endParaRPr lang="zh-CN" altLang="zh-CN" sz="1800" dirty="0">
              <a:latin typeface="楷体" panose="02010609060101010101" pitchFamily="49" charset="-122"/>
              <a:ea typeface="楷体" panose="02010609060101010101" pitchFamily="49"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6"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45</a:t>
            </a:fld>
            <a:endParaRPr lang="en-US" dirty="0">
              <a:solidFill>
                <a:schemeClr val="tx2"/>
              </a:solidFill>
            </a:endParaRPr>
          </a:p>
        </p:txBody>
      </p:sp>
      <p:sp>
        <p:nvSpPr>
          <p:cNvPr id="10" name="Title 1"/>
          <p:cNvSpPr txBox="1"/>
          <p:nvPr/>
        </p:nvSpPr>
        <p:spPr>
          <a:xfrm>
            <a:off x="457200" y="533400"/>
            <a:ext cx="8229600" cy="609600"/>
          </a:xfrm>
          <a:prstGeom prst="rect">
            <a:avLst/>
          </a:prstGeom>
        </p:spPr>
        <p:txBody>
          <a:bodyPr>
            <a:normAutofit fontScale="90000" lnSpcReduction="1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网络的分类</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距离尺度</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覆盖范围</a:t>
            </a:r>
          </a:p>
        </p:txBody>
      </p:sp>
      <p:sp>
        <p:nvSpPr>
          <p:cNvPr id="11" name="Content Placeholder 2"/>
          <p:cNvSpPr txBox="1"/>
          <p:nvPr/>
        </p:nvSpPr>
        <p:spPr>
          <a:xfrm>
            <a:off x="457200" y="1219200"/>
            <a:ext cx="8229600" cy="5257800"/>
          </a:xfrm>
          <a:prstGeom prst="rect">
            <a:avLst/>
          </a:prstGeom>
        </p:spPr>
        <p:txBody>
          <a:bodyPr>
            <a:normAutofit/>
          </a:bodyPr>
          <a:lstStyle>
            <a:lvl1pPr marL="182880" indent="-182880" algn="l" defTabSz="914400" rtl="0" eaLnBrk="1" latinLnBrk="0" hangingPunct="1">
              <a:spcBef>
                <a:spcPct val="20000"/>
              </a:spcBef>
              <a:buClr>
                <a:schemeClr val="accent1"/>
              </a:buClr>
              <a:buSzPct val="85000"/>
              <a:buFont typeface="Arial" panose="020B0604020202020204"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B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B0604020202020204"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B0604020202020204"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9pPr>
          </a:lstStyle>
          <a:p>
            <a:pPr marL="182880" lvl="1" fontAlgn="ctr">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城域网（</a:t>
            </a:r>
            <a:r>
              <a:rPr lang="en-US" altLang="zh-CN" sz="2400" b="1" dirty="0">
                <a:latin typeface="微软雅黑" panose="020B0503020204020204" pitchFamily="34" charset="-122"/>
                <a:ea typeface="微软雅黑" panose="020B0503020204020204" pitchFamily="34" charset="-122"/>
              </a:rPr>
              <a:t>Metropolitan Area Network</a:t>
            </a:r>
            <a:r>
              <a:rPr lang="zh-CN" altLang="en-US" sz="2400" b="1" dirty="0">
                <a:latin typeface="微软雅黑" panose="020B0503020204020204" pitchFamily="34" charset="-122"/>
                <a:ea typeface="微软雅黑" panose="020B0503020204020204" pitchFamily="34" charset="-122"/>
              </a:rPr>
              <a:t>）：覆盖城市</a:t>
            </a:r>
            <a:r>
              <a:rPr lang="zh-CN" altLang="en-US" sz="2400" dirty="0">
                <a:latin typeface="微软雅黑" panose="020B0503020204020204" pitchFamily="34" charset="-122"/>
                <a:ea typeface="微软雅黑" panose="020B0503020204020204" pitchFamily="34" charset="-122"/>
              </a:rPr>
              <a:t>。</a:t>
            </a:r>
            <a:endParaRPr lang="zh-CN" altLang="zh-CN" sz="2400" b="1" dirty="0">
              <a:latin typeface="微软雅黑" panose="020B0503020204020204" pitchFamily="34" charset="-122"/>
              <a:ea typeface="微软雅黑" panose="020B0503020204020204" pitchFamily="34" charset="-122"/>
            </a:endParaRPr>
          </a:p>
          <a:p>
            <a:pPr lvl="1" fontAlgn="ctr">
              <a:lnSpc>
                <a:spcPct val="150000"/>
              </a:lnSpc>
            </a:pPr>
            <a:r>
              <a:rPr lang="zh-CN" altLang="en-US" sz="2100" dirty="0">
                <a:latin typeface="楷体" panose="02010609060101010101" pitchFamily="49" charset="-122"/>
                <a:ea typeface="楷体" panose="02010609060101010101" pitchFamily="49" charset="-122"/>
              </a:rPr>
              <a:t>典型的</a:t>
            </a:r>
            <a:r>
              <a:rPr lang="en-US" altLang="zh-CN" sz="2100" dirty="0">
                <a:latin typeface="楷体" panose="02010609060101010101" pitchFamily="49" charset="-122"/>
                <a:ea typeface="楷体" panose="02010609060101010101" pitchFamily="49" charset="-122"/>
              </a:rPr>
              <a:t>MAN:</a:t>
            </a:r>
            <a:r>
              <a:rPr lang="zh-CN" altLang="en-US" sz="2100" dirty="0">
                <a:latin typeface="楷体" panose="02010609060101010101" pitchFamily="49" charset="-122"/>
                <a:ea typeface="楷体" panose="02010609060101010101" pitchFamily="49" charset="-122"/>
              </a:rPr>
              <a:t>有限电视网。</a:t>
            </a:r>
            <a:endParaRPr lang="en-US" altLang="zh-CN" sz="2100" dirty="0">
              <a:latin typeface="楷体" panose="02010609060101010101" pitchFamily="49" charset="-122"/>
              <a:ea typeface="楷体" panose="02010609060101010101" pitchFamily="49" charset="-122"/>
            </a:endParaRPr>
          </a:p>
          <a:p>
            <a:pPr lvl="1" fontAlgn="ctr">
              <a:lnSpc>
                <a:spcPct val="130000"/>
              </a:lnSpc>
              <a:buFontTx/>
              <a:buChar char="–"/>
            </a:pPr>
            <a:r>
              <a:rPr lang="zh-CN" altLang="en-US" sz="1800" dirty="0">
                <a:latin typeface="楷体" panose="02010609060101010101" pitchFamily="49" charset="-122"/>
                <a:ea typeface="楷体" panose="02010609060101010101" pitchFamily="49" charset="-122"/>
              </a:rPr>
              <a:t>直到</a:t>
            </a:r>
            <a:r>
              <a:rPr lang="en-US" altLang="zh-CN" sz="1800" dirty="0">
                <a:latin typeface="楷体" panose="02010609060101010101" pitchFamily="49" charset="-122"/>
                <a:ea typeface="楷体" panose="02010609060101010101" pitchFamily="49" charset="-122"/>
              </a:rPr>
              <a:t>199X</a:t>
            </a:r>
            <a:r>
              <a:rPr lang="zh-CN" altLang="en-US" sz="1800" dirty="0">
                <a:latin typeface="楷体" panose="02010609060101010101" pitchFamily="49" charset="-122"/>
                <a:ea typeface="楷体" panose="02010609060101010101" pitchFamily="49" charset="-122"/>
              </a:rPr>
              <a:t>年，有限电视网都只用于使用各种信道传送各种频道的电视节目。</a:t>
            </a:r>
            <a:endParaRPr lang="en-US" altLang="zh-CN" sz="1800" dirty="0">
              <a:latin typeface="楷体" panose="02010609060101010101" pitchFamily="49" charset="-122"/>
              <a:ea typeface="楷体" panose="02010609060101010101" pitchFamily="49" charset="-122"/>
            </a:endParaRPr>
          </a:p>
          <a:p>
            <a:pPr lvl="1" fontAlgn="ctr">
              <a:lnSpc>
                <a:spcPct val="130000"/>
              </a:lnSpc>
              <a:buFontTx/>
              <a:buChar char="–"/>
            </a:pPr>
            <a:r>
              <a:rPr lang="zh-CN" altLang="en-US" sz="1800" dirty="0">
                <a:latin typeface="楷体" panose="02010609060101010101" pitchFamily="49" charset="-122"/>
                <a:ea typeface="楷体" panose="02010609060101010101" pitchFamily="49" charset="-122"/>
              </a:rPr>
              <a:t>随着</a:t>
            </a:r>
            <a:r>
              <a:rPr lang="en-US" altLang="zh-CN" sz="1800" dirty="0">
                <a:latin typeface="楷体" panose="02010609060101010101" pitchFamily="49" charset="-122"/>
                <a:ea typeface="楷体" panose="02010609060101010101" pitchFamily="49" charset="-122"/>
              </a:rPr>
              <a:t>Internet</a:t>
            </a:r>
            <a:r>
              <a:rPr lang="zh-CN" altLang="en-US" sz="1800" dirty="0">
                <a:latin typeface="楷体" panose="02010609060101010101" pitchFamily="49" charset="-122"/>
                <a:ea typeface="楷体" panose="02010609060101010101" pitchFamily="49" charset="-122"/>
              </a:rPr>
              <a:t>的发展，电视网络经营商开始使用闲置带宽接入</a:t>
            </a:r>
            <a:r>
              <a:rPr lang="en-US" altLang="zh-CN" sz="1800" dirty="0">
                <a:latin typeface="楷体" panose="02010609060101010101" pitchFamily="49" charset="-122"/>
                <a:ea typeface="楷体" panose="02010609060101010101" pitchFamily="49" charset="-122"/>
              </a:rPr>
              <a:t>Internet</a:t>
            </a:r>
            <a:r>
              <a:rPr lang="zh-CN" altLang="en-US" sz="1800" dirty="0">
                <a:latin typeface="楷体" panose="02010609060101010101" pitchFamily="49" charset="-122"/>
                <a:ea typeface="楷体" panose="02010609060101010101" pitchFamily="49" charset="-122"/>
              </a:rPr>
              <a:t>。</a:t>
            </a:r>
            <a:endParaRPr lang="en-US" altLang="zh-CN" sz="1800" dirty="0">
              <a:latin typeface="楷体" panose="02010609060101010101" pitchFamily="49" charset="-122"/>
              <a:ea typeface="楷体" panose="02010609060101010101" pitchFamily="49" charset="-122"/>
            </a:endParaRPr>
          </a:p>
          <a:p>
            <a:pPr lvl="1" fontAlgn="ctr">
              <a:lnSpc>
                <a:spcPct val="130000"/>
              </a:lnSpc>
              <a:buFontTx/>
              <a:buChar char="–"/>
            </a:pPr>
            <a:endParaRPr lang="en-US" altLang="zh-CN" sz="1800" dirty="0">
              <a:latin typeface="楷体" panose="02010609060101010101" pitchFamily="49" charset="-122"/>
              <a:ea typeface="楷体" panose="02010609060101010101" pitchFamily="49" charset="-122"/>
            </a:endParaRPr>
          </a:p>
        </p:txBody>
      </p:sp>
      <p:pic>
        <p:nvPicPr>
          <p:cNvPr id="40962" name="Picture 2" descr="http://img.zcool.cn/community/011f585645c73a6ac7251c94f0bb23.jpg@900w_1l_2o_100s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3276600"/>
            <a:ext cx="5105400" cy="3403600"/>
          </a:xfrm>
          <a:prstGeom prst="rect">
            <a:avLst/>
          </a:prstGeom>
          <a:noFill/>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6"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46</a:t>
            </a:fld>
            <a:endParaRPr lang="en-US" dirty="0">
              <a:solidFill>
                <a:schemeClr val="tx2"/>
              </a:solidFill>
            </a:endParaRPr>
          </a:p>
        </p:txBody>
      </p:sp>
      <p:sp>
        <p:nvSpPr>
          <p:cNvPr id="10" name="Title 1"/>
          <p:cNvSpPr txBox="1"/>
          <p:nvPr/>
        </p:nvSpPr>
        <p:spPr>
          <a:xfrm>
            <a:off x="457200" y="533400"/>
            <a:ext cx="8229600" cy="609600"/>
          </a:xfrm>
          <a:prstGeom prst="rect">
            <a:avLst/>
          </a:prstGeom>
        </p:spPr>
        <p:txBody>
          <a:bodyPr>
            <a:normAutofit fontScale="90000" lnSpcReduction="1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网络的分类</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距离尺度</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覆盖范围</a:t>
            </a:r>
          </a:p>
        </p:txBody>
      </p:sp>
      <p:sp>
        <p:nvSpPr>
          <p:cNvPr id="11" name="Content Placeholder 2"/>
          <p:cNvSpPr txBox="1"/>
          <p:nvPr/>
        </p:nvSpPr>
        <p:spPr>
          <a:xfrm>
            <a:off x="457200" y="1219200"/>
            <a:ext cx="8229600" cy="5257800"/>
          </a:xfrm>
          <a:prstGeom prst="rect">
            <a:avLst/>
          </a:prstGeom>
        </p:spPr>
        <p:txBody>
          <a:bodyPr>
            <a:normAutofit/>
          </a:bodyPr>
          <a:lstStyle>
            <a:lvl1pPr marL="182880" indent="-182880" algn="l" defTabSz="914400" rtl="0" eaLnBrk="1" latinLnBrk="0" hangingPunct="1">
              <a:spcBef>
                <a:spcPct val="20000"/>
              </a:spcBef>
              <a:buClr>
                <a:schemeClr val="accent1"/>
              </a:buClr>
              <a:buSzPct val="85000"/>
              <a:buFont typeface="Arial" panose="020B0604020202020204"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B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B0604020202020204"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B0604020202020204"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9pPr>
          </a:lstStyle>
          <a:p>
            <a:pPr marL="182880" lvl="1" fontAlgn="ctr">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广域网（</a:t>
            </a:r>
            <a:r>
              <a:rPr lang="en-US" altLang="zh-CN" sz="2400" b="1">
                <a:latin typeface="微软雅黑" panose="020B0503020204020204" pitchFamily="34" charset="-122"/>
                <a:ea typeface="微软雅黑" panose="020B0503020204020204" pitchFamily="34" charset="-122"/>
              </a:rPr>
              <a:t>Wide Area </a:t>
            </a:r>
            <a:r>
              <a:rPr lang="en-US" altLang="zh-CN" sz="2400" b="1" dirty="0">
                <a:latin typeface="微软雅黑" panose="020B0503020204020204" pitchFamily="34" charset="-122"/>
                <a:ea typeface="微软雅黑" panose="020B0503020204020204" pitchFamily="34" charset="-122"/>
              </a:rPr>
              <a:t>Network</a:t>
            </a:r>
            <a:r>
              <a:rPr lang="zh-CN" altLang="en-US" sz="2400" b="1" dirty="0">
                <a:latin typeface="微软雅黑" panose="020B0503020204020204" pitchFamily="34" charset="-122"/>
                <a:ea typeface="微软雅黑" panose="020B0503020204020204" pitchFamily="34" charset="-122"/>
              </a:rPr>
              <a:t>）：跨越一个很大的区域（国家、洲）</a:t>
            </a:r>
            <a:r>
              <a:rPr lang="zh-CN" altLang="en-US" sz="2400" dirty="0">
                <a:latin typeface="微软雅黑" panose="020B0503020204020204" pitchFamily="34" charset="-122"/>
                <a:ea typeface="微软雅黑" panose="020B0503020204020204" pitchFamily="34" charset="-122"/>
              </a:rPr>
              <a:t>。</a:t>
            </a:r>
            <a:endParaRPr lang="zh-CN" altLang="zh-CN" sz="2400" b="1" dirty="0">
              <a:latin typeface="微软雅黑" panose="020B0503020204020204" pitchFamily="34" charset="-122"/>
              <a:ea typeface="微软雅黑" panose="020B0503020204020204" pitchFamily="34" charset="-122"/>
            </a:endParaRPr>
          </a:p>
          <a:p>
            <a:pPr lvl="1" fontAlgn="ctr">
              <a:lnSpc>
                <a:spcPct val="150000"/>
              </a:lnSpc>
            </a:pPr>
            <a:r>
              <a:rPr lang="zh-CN" altLang="en-US" sz="2100" dirty="0">
                <a:latin typeface="楷体" panose="02010609060101010101" pitchFamily="49" charset="-122"/>
                <a:ea typeface="楷体" panose="02010609060101010101" pitchFamily="49" charset="-122"/>
              </a:rPr>
              <a:t>包含大量的机器（主机，</a:t>
            </a:r>
            <a:r>
              <a:rPr lang="en-US" altLang="zh-CN" sz="2100" dirty="0">
                <a:latin typeface="楷体" panose="02010609060101010101" pitchFamily="49" charset="-122"/>
                <a:ea typeface="楷体" panose="02010609060101010101" pitchFamily="49" charset="-122"/>
              </a:rPr>
              <a:t>host</a:t>
            </a:r>
            <a:r>
              <a:rPr lang="zh-CN" altLang="en-US" sz="2100" dirty="0">
                <a:latin typeface="楷体" panose="02010609060101010101" pitchFamily="49" charset="-122"/>
                <a:ea typeface="楷体" panose="02010609060101010101" pitchFamily="49" charset="-122"/>
              </a:rPr>
              <a:t>）。</a:t>
            </a:r>
            <a:endParaRPr lang="en-US" altLang="zh-CN" sz="2100" dirty="0">
              <a:latin typeface="楷体" panose="02010609060101010101" pitchFamily="49" charset="-122"/>
              <a:ea typeface="楷体" panose="02010609060101010101" pitchFamily="49" charset="-122"/>
            </a:endParaRPr>
          </a:p>
          <a:p>
            <a:pPr lvl="1" fontAlgn="ctr">
              <a:lnSpc>
                <a:spcPct val="150000"/>
              </a:lnSpc>
            </a:pPr>
            <a:r>
              <a:rPr lang="zh-CN" altLang="en-US" sz="2100" dirty="0">
                <a:latin typeface="楷体" panose="02010609060101010101" pitchFamily="49" charset="-122"/>
                <a:ea typeface="楷体" panose="02010609060101010101" pitchFamily="49" charset="-122"/>
              </a:rPr>
              <a:t>主机通过通信子网（</a:t>
            </a:r>
            <a:r>
              <a:rPr lang="en-US" altLang="zh-CN" sz="2100" dirty="0">
                <a:latin typeface="楷体" panose="02010609060101010101" pitchFamily="49" charset="-122"/>
                <a:ea typeface="楷体" panose="02010609060101010101" pitchFamily="49" charset="-122"/>
              </a:rPr>
              <a:t>Communication Subnet</a:t>
            </a:r>
            <a:r>
              <a:rPr lang="zh-CN" altLang="en-US" sz="2100" dirty="0">
                <a:latin typeface="楷体" panose="02010609060101010101" pitchFamily="49" charset="-122"/>
                <a:ea typeface="楷体" panose="02010609060101010101" pitchFamily="49" charset="-122"/>
              </a:rPr>
              <a:t>）连接（也叫子网）。</a:t>
            </a:r>
            <a:endParaRPr lang="en-US" altLang="zh-CN" sz="2100" dirty="0">
              <a:latin typeface="楷体" panose="02010609060101010101" pitchFamily="49" charset="-122"/>
              <a:ea typeface="楷体" panose="02010609060101010101" pitchFamily="49" charset="-122"/>
            </a:endParaRPr>
          </a:p>
          <a:p>
            <a:pPr lvl="1" fontAlgn="ctr">
              <a:lnSpc>
                <a:spcPct val="130000"/>
              </a:lnSpc>
              <a:buFontTx/>
              <a:buChar char="–"/>
            </a:pPr>
            <a:r>
              <a:rPr lang="zh-CN" altLang="en-US" sz="1800" dirty="0">
                <a:latin typeface="楷体" panose="02010609060101010101" pitchFamily="49" charset="-122"/>
                <a:ea typeface="楷体" panose="02010609060101010101" pitchFamily="49" charset="-122"/>
              </a:rPr>
              <a:t>子网中包含传输线和交换单元（路由器）。</a:t>
            </a:r>
            <a:endParaRPr lang="en-US" altLang="zh-CN" sz="1800" dirty="0">
              <a:latin typeface="楷体" panose="02010609060101010101" pitchFamily="49" charset="-122"/>
              <a:ea typeface="楷体" panose="02010609060101010101" pitchFamily="49" charset="-122"/>
            </a:endParaRPr>
          </a:p>
          <a:p>
            <a:pPr lvl="1" fontAlgn="ctr">
              <a:lnSpc>
                <a:spcPct val="130000"/>
              </a:lnSpc>
              <a:buFontTx/>
              <a:buChar char="–"/>
            </a:pPr>
            <a:r>
              <a:rPr lang="zh-CN" altLang="en-US" sz="1800" dirty="0">
                <a:latin typeface="楷体" panose="02010609060101010101" pitchFamily="49" charset="-122"/>
                <a:ea typeface="楷体" panose="02010609060101010101" pitchFamily="49" charset="-122"/>
              </a:rPr>
              <a:t>没有直接连接的路由需要间接进行通信，一般采用存储</a:t>
            </a:r>
            <a:r>
              <a:rPr lang="en-US" altLang="zh-CN" sz="1800" dirty="0">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转发或者叫分组交换原则进行间接通信。</a:t>
            </a:r>
            <a:endParaRPr lang="en-US" altLang="zh-CN" sz="1800" dirty="0">
              <a:latin typeface="楷体" panose="02010609060101010101" pitchFamily="49" charset="-122"/>
              <a:ea typeface="楷体" panose="02010609060101010101" pitchFamily="49" charset="-122"/>
            </a:endParaRPr>
          </a:p>
          <a:p>
            <a:pPr lvl="1" fontAlgn="ctr">
              <a:lnSpc>
                <a:spcPct val="130000"/>
              </a:lnSpc>
              <a:buFontTx/>
              <a:buChar char="–"/>
            </a:pPr>
            <a:r>
              <a:rPr lang="zh-CN" altLang="en-US" sz="1800" dirty="0">
                <a:latin typeface="楷体" panose="02010609060101010101" pitchFamily="49" charset="-122"/>
                <a:ea typeface="楷体" panose="02010609060101010101" pitchFamily="49" charset="-122"/>
              </a:rPr>
              <a:t>也有卫星系统组成的</a:t>
            </a:r>
            <a:r>
              <a:rPr lang="en-US" altLang="zh-CN" sz="1800" dirty="0">
                <a:latin typeface="楷体" panose="02010609060101010101" pitchFamily="49" charset="-122"/>
                <a:ea typeface="楷体" panose="02010609060101010101" pitchFamily="49" charset="-122"/>
              </a:rPr>
              <a:t>WAN</a:t>
            </a:r>
            <a:r>
              <a:rPr lang="zh-CN" altLang="en-US" sz="1800" dirty="0">
                <a:latin typeface="楷体" panose="02010609060101010101" pitchFamily="49" charset="-122"/>
                <a:ea typeface="楷体" panose="02010609060101010101" pitchFamily="49" charset="-122"/>
              </a:rPr>
              <a:t>使用广播通信。</a:t>
            </a:r>
            <a:endParaRPr lang="en-US" altLang="zh-CN" sz="1800" dirty="0">
              <a:latin typeface="楷体" panose="02010609060101010101" pitchFamily="49" charset="-122"/>
              <a:ea typeface="楷体" panose="02010609060101010101" pitchFamily="49" charset="-122"/>
            </a:endParaRPr>
          </a:p>
          <a:p>
            <a:pPr lvl="1" fontAlgn="ctr">
              <a:lnSpc>
                <a:spcPct val="130000"/>
              </a:lnSpc>
              <a:buFontTx/>
              <a:buChar char="–"/>
            </a:pPr>
            <a:endParaRPr lang="en-US" altLang="zh-CN" sz="1800" dirty="0">
              <a:latin typeface="楷体" panose="02010609060101010101" pitchFamily="49" charset="-122"/>
              <a:ea typeface="楷体" panose="02010609060101010101" pitchFamily="49"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百度云同步盘\Misc\14163874201186558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6"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47</a:t>
            </a:fld>
            <a:endParaRPr lang="en-US" dirty="0">
              <a:solidFill>
                <a:schemeClr val="tx2"/>
              </a:solidFill>
            </a:endParaRPr>
          </a:p>
        </p:txBody>
      </p:sp>
      <p:sp>
        <p:nvSpPr>
          <p:cNvPr id="10" name="Title 1"/>
          <p:cNvSpPr txBox="1"/>
          <p:nvPr/>
        </p:nvSpPr>
        <p:spPr>
          <a:xfrm>
            <a:off x="457200" y="533400"/>
            <a:ext cx="8229600" cy="609600"/>
          </a:xfrm>
          <a:prstGeom prst="rect">
            <a:avLst/>
          </a:prstGeom>
        </p:spPr>
        <p:txBody>
          <a:bodyPr>
            <a:normAutofit fontScale="90000" lnSpcReduction="1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网络的分类</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交换方式</a:t>
            </a:r>
          </a:p>
        </p:txBody>
      </p:sp>
      <p:sp>
        <p:nvSpPr>
          <p:cNvPr id="11" name="Content Placeholder 2"/>
          <p:cNvSpPr txBox="1"/>
          <p:nvPr/>
        </p:nvSpPr>
        <p:spPr>
          <a:xfrm>
            <a:off x="457200" y="1219200"/>
            <a:ext cx="8229600" cy="5257800"/>
          </a:xfrm>
          <a:prstGeom prst="rect">
            <a:avLst/>
          </a:prstGeom>
        </p:spPr>
        <p:txBody>
          <a:bodyPr>
            <a:normAutofit/>
          </a:bodyPr>
          <a:lstStyle>
            <a:lvl1pPr marL="182880" indent="-182880" algn="l" defTabSz="914400" rtl="0" eaLnBrk="1" latinLnBrk="0" hangingPunct="1">
              <a:spcBef>
                <a:spcPct val="20000"/>
              </a:spcBef>
              <a:buClr>
                <a:schemeClr val="accent1"/>
              </a:buClr>
              <a:buSzPct val="85000"/>
              <a:buFont typeface="Arial" panose="020B0604020202020204"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B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B0604020202020204"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B0604020202020204"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9pPr>
          </a:lstStyle>
          <a:p>
            <a:pPr marL="182880" lvl="1" fontAlgn="ctr">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电路交换：</a:t>
            </a:r>
            <a:r>
              <a:rPr lang="zh-CN" altLang="en-US" dirty="0"/>
              <a:t>是通信网中最早出现的一种交换方式，也是应用最普遍的一种交换方式，主要应用于电话通信网中，完成电话交换，已有</a:t>
            </a:r>
            <a:r>
              <a:rPr lang="en-US" altLang="zh-CN" dirty="0"/>
              <a:t>100</a:t>
            </a:r>
            <a:r>
              <a:rPr lang="zh-CN" altLang="en-US" dirty="0"/>
              <a:t>多年的历史。</a:t>
            </a:r>
            <a:endParaRPr lang="zh-CN" altLang="zh-CN" b="1" dirty="0">
              <a:latin typeface="微软雅黑" panose="020B0503020204020204" pitchFamily="34" charset="-122"/>
              <a:ea typeface="微软雅黑" panose="020B0503020204020204" pitchFamily="34" charset="-122"/>
            </a:endParaRPr>
          </a:p>
          <a:p>
            <a:pPr lvl="1" fontAlgn="ctr">
              <a:lnSpc>
                <a:spcPct val="150000"/>
              </a:lnSpc>
            </a:pPr>
            <a:r>
              <a:rPr lang="zh-CN" altLang="en-US" b="1" dirty="0">
                <a:latin typeface="楷体" panose="02010609060101010101" pitchFamily="49" charset="-122"/>
                <a:ea typeface="楷体" panose="02010609060101010101" pitchFamily="49" charset="-122"/>
              </a:rPr>
              <a:t>优点：</a:t>
            </a:r>
            <a:r>
              <a:rPr lang="zh-CN" altLang="en-US" dirty="0">
                <a:latin typeface="楷体" panose="02010609060101010101" pitchFamily="49" charset="-122"/>
                <a:ea typeface="楷体" panose="02010609060101010101" pitchFamily="49" charset="-122"/>
              </a:rPr>
              <a:t>独占性，实时性，可靠性。</a:t>
            </a:r>
            <a:endParaRPr lang="en-US" altLang="zh-CN" dirty="0">
              <a:latin typeface="楷体" panose="02010609060101010101" pitchFamily="49" charset="-122"/>
              <a:ea typeface="楷体" panose="02010609060101010101" pitchFamily="49" charset="-122"/>
            </a:endParaRPr>
          </a:p>
          <a:p>
            <a:pPr lvl="1" fontAlgn="ctr">
              <a:lnSpc>
                <a:spcPct val="150000"/>
              </a:lnSpc>
            </a:pPr>
            <a:r>
              <a:rPr lang="zh-CN" altLang="en-US" b="1" dirty="0">
                <a:latin typeface="楷体" panose="02010609060101010101" pitchFamily="49" charset="-122"/>
                <a:ea typeface="楷体" panose="02010609060101010101" pitchFamily="49" charset="-122"/>
              </a:rPr>
              <a:t>缺点：</a:t>
            </a:r>
            <a:r>
              <a:rPr lang="zh-CN" altLang="en-US" dirty="0">
                <a:latin typeface="楷体" panose="02010609060101010101" pitchFamily="49" charset="-122"/>
                <a:ea typeface="楷体" panose="02010609060101010101" pitchFamily="49" charset="-122"/>
              </a:rPr>
              <a:t>连接建立慢，资源利用率低，兼容性差。</a:t>
            </a:r>
            <a:endParaRPr lang="en-US" altLang="zh-CN" dirty="0">
              <a:latin typeface="楷体" panose="02010609060101010101" pitchFamily="49" charset="-122"/>
              <a:ea typeface="楷体" panose="02010609060101010101" pitchFamily="49" charset="-122"/>
            </a:endParaRPr>
          </a:p>
        </p:txBody>
      </p:sp>
      <p:pic>
        <p:nvPicPr>
          <p:cNvPr id="40963" name="Picture 3" descr="C:\Users\MPC\AppData\Roaming\Tencent\Users\178071492\QQ\WinTemp\RichOle\Z]QEZBA9IV`$]@C7$FHSBBI.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4267200"/>
            <a:ext cx="6324600" cy="2030920"/>
          </a:xfrm>
          <a:prstGeom prst="rect">
            <a:avLst/>
          </a:prstGeom>
          <a:noFill/>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百度云同步盘\Misc\14163874201186558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6"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48</a:t>
            </a:fld>
            <a:endParaRPr lang="en-US" dirty="0">
              <a:solidFill>
                <a:schemeClr val="tx2"/>
              </a:solidFill>
            </a:endParaRPr>
          </a:p>
        </p:txBody>
      </p:sp>
      <p:sp>
        <p:nvSpPr>
          <p:cNvPr id="10" name="Title 1"/>
          <p:cNvSpPr txBox="1"/>
          <p:nvPr/>
        </p:nvSpPr>
        <p:spPr>
          <a:xfrm>
            <a:off x="457200" y="533400"/>
            <a:ext cx="8229600" cy="609600"/>
          </a:xfrm>
          <a:prstGeom prst="rect">
            <a:avLst/>
          </a:prstGeom>
        </p:spPr>
        <p:txBody>
          <a:bodyPr>
            <a:normAutofit fontScale="90000" lnSpcReduction="1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网络的分类</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交换方式</a:t>
            </a:r>
          </a:p>
        </p:txBody>
      </p:sp>
      <p:sp>
        <p:nvSpPr>
          <p:cNvPr id="11" name="Content Placeholder 2"/>
          <p:cNvSpPr txBox="1"/>
          <p:nvPr/>
        </p:nvSpPr>
        <p:spPr>
          <a:xfrm>
            <a:off x="457200" y="1219200"/>
            <a:ext cx="8229600" cy="5257800"/>
          </a:xfrm>
          <a:prstGeom prst="rect">
            <a:avLst/>
          </a:prstGeom>
        </p:spPr>
        <p:txBody>
          <a:bodyPr>
            <a:normAutofit/>
          </a:bodyPr>
          <a:lstStyle>
            <a:lvl1pPr marL="182880" indent="-182880" algn="l" defTabSz="914400" rtl="0" eaLnBrk="1" latinLnBrk="0" hangingPunct="1">
              <a:spcBef>
                <a:spcPct val="20000"/>
              </a:spcBef>
              <a:buClr>
                <a:schemeClr val="accent1"/>
              </a:buClr>
              <a:buSzPct val="85000"/>
              <a:buFont typeface="Arial" panose="020B0604020202020204"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B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B0604020202020204"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B0604020202020204"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9pPr>
          </a:lstStyle>
          <a:p>
            <a:pPr marL="182880" lvl="1" fontAlgn="ctr">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报文交换：</a:t>
            </a:r>
            <a:r>
              <a:rPr lang="zh-CN" altLang="en-US" dirty="0"/>
              <a:t>报文交换是以报文为数据交换的单位，报文携带有目标地址、源地址等信息，在交换结点采用存储转发的传输方式。</a:t>
            </a:r>
            <a:endParaRPr lang="zh-CN" altLang="zh-CN" b="1" dirty="0">
              <a:latin typeface="微软雅黑" panose="020B0503020204020204" pitchFamily="34" charset="-122"/>
              <a:ea typeface="微软雅黑" panose="020B0503020204020204" pitchFamily="34" charset="-122"/>
            </a:endParaRPr>
          </a:p>
          <a:p>
            <a:pPr lvl="1" fontAlgn="ctr">
              <a:lnSpc>
                <a:spcPct val="150000"/>
              </a:lnSpc>
            </a:pPr>
            <a:r>
              <a:rPr lang="zh-CN" altLang="en-US" b="1" dirty="0">
                <a:latin typeface="楷体" panose="02010609060101010101" pitchFamily="49" charset="-122"/>
                <a:ea typeface="楷体" panose="02010609060101010101" pitchFamily="49" charset="-122"/>
              </a:rPr>
              <a:t>优点：</a:t>
            </a:r>
            <a:r>
              <a:rPr lang="zh-CN" altLang="en-US" dirty="0">
                <a:latin typeface="楷体" panose="02010609060101010101" pitchFamily="49" charset="-122"/>
                <a:ea typeface="楷体" panose="02010609060101010101" pitchFamily="49" charset="-122"/>
              </a:rPr>
              <a:t>无连接建立时延；可以切换路径；兼容性好；提供多目标服务；允许建立数据传输的优先级；提高了通信线路的利用率。</a:t>
            </a:r>
            <a:endParaRPr lang="en-US" altLang="zh-CN" dirty="0">
              <a:latin typeface="楷体" panose="02010609060101010101" pitchFamily="49" charset="-122"/>
              <a:ea typeface="楷体" panose="02010609060101010101" pitchFamily="49" charset="-122"/>
            </a:endParaRPr>
          </a:p>
          <a:p>
            <a:pPr lvl="1" fontAlgn="ctr">
              <a:lnSpc>
                <a:spcPct val="150000"/>
              </a:lnSpc>
            </a:pPr>
            <a:r>
              <a:rPr lang="zh-CN" altLang="en-US" b="1" dirty="0">
                <a:latin typeface="楷体" panose="02010609060101010101" pitchFamily="49" charset="-122"/>
                <a:ea typeface="楷体" panose="02010609060101010101" pitchFamily="49" charset="-122"/>
              </a:rPr>
              <a:t>缺点：</a:t>
            </a:r>
            <a:r>
              <a:rPr lang="zh-CN" altLang="en-US" dirty="0">
                <a:latin typeface="楷体" panose="02010609060101010101" pitchFamily="49" charset="-122"/>
                <a:ea typeface="楷体" panose="02010609060101010101" pitchFamily="49" charset="-122"/>
              </a:rPr>
              <a:t>转发时延长，缓冲需求大，实时性差；错误开销大，容错率低。</a:t>
            </a:r>
            <a:endParaRPr lang="en-US" altLang="zh-CN" dirty="0">
              <a:latin typeface="楷体" panose="02010609060101010101" pitchFamily="49" charset="-122"/>
              <a:ea typeface="楷体" panose="02010609060101010101" pitchFamily="49" charset="-122"/>
            </a:endParaRPr>
          </a:p>
        </p:txBody>
      </p:sp>
      <p:pic>
        <p:nvPicPr>
          <p:cNvPr id="43010" name="Picture 2" descr="https://timgsa.baidu.com/timg?image&amp;quality=80&amp;size=b9999_10000&amp;sec=1491472869303&amp;di=8d90a147d038b58ba10ebd0ec20cf5a1&amp;imgtype=0&amp;src=http%3A%2F%2Fimg.bimg.126.net%2Fphoto%2FbQWOwAGHrO1ceoSBbuthzw%3D%3D%2F315589743888023589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4953" y="4262437"/>
            <a:ext cx="6622027" cy="2138363"/>
          </a:xfrm>
          <a:prstGeom prst="rect">
            <a:avLst/>
          </a:prstGeom>
          <a:noFill/>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百度云同步盘\Misc\14163874201186558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6"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49</a:t>
            </a:fld>
            <a:endParaRPr lang="en-US" dirty="0">
              <a:solidFill>
                <a:schemeClr val="tx2"/>
              </a:solidFill>
            </a:endParaRPr>
          </a:p>
        </p:txBody>
      </p:sp>
      <p:sp>
        <p:nvSpPr>
          <p:cNvPr id="10" name="Title 1"/>
          <p:cNvSpPr txBox="1"/>
          <p:nvPr/>
        </p:nvSpPr>
        <p:spPr>
          <a:xfrm>
            <a:off x="457200" y="533400"/>
            <a:ext cx="8229600" cy="609600"/>
          </a:xfrm>
          <a:prstGeom prst="rect">
            <a:avLst/>
          </a:prstGeom>
        </p:spPr>
        <p:txBody>
          <a:bodyPr>
            <a:normAutofit fontScale="90000" lnSpcReduction="1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网络的分类</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交换方式</a:t>
            </a:r>
          </a:p>
        </p:txBody>
      </p:sp>
      <p:sp>
        <p:nvSpPr>
          <p:cNvPr id="11" name="Content Placeholder 2"/>
          <p:cNvSpPr txBox="1"/>
          <p:nvPr/>
        </p:nvSpPr>
        <p:spPr>
          <a:xfrm>
            <a:off x="457200" y="1219200"/>
            <a:ext cx="8229600" cy="5257800"/>
          </a:xfrm>
          <a:prstGeom prst="rect">
            <a:avLst/>
          </a:prstGeom>
        </p:spPr>
        <p:txBody>
          <a:bodyPr>
            <a:normAutofit/>
          </a:bodyPr>
          <a:lstStyle>
            <a:lvl1pPr marL="182880" indent="-182880" algn="l" defTabSz="914400" rtl="0" eaLnBrk="1" latinLnBrk="0" hangingPunct="1">
              <a:spcBef>
                <a:spcPct val="20000"/>
              </a:spcBef>
              <a:buClr>
                <a:schemeClr val="accent1"/>
              </a:buClr>
              <a:buSzPct val="85000"/>
              <a:buFont typeface="Arial" panose="020B0604020202020204"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B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B0604020202020204"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B0604020202020204"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9pPr>
          </a:lstStyle>
          <a:p>
            <a:pPr marL="182880" lvl="1" fontAlgn="ctr">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分组交换：</a:t>
            </a:r>
            <a:r>
              <a:rPr lang="zh-CN" altLang="en-US" dirty="0"/>
              <a:t>分组交换仍采用存储转发传输方式，但将一个长报文先分割为若干个较短的分组，然后把这些分组（携带源、目的地址和编号信息）逐个地发送出去。</a:t>
            </a:r>
            <a:endParaRPr lang="zh-CN" altLang="zh-CN" b="1" dirty="0">
              <a:latin typeface="微软雅黑" panose="020B0503020204020204" pitchFamily="34" charset="-122"/>
              <a:ea typeface="微软雅黑" panose="020B0503020204020204" pitchFamily="34" charset="-122"/>
            </a:endParaRPr>
          </a:p>
          <a:p>
            <a:pPr lvl="1" fontAlgn="ctr">
              <a:lnSpc>
                <a:spcPct val="150000"/>
              </a:lnSpc>
            </a:pPr>
            <a:r>
              <a:rPr lang="zh-CN" altLang="en-US" sz="1800" b="1" dirty="0">
                <a:latin typeface="楷体" panose="02010609060101010101" pitchFamily="49" charset="-122"/>
                <a:ea typeface="楷体" panose="02010609060101010101" pitchFamily="49" charset="-122"/>
              </a:rPr>
              <a:t>优点：</a:t>
            </a:r>
            <a:r>
              <a:rPr lang="zh-CN" altLang="en-US" sz="1800" dirty="0">
                <a:latin typeface="楷体" panose="02010609060101010101" pitchFamily="49" charset="-122"/>
                <a:ea typeface="楷体" panose="02010609060101010101" pitchFamily="49" charset="-122"/>
              </a:rPr>
              <a:t>分组间的转发和存储并行，提高速度；简化了存储管理；提高容错性，减少重发数据量。</a:t>
            </a:r>
            <a:endParaRPr lang="en-US" altLang="zh-CN" sz="1800" dirty="0">
              <a:latin typeface="楷体" panose="02010609060101010101" pitchFamily="49" charset="-122"/>
              <a:ea typeface="楷体" panose="02010609060101010101" pitchFamily="49" charset="-122"/>
            </a:endParaRPr>
          </a:p>
          <a:p>
            <a:pPr lvl="1" fontAlgn="ctr">
              <a:lnSpc>
                <a:spcPct val="150000"/>
              </a:lnSpc>
            </a:pPr>
            <a:r>
              <a:rPr lang="zh-CN" altLang="en-US" sz="1800" b="1" dirty="0">
                <a:latin typeface="楷体" panose="02010609060101010101" pitchFamily="49" charset="-122"/>
                <a:ea typeface="楷体" panose="02010609060101010101" pitchFamily="49" charset="-122"/>
              </a:rPr>
              <a:t>缺点：</a:t>
            </a:r>
            <a:r>
              <a:rPr lang="zh-CN" altLang="en-US" sz="1800" dirty="0">
                <a:latin typeface="楷体" panose="02010609060101010101" pitchFamily="49" charset="-122"/>
                <a:ea typeface="楷体" panose="02010609060101010101" pitchFamily="49" charset="-122"/>
              </a:rPr>
              <a:t>仍存在转发时延；增加了</a:t>
            </a:r>
            <a:r>
              <a:rPr lang="en-US" altLang="zh-CN" sz="1800" dirty="0">
                <a:latin typeface="楷体" panose="02010609060101010101" pitchFamily="49" charset="-122"/>
                <a:ea typeface="楷体" panose="02010609060101010101" pitchFamily="49" charset="-122"/>
              </a:rPr>
              <a:t>5%~10%</a:t>
            </a:r>
            <a:r>
              <a:rPr lang="zh-CN" altLang="en-US" sz="1800" dirty="0">
                <a:latin typeface="楷体" panose="02010609060101010101" pitchFamily="49" charset="-122"/>
                <a:ea typeface="楷体" panose="02010609060101010101" pitchFamily="49" charset="-122"/>
              </a:rPr>
              <a:t>的冗余信息，需要额外的失序，丢失和重复分组处理。</a:t>
            </a:r>
            <a:endParaRPr lang="en-US" altLang="zh-CN" sz="1800" dirty="0">
              <a:latin typeface="楷体" panose="02010609060101010101" pitchFamily="49" charset="-122"/>
              <a:ea typeface="楷体" panose="02010609060101010101" pitchFamily="49" charset="-122"/>
            </a:endParaRPr>
          </a:p>
        </p:txBody>
      </p:sp>
      <p:pic>
        <p:nvPicPr>
          <p:cNvPr id="41986" name="Picture 2" descr="https://timgsa.baidu.com/timg?image&amp;quality=80&amp;size=b9999_10000&amp;sec=1491472929020&amp;di=7ea772e8ccd2113d2ed4064f9e9d409c&amp;imgtype=0&amp;src=http%3A%2F%2Fphoto.hanyu.iciba.com%2Fupload%2Fencyclopedia_2%2Fef%2F6a%2Fbk_ef6aa96b56168122a292c52967c0090d_9kNxCq.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3621" y="4038600"/>
            <a:ext cx="5395979" cy="2819400"/>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6"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5</a:t>
            </a:fld>
            <a:endParaRPr lang="en-US" dirty="0">
              <a:solidFill>
                <a:schemeClr val="tx2"/>
              </a:solidFill>
            </a:endParaRPr>
          </a:p>
        </p:txBody>
      </p:sp>
      <p:sp>
        <p:nvSpPr>
          <p:cNvPr id="10" name="Title 1"/>
          <p:cNvSpPr txBox="1"/>
          <p:nvPr/>
        </p:nvSpPr>
        <p:spPr>
          <a:xfrm>
            <a:off x="457200" y="533400"/>
            <a:ext cx="8229600" cy="609600"/>
          </a:xfrm>
          <a:prstGeom prst="rect">
            <a:avLst/>
          </a:prstGeom>
        </p:spPr>
        <p:txBody>
          <a:bodyPr>
            <a:normAutofit fontScale="90000" lnSpcReduction="1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引言</a:t>
            </a:r>
          </a:p>
        </p:txBody>
      </p:sp>
      <p:sp>
        <p:nvSpPr>
          <p:cNvPr id="11" name="Content Placeholder 2"/>
          <p:cNvSpPr txBox="1"/>
          <p:nvPr/>
        </p:nvSpPr>
        <p:spPr>
          <a:xfrm>
            <a:off x="457200" y="1219200"/>
            <a:ext cx="8229600" cy="5257800"/>
          </a:xfrm>
          <a:prstGeom prst="rect">
            <a:avLst/>
          </a:prstGeom>
        </p:spPr>
        <p:txBody>
          <a:bodyPr>
            <a:normAutofit fontScale="92500" lnSpcReduction="10000"/>
          </a:bodyPr>
          <a:lstStyle>
            <a:lvl1pPr marL="182880" indent="-182880" algn="l" defTabSz="914400" rtl="0" eaLnBrk="1" latinLnBrk="0" hangingPunct="1">
              <a:spcBef>
                <a:spcPct val="20000"/>
              </a:spcBef>
              <a:buClr>
                <a:schemeClr val="accent1"/>
              </a:buClr>
              <a:buSzPct val="85000"/>
              <a:buFont typeface="Arial" panose="020B0604020202020204"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B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B0604020202020204"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B0604020202020204"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9pPr>
          </a:lstStyle>
          <a:p>
            <a:pPr marL="182880" lvl="1" fontAlgn="ctr">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六度分割假说（</a:t>
            </a:r>
            <a:r>
              <a:rPr lang="en-US" altLang="zh-CN" sz="2400" b="1" dirty="0">
                <a:latin typeface="微软雅黑" panose="020B0503020204020204" pitchFamily="34" charset="-122"/>
                <a:ea typeface="微软雅黑" panose="020B0503020204020204" pitchFamily="34" charset="-122"/>
              </a:rPr>
              <a:t>1967</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lvl="1">
              <a:lnSpc>
                <a:spcPct val="150000"/>
              </a:lnSpc>
            </a:pPr>
            <a:r>
              <a:rPr lang="zh-CN" altLang="en-US" dirty="0">
                <a:latin typeface="楷体" panose="02010609060101010101" pitchFamily="49" charset="-122"/>
                <a:ea typeface="楷体" panose="02010609060101010101" pitchFamily="49" charset="-122"/>
              </a:rPr>
              <a:t>又称为“小世界现象” ，你和任何一个陌生人之间所间隔的人不会超过六个，也就是说，最多通过六个人你就能够认识任何一个陌生人</a:t>
            </a:r>
            <a:endParaRPr lang="zh-CN" altLang="en-US" sz="2400" b="1" dirty="0">
              <a:latin typeface="微软雅黑" panose="020B0503020204020204" pitchFamily="34" charset="-122"/>
              <a:ea typeface="微软雅黑" panose="020B0503020204020204" pitchFamily="34" charset="-122"/>
            </a:endParaRPr>
          </a:p>
          <a:p>
            <a:pPr marL="182880" lvl="1" fontAlgn="ctr">
              <a:lnSpc>
                <a:spcPct val="150000"/>
              </a:lnSpc>
              <a:buFont typeface="Wingdings" panose="05000000000000000000" pitchFamily="2" charset="2"/>
              <a:buChar char="Ø"/>
            </a:pPr>
            <a:r>
              <a:rPr lang="en-US" altLang="zh-CN" sz="2400" b="1" dirty="0">
                <a:latin typeface="微软雅黑" panose="020B0503020204020204" pitchFamily="34" charset="-122"/>
                <a:ea typeface="微软雅黑" panose="020B0503020204020204" pitchFamily="34" charset="-122"/>
              </a:rPr>
              <a:t>2001</a:t>
            </a:r>
            <a:r>
              <a:rPr lang="zh-CN" altLang="en-US" sz="2400" b="1" dirty="0">
                <a:latin typeface="微软雅黑" panose="020B0503020204020204" pitchFamily="34" charset="-122"/>
                <a:ea typeface="微软雅黑" panose="020B0503020204020204" pitchFamily="34" charset="-122"/>
              </a:rPr>
              <a:t>年，哥伦比亚大学社会学系的登肯</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瓦兹，对“六度分隔”理论进行了验证工程</a:t>
            </a:r>
            <a:endParaRPr lang="en-US" altLang="zh-CN" sz="2400" b="1" dirty="0">
              <a:latin typeface="微软雅黑" panose="020B0503020204020204" pitchFamily="34" charset="-122"/>
              <a:ea typeface="微软雅黑" panose="020B0503020204020204" pitchFamily="34" charset="-122"/>
            </a:endParaRPr>
          </a:p>
          <a:p>
            <a:pPr lvl="1">
              <a:lnSpc>
                <a:spcPct val="150000"/>
              </a:lnSpc>
            </a:pPr>
            <a:r>
              <a:rPr lang="en-US" altLang="zh-CN" dirty="0">
                <a:latin typeface="楷体" panose="02010609060101010101" pitchFamily="49" charset="-122"/>
                <a:ea typeface="楷体" panose="02010609060101010101" pitchFamily="49" charset="-122"/>
              </a:rPr>
              <a:t>166</a:t>
            </a:r>
            <a:r>
              <a:rPr lang="zh-CN" altLang="en-US" dirty="0">
                <a:latin typeface="楷体" panose="02010609060101010101" pitchFamily="49" charset="-122"/>
                <a:ea typeface="楷体" panose="02010609060101010101" pitchFamily="49" charset="-122"/>
              </a:rPr>
              <a:t>个不同国家的六万多名志愿者参加</a:t>
            </a:r>
            <a:endParaRPr lang="en-US" altLang="zh-CN" dirty="0">
              <a:latin typeface="楷体" panose="02010609060101010101" pitchFamily="49" charset="-122"/>
              <a:ea typeface="楷体" panose="02010609060101010101" pitchFamily="49" charset="-122"/>
            </a:endParaRPr>
          </a:p>
          <a:p>
            <a:pPr lvl="1">
              <a:lnSpc>
                <a:spcPct val="150000"/>
              </a:lnSpc>
            </a:pPr>
            <a:r>
              <a:rPr lang="zh-CN" altLang="en-US" dirty="0">
                <a:latin typeface="楷体" panose="02010609060101010101" pitchFamily="49" charset="-122"/>
                <a:ea typeface="楷体" panose="02010609060101010101" pitchFamily="49" charset="-122"/>
              </a:rPr>
              <a:t>随机选定</a:t>
            </a:r>
            <a:r>
              <a:rPr lang="en-US" altLang="zh-CN" dirty="0">
                <a:latin typeface="楷体" panose="02010609060101010101" pitchFamily="49" charset="-122"/>
                <a:ea typeface="楷体" panose="02010609060101010101" pitchFamily="49" charset="-122"/>
              </a:rPr>
              <a:t>18</a:t>
            </a:r>
            <a:r>
              <a:rPr lang="zh-CN" altLang="en-US" dirty="0">
                <a:latin typeface="楷体" panose="02010609060101010101" pitchFamily="49" charset="-122"/>
                <a:ea typeface="楷体" panose="02010609060101010101" pitchFamily="49" charset="-122"/>
              </a:rPr>
              <a:t>名目标（比如一名美国的教授、一名澳大利亚警察和一名挪威兽医）</a:t>
            </a:r>
            <a:endParaRPr lang="en-US" altLang="zh-CN" dirty="0">
              <a:latin typeface="楷体" panose="02010609060101010101" pitchFamily="49" charset="-122"/>
              <a:ea typeface="楷体" panose="02010609060101010101" pitchFamily="49" charset="-122"/>
            </a:endParaRPr>
          </a:p>
          <a:p>
            <a:pPr lvl="1">
              <a:lnSpc>
                <a:spcPct val="150000"/>
              </a:lnSpc>
            </a:pPr>
            <a:r>
              <a:rPr lang="zh-CN" altLang="en-US" dirty="0">
                <a:latin typeface="楷体" panose="02010609060101010101" pitchFamily="49" charset="-122"/>
                <a:ea typeface="楷体" panose="02010609060101010101" pitchFamily="49" charset="-122"/>
              </a:rPr>
              <a:t>要求志愿者选择其中的一名</a:t>
            </a:r>
            <a:endParaRPr lang="en-US" altLang="zh-CN" dirty="0">
              <a:latin typeface="楷体" panose="02010609060101010101" pitchFamily="49" charset="-122"/>
              <a:ea typeface="楷体" panose="02010609060101010101" pitchFamily="49" charset="-122"/>
            </a:endParaRPr>
          </a:p>
          <a:p>
            <a:pPr lvl="1">
              <a:lnSpc>
                <a:spcPct val="150000"/>
              </a:lnSpc>
            </a:pPr>
            <a:r>
              <a:rPr lang="zh-CN" altLang="en-US" dirty="0">
                <a:latin typeface="楷体" panose="02010609060101010101" pitchFamily="49" charset="-122"/>
                <a:ea typeface="楷体" panose="02010609060101010101" pitchFamily="49" charset="-122"/>
              </a:rPr>
              <a:t>发送电子邮件给自己认为最有可能发送邮件给目标的亲友。</a:t>
            </a:r>
            <a:endParaRPr lang="en-US" altLang="zh-CN" dirty="0">
              <a:latin typeface="楷体" panose="02010609060101010101" pitchFamily="49" charset="-122"/>
              <a:ea typeface="楷体" panose="02010609060101010101" pitchFamily="49" charset="-122"/>
            </a:endParaRPr>
          </a:p>
          <a:p>
            <a:pPr lvl="1">
              <a:lnSpc>
                <a:spcPct val="150000"/>
              </a:lnSpc>
            </a:pP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科学</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杂志上发表最新论文表明：平均也只要经历</a:t>
            </a:r>
            <a:r>
              <a:rPr lang="en-US" altLang="zh-CN" dirty="0">
                <a:latin typeface="楷体" panose="02010609060101010101" pitchFamily="49" charset="-122"/>
                <a:ea typeface="楷体" panose="02010609060101010101" pitchFamily="49" charset="-122"/>
              </a:rPr>
              <a:t>5</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7</a:t>
            </a:r>
            <a:r>
              <a:rPr lang="zh-CN" altLang="en-US" dirty="0">
                <a:latin typeface="楷体" panose="02010609060101010101" pitchFamily="49" charset="-122"/>
                <a:ea typeface="楷体" panose="02010609060101010101" pitchFamily="49" charset="-122"/>
              </a:rPr>
              <a:t>个人左右。</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5"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50</a:t>
            </a:fld>
            <a:endParaRPr lang="en-US" dirty="0">
              <a:solidFill>
                <a:schemeClr val="tx2"/>
              </a:solidFill>
            </a:endParaRPr>
          </a:p>
        </p:txBody>
      </p:sp>
      <p:sp>
        <p:nvSpPr>
          <p:cNvPr id="6" name="Title 1"/>
          <p:cNvSpPr txBox="1"/>
          <p:nvPr/>
        </p:nvSpPr>
        <p:spPr>
          <a:xfrm>
            <a:off x="457200" y="533400"/>
            <a:ext cx="8229600" cy="609600"/>
          </a:xfrm>
          <a:prstGeom prst="rect">
            <a:avLst/>
          </a:prstGeom>
        </p:spPr>
        <p:txBody>
          <a:bodyPr>
            <a:normAutofit fontScale="90000" lnSpcReduction="1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计算机网络的体系结构</a:t>
            </a:r>
          </a:p>
        </p:txBody>
      </p:sp>
      <p:sp>
        <p:nvSpPr>
          <p:cNvPr id="7" name="Content Placeholder 2"/>
          <p:cNvSpPr txBox="1"/>
          <p:nvPr/>
        </p:nvSpPr>
        <p:spPr>
          <a:xfrm>
            <a:off x="457200" y="1219200"/>
            <a:ext cx="8229600" cy="5257800"/>
          </a:xfrm>
          <a:prstGeom prst="rect">
            <a:avLst/>
          </a:prstGeom>
        </p:spPr>
        <p:txBody>
          <a:bodyPr>
            <a:normAutofit/>
          </a:bodyPr>
          <a:lstStyle>
            <a:lvl1pPr marL="182880" indent="-182880" algn="l" defTabSz="914400" rtl="0" eaLnBrk="1" latinLnBrk="0" hangingPunct="1">
              <a:spcBef>
                <a:spcPct val="20000"/>
              </a:spcBef>
              <a:buClr>
                <a:schemeClr val="accent1"/>
              </a:buClr>
              <a:buSzPct val="85000"/>
              <a:buFont typeface="Arial" panose="020B0604020202020204"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B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B0604020202020204"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B0604020202020204"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9pPr>
          </a:lstStyle>
          <a:p>
            <a:r>
              <a:rPr lang="zh-CN" altLang="zh-CN" dirty="0"/>
              <a:t>分层是构建复杂系统的主要方法。</a:t>
            </a:r>
            <a:endParaRPr lang="en-US" altLang="zh-CN" dirty="0"/>
          </a:p>
          <a:p>
            <a:endParaRPr lang="en-US" altLang="zh-CN" dirty="0"/>
          </a:p>
          <a:p>
            <a:r>
              <a:rPr lang="zh-CN" altLang="zh-CN" dirty="0">
                <a:solidFill>
                  <a:srgbClr val="FF0000"/>
                </a:solidFill>
              </a:rPr>
              <a:t>计算机系统</a:t>
            </a:r>
            <a:r>
              <a:rPr lang="zh-CN" altLang="zh-CN" dirty="0"/>
              <a:t>采用分层结构，每一层在其下一层提供的功能基础上，实现为上一层提供的功能。</a:t>
            </a:r>
            <a:endParaRPr lang="en-US" altLang="zh-CN" dirty="0"/>
          </a:p>
          <a:p>
            <a:endParaRPr lang="en-US" altLang="zh-CN" dirty="0"/>
          </a:p>
          <a:p>
            <a:r>
              <a:rPr lang="zh-CN" altLang="zh-CN" dirty="0"/>
              <a:t>因此，越是底层，功能越弱；越是高层，功能越强。每一层的用户可以使用该层提供的功能。</a:t>
            </a:r>
            <a:endParaRPr lang="en-US" altLang="zh-CN" dirty="0"/>
          </a:p>
          <a:p>
            <a:endParaRPr lang="en-US" altLang="zh-CN" dirty="0"/>
          </a:p>
          <a:p>
            <a:r>
              <a:rPr lang="zh-CN" altLang="zh-CN" dirty="0">
                <a:solidFill>
                  <a:srgbClr val="FF0000"/>
                </a:solidFill>
              </a:rPr>
              <a:t>计算机网络</a:t>
            </a:r>
            <a:r>
              <a:rPr lang="zh-CN" altLang="zh-CN" dirty="0"/>
              <a:t>同样采用分层结构。</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计算机网络的体系结构</a:t>
            </a:r>
            <a:endParaRPr lang="zh-CN" altLang="en-US" dirty="0"/>
          </a:p>
        </p:txBody>
      </p:sp>
      <p:sp>
        <p:nvSpPr>
          <p:cNvPr id="41987" name="内容占位符 2"/>
          <p:cNvSpPr>
            <a:spLocks noGrp="1"/>
          </p:cNvSpPr>
          <p:nvPr>
            <p:ph idx="1"/>
          </p:nvPr>
        </p:nvSpPr>
        <p:spPr>
          <a:xfrm>
            <a:off x="457200" y="1935163"/>
            <a:ext cx="8229600" cy="4734197"/>
          </a:xfrm>
        </p:spPr>
        <p:txBody>
          <a:bodyPr/>
          <a:lstStyle/>
          <a:p>
            <a:r>
              <a:rPr lang="en-US" altLang="zh-CN" dirty="0"/>
              <a:t>1. </a:t>
            </a:r>
            <a:r>
              <a:rPr lang="zh-CN" altLang="zh-CN" dirty="0"/>
              <a:t>邮政系统的分层结构</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393700" lvl="1" indent="0">
              <a:buNone/>
            </a:pPr>
            <a:r>
              <a:rPr lang="en-US" altLang="zh-CN" dirty="0"/>
              <a:t>1</a:t>
            </a:r>
            <a:r>
              <a:rPr lang="zh-CN" altLang="zh-CN" dirty="0"/>
              <a:t>）用层次结构构建复杂系统</a:t>
            </a:r>
            <a:r>
              <a:rPr lang="en-US" altLang="zh-CN" dirty="0"/>
              <a:t>——</a:t>
            </a:r>
            <a:r>
              <a:rPr lang="zh-CN" altLang="en-US" dirty="0"/>
              <a:t>服务</a:t>
            </a:r>
            <a:endParaRPr lang="en-US" altLang="zh-CN" dirty="0"/>
          </a:p>
          <a:p>
            <a:pPr marL="393700" lvl="1" indent="0">
              <a:buNone/>
            </a:pPr>
            <a:r>
              <a:rPr lang="en-US" altLang="zh-CN" dirty="0"/>
              <a:t>2</a:t>
            </a:r>
            <a:r>
              <a:rPr lang="zh-CN" altLang="zh-CN" dirty="0"/>
              <a:t>）垂直调用和逐层封装</a:t>
            </a:r>
            <a:r>
              <a:rPr lang="en-US" altLang="zh-CN" dirty="0"/>
              <a:t>——</a:t>
            </a:r>
            <a:r>
              <a:rPr lang="zh-CN" altLang="en-US" dirty="0"/>
              <a:t>接口</a:t>
            </a:r>
            <a:endParaRPr lang="zh-CN" altLang="zh-CN" dirty="0"/>
          </a:p>
          <a:p>
            <a:pPr marL="393700" lvl="1" indent="0">
              <a:buNone/>
            </a:pPr>
            <a:r>
              <a:rPr lang="en-US" altLang="zh-CN" dirty="0"/>
              <a:t>3</a:t>
            </a:r>
            <a:r>
              <a:rPr lang="zh-CN" altLang="zh-CN" dirty="0"/>
              <a:t>）两端每一层之间都有相应的约定</a:t>
            </a:r>
            <a:r>
              <a:rPr lang="en-US" altLang="zh-CN" dirty="0"/>
              <a:t>——</a:t>
            </a:r>
            <a:r>
              <a:rPr lang="zh-CN" altLang="en-US" dirty="0"/>
              <a:t>协议</a:t>
            </a:r>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p>
          <a:p>
            <a:endParaRPr lang="en-US" altLang="zh-CN" dirty="0"/>
          </a:p>
          <a:p>
            <a:endParaRPr lang="en-US" altLang="zh-CN" dirty="0"/>
          </a:p>
          <a:p>
            <a:endParaRPr lang="en-US" altLang="zh-CN" dirty="0"/>
          </a:p>
          <a:p>
            <a:pPr marL="0" indent="0">
              <a:buNone/>
            </a:pPr>
            <a:endParaRPr lang="en-US" altLang="zh-CN" dirty="0"/>
          </a:p>
        </p:txBody>
      </p:sp>
      <p:pic>
        <p:nvPicPr>
          <p:cNvPr id="3" name="图片 2"/>
          <p:cNvPicPr>
            <a:picLocks noChangeAspect="1"/>
          </p:cNvPicPr>
          <p:nvPr/>
        </p:nvPicPr>
        <p:blipFill>
          <a:blip r:embed="rId2"/>
          <a:stretch>
            <a:fillRect/>
          </a:stretch>
        </p:blipFill>
        <p:spPr>
          <a:xfrm>
            <a:off x="533400" y="2362200"/>
            <a:ext cx="7463408" cy="2666979"/>
          </a:xfrm>
          <a:prstGeom prst="rect">
            <a:avLst/>
          </a:prstGeom>
        </p:spPr>
      </p:pic>
      <p:pic>
        <p:nvPicPr>
          <p:cNvPr id="5" name="Picture 2" descr="D:\百度云同步盘\Misc\14163874201186558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6"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51</a:t>
            </a:fld>
            <a:endParaRPr lang="en-US" dirty="0">
              <a:solidFill>
                <a:schemeClr val="tx2"/>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计算机网络的体系结构</a:t>
            </a:r>
            <a:endParaRPr lang="zh-CN" altLang="en-US" dirty="0"/>
          </a:p>
        </p:txBody>
      </p:sp>
      <p:sp>
        <p:nvSpPr>
          <p:cNvPr id="41987" name="内容占位符 2"/>
          <p:cNvSpPr>
            <a:spLocks noGrp="1"/>
          </p:cNvSpPr>
          <p:nvPr>
            <p:ph idx="1"/>
          </p:nvPr>
        </p:nvSpPr>
        <p:spPr/>
        <p:txBody>
          <a:bodyPr/>
          <a:lstStyle/>
          <a:p>
            <a:r>
              <a:rPr lang="en-US" altLang="zh-CN" dirty="0"/>
              <a:t>2. </a:t>
            </a:r>
            <a:r>
              <a:rPr lang="zh-CN" altLang="zh-CN" dirty="0"/>
              <a:t>分层的优点</a:t>
            </a:r>
            <a:endParaRPr lang="en-US" altLang="zh-CN" dirty="0"/>
          </a:p>
          <a:p>
            <a:pPr marL="393700" lvl="1" indent="0">
              <a:buNone/>
            </a:pPr>
            <a:r>
              <a:rPr lang="en-US" altLang="zh-CN" dirty="0"/>
              <a:t>(1)</a:t>
            </a:r>
            <a:r>
              <a:rPr lang="zh-CN" altLang="zh-CN" dirty="0"/>
              <a:t>　各层之间是独立的。</a:t>
            </a:r>
            <a:endParaRPr lang="en-US" altLang="zh-CN" dirty="0"/>
          </a:p>
          <a:p>
            <a:pPr marL="393700" lvl="1" indent="0">
              <a:buNone/>
            </a:pPr>
            <a:r>
              <a:rPr lang="en-US" altLang="zh-CN" dirty="0"/>
              <a:t>(2)</a:t>
            </a:r>
            <a:r>
              <a:rPr lang="zh-CN" altLang="zh-CN" dirty="0"/>
              <a:t>　灵活性好。</a:t>
            </a:r>
            <a:endParaRPr lang="en-US" altLang="zh-CN" dirty="0"/>
          </a:p>
          <a:p>
            <a:pPr marL="393700" lvl="1" indent="0">
              <a:buNone/>
            </a:pPr>
            <a:r>
              <a:rPr lang="en-US" altLang="zh-CN" dirty="0"/>
              <a:t>(3)</a:t>
            </a:r>
            <a:r>
              <a:rPr lang="zh-CN" altLang="zh-CN" dirty="0"/>
              <a:t>　结构上可分割开。</a:t>
            </a:r>
            <a:endParaRPr lang="en-US" altLang="zh-CN" dirty="0"/>
          </a:p>
          <a:p>
            <a:pPr marL="393700" lvl="1" indent="0">
              <a:buNone/>
            </a:pPr>
            <a:r>
              <a:rPr lang="en-US" altLang="zh-CN" dirty="0"/>
              <a:t>(4)</a:t>
            </a:r>
            <a:r>
              <a:rPr lang="zh-CN" altLang="zh-CN" dirty="0"/>
              <a:t>　易于实现和维护。</a:t>
            </a:r>
            <a:endParaRPr lang="en-US" altLang="zh-CN" dirty="0"/>
          </a:p>
          <a:p>
            <a:pPr marL="393700" lvl="1" indent="0">
              <a:buNone/>
            </a:pPr>
            <a:r>
              <a:rPr lang="en-US" altLang="zh-CN" dirty="0"/>
              <a:t>(5)</a:t>
            </a:r>
            <a:r>
              <a:rPr lang="zh-CN" altLang="zh-CN" dirty="0"/>
              <a:t>　能促进标准化工作。</a:t>
            </a:r>
          </a:p>
          <a:p>
            <a:pPr lvl="1"/>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p>
          <a:p>
            <a:endParaRPr lang="en-US" altLang="zh-CN" dirty="0"/>
          </a:p>
          <a:p>
            <a:endParaRPr lang="en-US" altLang="zh-CN" dirty="0"/>
          </a:p>
          <a:p>
            <a:endParaRPr lang="en-US" altLang="zh-CN" dirty="0"/>
          </a:p>
          <a:p>
            <a:pPr marL="0" indent="0">
              <a:buNone/>
            </a:pPr>
            <a:endParaRPr lang="en-US" altLang="zh-CN" dirty="0"/>
          </a:p>
        </p:txBody>
      </p:sp>
      <p:pic>
        <p:nvPicPr>
          <p:cNvPr id="5" name="图片 4"/>
          <p:cNvPicPr>
            <a:picLocks noChangeAspect="1"/>
          </p:cNvPicPr>
          <p:nvPr/>
        </p:nvPicPr>
        <p:blipFill>
          <a:blip r:embed="rId2"/>
          <a:stretch>
            <a:fillRect/>
          </a:stretch>
        </p:blipFill>
        <p:spPr>
          <a:xfrm>
            <a:off x="1187624" y="4343400"/>
            <a:ext cx="6768752" cy="2418750"/>
          </a:xfrm>
          <a:prstGeom prst="rect">
            <a:avLst/>
          </a:prstGeom>
        </p:spPr>
      </p:pic>
      <p:pic>
        <p:nvPicPr>
          <p:cNvPr id="6" name="Picture 2" descr="D:\百度云同步盘\Misc\14163874201186558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7"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52</a:t>
            </a:fld>
            <a:endParaRPr lang="en-US" dirty="0">
              <a:solidFill>
                <a:schemeClr val="tx2"/>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8034" name="Picture 2"/>
          <p:cNvPicPr>
            <a:picLocks noChangeAspect="1" noChangeArrowheads="1"/>
          </p:cNvPicPr>
          <p:nvPr/>
        </p:nvPicPr>
        <p:blipFill>
          <a:blip r:embed="rId2" cstate="print"/>
          <a:srcRect l="22410" t="23250" r="18373" b="21626"/>
          <a:stretch>
            <a:fillRect/>
          </a:stretch>
        </p:blipFill>
        <p:spPr bwMode="auto">
          <a:xfrm>
            <a:off x="251520" y="1556792"/>
            <a:ext cx="8255203" cy="4320480"/>
          </a:xfrm>
          <a:prstGeom prst="rect">
            <a:avLst/>
          </a:prstGeom>
          <a:noFill/>
          <a:ln w="9525">
            <a:noFill/>
            <a:miter lim="800000"/>
            <a:headEnd/>
            <a:tailEnd/>
          </a:ln>
        </p:spPr>
      </p:pic>
      <p:sp>
        <p:nvSpPr>
          <p:cNvPr id="3" name="标题 2"/>
          <p:cNvSpPr>
            <a:spLocks noGrp="1"/>
          </p:cNvSpPr>
          <p:nvPr>
            <p:ph type="title"/>
          </p:nvPr>
        </p:nvSpPr>
        <p:spPr/>
        <p:txBody>
          <a:bodyPr/>
          <a:lstStyle/>
          <a:p>
            <a:r>
              <a:rPr lang="zh-CN" altLang="en-US" dirty="0"/>
              <a:t>生活实例</a:t>
            </a:r>
          </a:p>
        </p:txBody>
      </p:sp>
      <p:pic>
        <p:nvPicPr>
          <p:cNvPr id="4" name="Picture 2" descr="D:\百度云同步盘\Misc\14163874201186558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5"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53</a:t>
            </a:fld>
            <a:endParaRPr lang="en-US" dirty="0">
              <a:solidFill>
                <a:schemeClr val="tx2"/>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zh-CN" dirty="0"/>
              <a:t>计算机网络的体系结构</a:t>
            </a:r>
            <a:endParaRPr lang="zh-CN" altLang="en-US" dirty="0"/>
          </a:p>
        </p:txBody>
      </p:sp>
      <p:sp>
        <p:nvSpPr>
          <p:cNvPr id="43011" name="内容占位符 2"/>
          <p:cNvSpPr>
            <a:spLocks noGrp="1"/>
          </p:cNvSpPr>
          <p:nvPr>
            <p:ph idx="1"/>
          </p:nvPr>
        </p:nvSpPr>
        <p:spPr/>
        <p:txBody>
          <a:bodyPr/>
          <a:lstStyle/>
          <a:p>
            <a:r>
              <a:rPr lang="en-US" altLang="zh-CN" b="1" dirty="0"/>
              <a:t>3. ISO</a:t>
            </a:r>
            <a:r>
              <a:rPr lang="zh-CN" altLang="zh-CN" dirty="0"/>
              <a:t>参考模型</a:t>
            </a:r>
          </a:p>
          <a:p>
            <a:pPr lvl="1"/>
            <a:r>
              <a:rPr lang="zh-CN" altLang="zh-CN" dirty="0"/>
              <a:t>网络分层体系结构模型的概念为计算机网络协议的设计和实现提供了很大的方便。但各个厂商都有自己产品的体系结构，不同的体系结构有不同的分层与协议，这就给网络的互连造成困难。</a:t>
            </a:r>
            <a:endParaRPr lang="en-US" altLang="zh-CN" dirty="0"/>
          </a:p>
          <a:p>
            <a:pPr lvl="1"/>
            <a:endParaRPr lang="zh-CN" altLang="zh-CN" dirty="0"/>
          </a:p>
          <a:p>
            <a:pPr lvl="1"/>
            <a:r>
              <a:rPr lang="zh-CN" altLang="zh-CN" dirty="0"/>
              <a:t>为了使不同体系结构的计算机都能互连，国际标准化组织</a:t>
            </a:r>
            <a:r>
              <a:rPr lang="en-US" altLang="zh-CN" dirty="0"/>
              <a:t>ISO</a:t>
            </a:r>
            <a:r>
              <a:rPr lang="zh-CN" altLang="zh-CN" dirty="0"/>
              <a:t>于</a:t>
            </a:r>
            <a:r>
              <a:rPr lang="en-US" altLang="zh-CN" dirty="0"/>
              <a:t>1977</a:t>
            </a:r>
            <a:r>
              <a:rPr lang="zh-CN" altLang="zh-CN" dirty="0"/>
              <a:t>年成立了专门机构研究该问题。该机构于</a:t>
            </a:r>
            <a:r>
              <a:rPr lang="en-US" altLang="zh-CN" dirty="0"/>
              <a:t>1981</a:t>
            </a:r>
            <a:r>
              <a:rPr lang="zh-CN" altLang="zh-CN" dirty="0"/>
              <a:t>年颁布了著名的“开放系统互连基本参考模型</a:t>
            </a:r>
            <a:r>
              <a:rPr lang="en-US" altLang="zh-CN" dirty="0"/>
              <a:t>OSI/RM</a:t>
            </a:r>
            <a:r>
              <a:rPr lang="zh-CN" altLang="zh-CN" dirty="0"/>
              <a:t>（</a:t>
            </a:r>
            <a:r>
              <a:rPr lang="en-US" altLang="zh-CN" dirty="0"/>
              <a:t> Open System Interconnection Reference Model</a:t>
            </a:r>
            <a:r>
              <a:rPr lang="zh-CN" altLang="zh-CN" dirty="0"/>
              <a:t>），简称为“</a:t>
            </a:r>
            <a:r>
              <a:rPr lang="en-US" altLang="zh-CN" dirty="0"/>
              <a:t>OSI</a:t>
            </a:r>
            <a:r>
              <a:rPr lang="zh-CN" altLang="zh-CN" dirty="0"/>
              <a:t>七层模型”。</a:t>
            </a:r>
          </a:p>
        </p:txBody>
      </p:sp>
      <p:pic>
        <p:nvPicPr>
          <p:cNvPr id="4" name="Picture 2" descr="http://tbn2.google.cn/images?q=tbn:8KpW7OLW6RashM:">
            <a:hlinkClick r:id="rId2"/>
          </p:cNvPr>
          <p:cNvPicPr>
            <a:picLocks noChangeAspect="1" noChangeArrowheads="1"/>
          </p:cNvPicPr>
          <p:nvPr/>
        </p:nvPicPr>
        <p:blipFill>
          <a:blip r:embed="rId3" cstate="print"/>
          <a:srcRect/>
          <a:stretch>
            <a:fillRect/>
          </a:stretch>
        </p:blipFill>
        <p:spPr bwMode="auto">
          <a:xfrm>
            <a:off x="6908279" y="5445224"/>
            <a:ext cx="1778521" cy="1337531"/>
          </a:xfrm>
          <a:prstGeom prst="rect">
            <a:avLst/>
          </a:prstGeom>
          <a:noFill/>
          <a:ln w="9525">
            <a:noFill/>
            <a:miter lim="800000"/>
            <a:headEnd/>
            <a:tailEnd/>
          </a:ln>
        </p:spPr>
      </p:pic>
      <p:pic>
        <p:nvPicPr>
          <p:cNvPr id="6" name="Picture 2" descr="D:\百度云同步盘\Misc\14163874201186558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7"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54</a:t>
            </a:fld>
            <a:endParaRPr lang="en-US" dirty="0">
              <a:solidFill>
                <a:schemeClr val="tx2"/>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zh-CN" dirty="0"/>
              <a:t>计算机网络的体系结构</a:t>
            </a:r>
            <a:endParaRPr lang="zh-CN" altLang="en-US" dirty="0"/>
          </a:p>
        </p:txBody>
      </p:sp>
      <p:sp>
        <p:nvSpPr>
          <p:cNvPr id="43011" name="内容占位符 2"/>
          <p:cNvSpPr>
            <a:spLocks noGrp="1"/>
          </p:cNvSpPr>
          <p:nvPr>
            <p:ph sz="half" idx="1"/>
          </p:nvPr>
        </p:nvSpPr>
        <p:spPr>
          <a:xfrm>
            <a:off x="-42664" y="1920084"/>
            <a:ext cx="3650064" cy="4677267"/>
          </a:xfrm>
        </p:spPr>
        <p:txBody>
          <a:bodyPr>
            <a:normAutofit lnSpcReduction="10000"/>
          </a:bodyPr>
          <a:lstStyle/>
          <a:p>
            <a:r>
              <a:rPr lang="en-US" altLang="zh-CN" b="1" dirty="0"/>
              <a:t>3. ISO</a:t>
            </a:r>
            <a:r>
              <a:rPr lang="zh-CN" altLang="zh-CN" dirty="0"/>
              <a:t>参考模型</a:t>
            </a:r>
          </a:p>
          <a:p>
            <a:pPr lvl="1"/>
            <a:r>
              <a:rPr lang="zh-CN" altLang="zh-CN" dirty="0"/>
              <a:t>整个</a:t>
            </a:r>
            <a:r>
              <a:rPr lang="en-US" altLang="zh-CN" dirty="0"/>
              <a:t>OSI/RM</a:t>
            </a:r>
            <a:r>
              <a:rPr lang="zh-CN" altLang="zh-CN" dirty="0"/>
              <a:t>模型共分</a:t>
            </a:r>
            <a:r>
              <a:rPr lang="en-US" altLang="zh-CN" dirty="0"/>
              <a:t>7</a:t>
            </a:r>
            <a:r>
              <a:rPr lang="zh-CN" altLang="zh-CN" dirty="0"/>
              <a:t>层，从下往上分别是物理层、数据链路层、网络层、传输层、会话层、表示层和应用层。</a:t>
            </a:r>
            <a:endParaRPr lang="en-US" altLang="zh-CN" dirty="0"/>
          </a:p>
          <a:p>
            <a:pPr lvl="1"/>
            <a:r>
              <a:rPr lang="zh-CN" altLang="zh-CN" dirty="0"/>
              <a:t>在</a:t>
            </a:r>
            <a:r>
              <a:rPr lang="en-US" altLang="zh-CN" dirty="0"/>
              <a:t>OSI/RM</a:t>
            </a:r>
            <a:r>
              <a:rPr lang="zh-CN" altLang="zh-CN" dirty="0"/>
              <a:t>模型中，当接受数据时，数据是自下而上传输的；当发送数据时，数据是自上而下传输的。</a:t>
            </a:r>
            <a:endParaRPr lang="zh-CN" altLang="en-US" dirty="0"/>
          </a:p>
        </p:txBody>
      </p:sp>
      <p:sp>
        <p:nvSpPr>
          <p:cNvPr id="4" name="Rectangle 2"/>
          <p:cNvSpPr>
            <a:spLocks noChangeArrowheads="1"/>
          </p:cNvSpPr>
          <p:nvPr/>
        </p:nvSpPr>
        <p:spPr bwMode="auto">
          <a:xfrm>
            <a:off x="4601316" y="2348880"/>
            <a:ext cx="9144000" cy="0"/>
          </a:xfrm>
          <a:prstGeom prst="rect">
            <a:avLst/>
          </a:prstGeom>
          <a:noFill/>
          <a:ln>
            <a:noFill/>
          </a:ln>
          <a:effectLst/>
        </p:spPr>
        <p:txBody>
          <a:bodyPr vert="horz" wrap="none" lIns="91440" tIns="45720" rIns="91440" bIns="45720" numCol="1" anchor="ctr" anchorCtr="0" compatLnSpc="1">
            <a:spAutoFit/>
          </a:bodyPr>
          <a:lstStyle/>
          <a:p>
            <a:endParaRPr lang="zh-CN" altLang="en-US"/>
          </a:p>
        </p:txBody>
      </p:sp>
      <p:graphicFrame>
        <p:nvGraphicFramePr>
          <p:cNvPr id="6" name="对象 5"/>
          <p:cNvGraphicFramePr>
            <a:graphicFrameLocks noChangeAspect="1"/>
          </p:cNvGraphicFramePr>
          <p:nvPr/>
        </p:nvGraphicFramePr>
        <p:xfrm>
          <a:off x="3607400" y="2348880"/>
          <a:ext cx="5367480" cy="3600400"/>
        </p:xfrm>
        <a:graphic>
          <a:graphicData uri="http://schemas.openxmlformats.org/presentationml/2006/ole">
            <mc:AlternateContent xmlns:mc="http://schemas.openxmlformats.org/markup-compatibility/2006">
              <mc:Choice xmlns:v="urn:schemas-microsoft-com:vml" Requires="v">
                <p:oleObj spid="_x0000_s12715" name="Picture" r:id="rId3" imgW="2844800" imgH="2991485" progId="Word.Picture.8">
                  <p:embed/>
                </p:oleObj>
              </mc:Choice>
              <mc:Fallback>
                <p:oleObj name="Picture" r:id="rId3" imgW="2844800" imgH="2991485" progId="Word.Picture.8">
                  <p:embed/>
                  <p:pic>
                    <p:nvPicPr>
                      <p:cNvPr id="0" name="图片 12704"/>
                      <p:cNvPicPr>
                        <a:picLocks noChangeAspect="1" noChangeArrowheads="1"/>
                      </p:cNvPicPr>
                      <p:nvPr/>
                    </p:nvPicPr>
                    <p:blipFill>
                      <a:blip r:embed="rId4">
                        <a:extLst>
                          <a:ext uri="{28A0092B-C50C-407E-A947-70E740481C1C}">
                            <a14:useLocalDpi xmlns:a14="http://schemas.microsoft.com/office/drawing/2010/main" val="0"/>
                          </a:ext>
                        </a:extLst>
                      </a:blip>
                      <a:srcRect t="-1662"/>
                      <a:stretch>
                        <a:fillRect/>
                      </a:stretch>
                    </p:blipFill>
                    <p:spPr bwMode="auto">
                      <a:xfrm>
                        <a:off x="3607400" y="2348880"/>
                        <a:ext cx="5367480" cy="3600400"/>
                      </a:xfrm>
                      <a:prstGeom prst="rect">
                        <a:avLst/>
                      </a:prstGeom>
                      <a:noFill/>
                    </p:spPr>
                  </p:pic>
                </p:oleObj>
              </mc:Fallback>
            </mc:AlternateContent>
          </a:graphicData>
        </a:graphic>
      </p:graphicFrame>
      <p:pic>
        <p:nvPicPr>
          <p:cNvPr id="7" name="Picture 2" descr="D:\百度云同步盘\Misc\14163874201186558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8"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55</a:t>
            </a:fld>
            <a:endParaRPr lang="en-US" dirty="0">
              <a:solidFill>
                <a:schemeClr val="tx2"/>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5"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56</a:t>
            </a:fld>
            <a:endParaRPr lang="en-US" dirty="0">
              <a:solidFill>
                <a:schemeClr val="tx2"/>
              </a:solidFill>
            </a:endParaRPr>
          </a:p>
        </p:txBody>
      </p:sp>
      <p:sp>
        <p:nvSpPr>
          <p:cNvPr id="6" name="Title 1"/>
          <p:cNvSpPr txBox="1"/>
          <p:nvPr/>
        </p:nvSpPr>
        <p:spPr>
          <a:xfrm>
            <a:off x="457200" y="533400"/>
            <a:ext cx="8229600" cy="609600"/>
          </a:xfrm>
          <a:prstGeom prst="rect">
            <a:avLst/>
          </a:prstGeom>
        </p:spPr>
        <p:txBody>
          <a:bodyPr>
            <a:normAutofit fontScale="90000" lnSpcReduction="1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计算机网络的体系结构</a:t>
            </a:r>
          </a:p>
        </p:txBody>
      </p:sp>
      <p:sp>
        <p:nvSpPr>
          <p:cNvPr id="7" name="Content Placeholder 2"/>
          <p:cNvSpPr txBox="1"/>
          <p:nvPr/>
        </p:nvSpPr>
        <p:spPr>
          <a:xfrm>
            <a:off x="457200" y="1219200"/>
            <a:ext cx="8229600" cy="5257800"/>
          </a:xfrm>
          <a:prstGeom prst="rect">
            <a:avLst/>
          </a:prstGeom>
        </p:spPr>
        <p:txBody>
          <a:bodyPr>
            <a:normAutofit/>
          </a:bodyPr>
          <a:lstStyle>
            <a:lvl1pPr marL="182880" indent="-182880" algn="l" defTabSz="914400" rtl="0" eaLnBrk="1" latinLnBrk="0" hangingPunct="1">
              <a:spcBef>
                <a:spcPct val="20000"/>
              </a:spcBef>
              <a:buClr>
                <a:schemeClr val="accent1"/>
              </a:buClr>
              <a:buSzPct val="85000"/>
              <a:buFont typeface="Arial" panose="020B0604020202020204"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B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B0604020202020204"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B0604020202020204"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9pPr>
          </a:lstStyle>
          <a:p>
            <a:r>
              <a:rPr lang="zh-CN" altLang="en-US" b="1" dirty="0"/>
              <a:t>物理层</a:t>
            </a:r>
            <a:r>
              <a:rPr lang="zh-CN" altLang="en-US" dirty="0"/>
              <a:t>：提供网络的物理连接</a:t>
            </a:r>
            <a:r>
              <a:rPr lang="zh-CN" altLang="zh-CN" dirty="0"/>
              <a:t>。</a:t>
            </a:r>
            <a:r>
              <a:rPr lang="zh-CN" altLang="en-US" dirty="0"/>
              <a:t>、</a:t>
            </a:r>
            <a:endParaRPr lang="en-US" altLang="zh-CN" dirty="0"/>
          </a:p>
          <a:p>
            <a:r>
              <a:rPr lang="zh-CN" altLang="en-US" b="1" dirty="0"/>
              <a:t>数据链路层</a:t>
            </a:r>
            <a:r>
              <a:rPr lang="zh-CN" altLang="en-US" dirty="0"/>
              <a:t>：以帧为单位传输数据，进行数据封装和数据链路的建立。功能包括：数据链路的分裂、定界、同步，流量控制，差错检验和恢复。（</a:t>
            </a:r>
            <a:r>
              <a:rPr lang="en-US" altLang="zh-CN" dirty="0"/>
              <a:t>Hub, Modem</a:t>
            </a:r>
            <a:r>
              <a:rPr lang="zh-CN" altLang="en-US" dirty="0"/>
              <a:t>）</a:t>
            </a:r>
            <a:endParaRPr lang="en-US" altLang="zh-CN" dirty="0"/>
          </a:p>
          <a:p>
            <a:r>
              <a:rPr lang="zh-CN" altLang="en-US" b="1" dirty="0"/>
              <a:t>网络层</a:t>
            </a:r>
            <a:r>
              <a:rPr lang="zh-CN" altLang="en-US" dirty="0"/>
              <a:t>：提供路由功能，建立拆除网络连接，路径选择和中继，多路复用，传输及流量控制。</a:t>
            </a:r>
            <a:endParaRPr lang="en-US" altLang="zh-CN" dirty="0"/>
          </a:p>
          <a:p>
            <a:r>
              <a:rPr lang="zh-CN" altLang="en-US" b="1" dirty="0"/>
              <a:t>传输层</a:t>
            </a:r>
            <a:r>
              <a:rPr lang="zh-CN" altLang="en-US" dirty="0"/>
              <a:t>：解决数据在网络之间的传输问题，提高传输质量，可靠的端到端传输。功能包括：映像传输地址到网络地址，多路复用与分割，传输连接管理，分段（块）与组装。</a:t>
            </a:r>
            <a:endParaRPr lang="en-US" altLang="zh-CN" dirty="0"/>
          </a:p>
          <a:p>
            <a:r>
              <a:rPr lang="zh-CN" altLang="en-US" b="1" dirty="0"/>
              <a:t>会话层</a:t>
            </a:r>
            <a:r>
              <a:rPr lang="zh-CN" altLang="en-US" dirty="0"/>
              <a:t>：提供会话服务，令牌管理和活动管理。</a:t>
            </a:r>
            <a:endParaRPr lang="en-US" altLang="zh-CN" dirty="0"/>
          </a:p>
          <a:p>
            <a:r>
              <a:rPr lang="zh-CN" altLang="en-US" b="1" dirty="0"/>
              <a:t>表示层</a:t>
            </a:r>
            <a:r>
              <a:rPr lang="zh-CN" altLang="en-US" dirty="0"/>
              <a:t>：不同数据表示的管理。</a:t>
            </a:r>
            <a:endParaRPr lang="en-US" altLang="zh-CN" dirty="0"/>
          </a:p>
          <a:p>
            <a:r>
              <a:rPr lang="zh-CN" altLang="en-US" b="1" dirty="0"/>
              <a:t>应用层</a:t>
            </a:r>
            <a:r>
              <a:rPr lang="zh-CN" altLang="en-US" dirty="0"/>
              <a:t>：应用程序通信协议（</a:t>
            </a:r>
            <a:r>
              <a:rPr lang="en-US" altLang="zh-CN" dirty="0"/>
              <a:t>FTP,SMTP,POP3</a:t>
            </a:r>
            <a:r>
              <a:rPr lang="zh-CN" altLang="en-US" dirty="0"/>
              <a:t>）</a:t>
            </a:r>
            <a:endParaRPr lang="en-US" altLang="zh-CN"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idx="1"/>
          </p:nvPr>
        </p:nvGraphicFramePr>
        <p:xfrm>
          <a:off x="532524" y="919143"/>
          <a:ext cx="2214578" cy="56038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内容占位符 5"/>
          <p:cNvGraphicFramePr/>
          <p:nvPr/>
        </p:nvGraphicFramePr>
        <p:xfrm>
          <a:off x="6533316" y="776267"/>
          <a:ext cx="2143140" cy="581819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左右箭头 7"/>
          <p:cNvSpPr/>
          <p:nvPr/>
        </p:nvSpPr>
        <p:spPr>
          <a:xfrm>
            <a:off x="2889978" y="1062019"/>
            <a:ext cx="3571900" cy="357190"/>
          </a:xfrm>
          <a:prstGeom prst="leftRightArrow">
            <a:avLst/>
          </a:prstGeom>
        </p:spPr>
        <p:style>
          <a:lnRef idx="1">
            <a:schemeClr val="accent4"/>
          </a:lnRef>
          <a:fillRef idx="3">
            <a:schemeClr val="accent4"/>
          </a:fillRef>
          <a:effectRef idx="2">
            <a:schemeClr val="accent4"/>
          </a:effectRef>
          <a:fontRef idx="minor">
            <a:schemeClr val="lt1"/>
          </a:fontRef>
        </p:style>
        <p:txBody>
          <a:bodyPr anchor="ctr"/>
          <a:lstStyle/>
          <a:p>
            <a:pPr algn="ctr">
              <a:defRPr/>
            </a:pPr>
            <a:endParaRPr lang="zh-CN" altLang="en-US"/>
          </a:p>
        </p:txBody>
      </p:sp>
      <p:sp>
        <p:nvSpPr>
          <p:cNvPr id="67591" name="矩形 8"/>
          <p:cNvSpPr>
            <a:spLocks noChangeArrowheads="1"/>
          </p:cNvSpPr>
          <p:nvPr/>
        </p:nvSpPr>
        <p:spPr bwMode="auto">
          <a:xfrm>
            <a:off x="2731241" y="609600"/>
            <a:ext cx="4159250" cy="517525"/>
          </a:xfrm>
          <a:prstGeom prst="rect">
            <a:avLst/>
          </a:prstGeom>
          <a:noFill/>
          <a:ln w="9525">
            <a:noFill/>
            <a:miter lim="800000"/>
          </a:ln>
        </p:spPr>
        <p:txBody>
          <a:bodyPr>
            <a:spAutoFit/>
          </a:bodyPr>
          <a:lstStyle/>
          <a:p>
            <a:r>
              <a:rPr lang="zh-CN" altLang="en-US" sz="1400"/>
              <a:t>应用层协议：</a:t>
            </a:r>
            <a:r>
              <a:rPr lang="en-US" altLang="zh-CN" sz="1400"/>
              <a:t>DP8650“</a:t>
            </a:r>
            <a:r>
              <a:rPr lang="zh-CN" altLang="en-US" sz="1400"/>
              <a:t>公共应用服务元素用协议”，文件传送，访问和管理服务及协议</a:t>
            </a:r>
          </a:p>
        </p:txBody>
      </p:sp>
      <p:sp>
        <p:nvSpPr>
          <p:cNvPr id="67592" name="矩形 9"/>
          <p:cNvSpPr>
            <a:spLocks noChangeArrowheads="1"/>
          </p:cNvSpPr>
          <p:nvPr/>
        </p:nvSpPr>
        <p:spPr bwMode="auto">
          <a:xfrm>
            <a:off x="2731241" y="1401762"/>
            <a:ext cx="3959225" cy="517525"/>
          </a:xfrm>
          <a:prstGeom prst="rect">
            <a:avLst/>
          </a:prstGeom>
          <a:noFill/>
          <a:ln w="9525">
            <a:noFill/>
            <a:miter lim="800000"/>
          </a:ln>
        </p:spPr>
        <p:txBody>
          <a:bodyPr>
            <a:spAutoFit/>
          </a:bodyPr>
          <a:lstStyle/>
          <a:p>
            <a:r>
              <a:rPr lang="zh-CN" altLang="en-US" sz="1400"/>
              <a:t>表示层协议：为服务，协议，文本通信符制定了</a:t>
            </a:r>
            <a:r>
              <a:rPr lang="en-US" altLang="zh-CN" sz="1400"/>
              <a:t>DP8822</a:t>
            </a:r>
            <a:r>
              <a:rPr lang="zh-CN" altLang="en-US" sz="1400"/>
              <a:t>，</a:t>
            </a:r>
            <a:r>
              <a:rPr lang="en-US" altLang="zh-CN" sz="1400"/>
              <a:t>DP8823</a:t>
            </a:r>
            <a:r>
              <a:rPr lang="zh-CN" altLang="en-US" sz="1400"/>
              <a:t>，</a:t>
            </a:r>
            <a:r>
              <a:rPr lang="en-US" altLang="zh-CN" sz="1400"/>
              <a:t>DIS6937/2</a:t>
            </a:r>
            <a:r>
              <a:rPr lang="zh-CN" altLang="en-US" sz="1400"/>
              <a:t>等一系列标准</a:t>
            </a:r>
          </a:p>
        </p:txBody>
      </p:sp>
      <p:sp>
        <p:nvSpPr>
          <p:cNvPr id="11" name="左右箭头 10"/>
          <p:cNvSpPr/>
          <p:nvPr/>
        </p:nvSpPr>
        <p:spPr>
          <a:xfrm>
            <a:off x="2818540" y="1847837"/>
            <a:ext cx="3571900" cy="357190"/>
          </a:xfrm>
          <a:prstGeom prst="leftRightArrow">
            <a:avLst/>
          </a:prstGeom>
        </p:spPr>
        <p:style>
          <a:lnRef idx="1">
            <a:schemeClr val="accent4"/>
          </a:lnRef>
          <a:fillRef idx="3">
            <a:schemeClr val="accent4"/>
          </a:fillRef>
          <a:effectRef idx="2">
            <a:schemeClr val="accent4"/>
          </a:effectRef>
          <a:fontRef idx="minor">
            <a:schemeClr val="lt1"/>
          </a:fontRef>
        </p:style>
        <p:txBody>
          <a:bodyPr anchor="ctr"/>
          <a:lstStyle/>
          <a:p>
            <a:pPr algn="ctr">
              <a:defRPr/>
            </a:pPr>
            <a:endParaRPr lang="zh-CN" altLang="en-US"/>
          </a:p>
        </p:txBody>
      </p:sp>
      <p:sp>
        <p:nvSpPr>
          <p:cNvPr id="67596" name="矩形 11"/>
          <p:cNvSpPr>
            <a:spLocks noChangeArrowheads="1"/>
          </p:cNvSpPr>
          <p:nvPr/>
        </p:nvSpPr>
        <p:spPr bwMode="auto">
          <a:xfrm>
            <a:off x="2875704" y="2193925"/>
            <a:ext cx="3584575" cy="517525"/>
          </a:xfrm>
          <a:prstGeom prst="rect">
            <a:avLst/>
          </a:prstGeom>
          <a:noFill/>
          <a:ln w="9525">
            <a:noFill/>
            <a:miter lim="800000"/>
          </a:ln>
        </p:spPr>
        <p:txBody>
          <a:bodyPr>
            <a:spAutoFit/>
          </a:bodyPr>
          <a:lstStyle/>
          <a:p>
            <a:r>
              <a:rPr lang="zh-CN" altLang="en-US" sz="1400"/>
              <a:t>会话层协议：“</a:t>
            </a:r>
            <a:r>
              <a:rPr lang="en-US" altLang="zh-CN" sz="1400"/>
              <a:t>DIS8236</a:t>
            </a:r>
            <a:r>
              <a:rPr lang="zh-CN" altLang="en-US" sz="1400"/>
              <a:t>：会话服务定义”和“</a:t>
            </a:r>
            <a:r>
              <a:rPr lang="en-US" altLang="zh-CN" sz="1400"/>
              <a:t>DIS8237</a:t>
            </a:r>
            <a:r>
              <a:rPr lang="zh-CN" altLang="en-US" sz="1400"/>
              <a:t>：会话协议规范”</a:t>
            </a:r>
          </a:p>
        </p:txBody>
      </p:sp>
      <p:sp>
        <p:nvSpPr>
          <p:cNvPr id="13" name="左右箭头 12"/>
          <p:cNvSpPr/>
          <p:nvPr/>
        </p:nvSpPr>
        <p:spPr>
          <a:xfrm>
            <a:off x="2818540" y="2705093"/>
            <a:ext cx="3571900" cy="357190"/>
          </a:xfrm>
          <a:prstGeom prst="leftRightArrow">
            <a:avLst/>
          </a:prstGeom>
        </p:spPr>
        <p:style>
          <a:lnRef idx="1">
            <a:schemeClr val="accent4"/>
          </a:lnRef>
          <a:fillRef idx="3">
            <a:schemeClr val="accent4"/>
          </a:fillRef>
          <a:effectRef idx="2">
            <a:schemeClr val="accent4"/>
          </a:effectRef>
          <a:fontRef idx="minor">
            <a:schemeClr val="lt1"/>
          </a:fontRef>
        </p:style>
        <p:txBody>
          <a:bodyPr anchor="ctr"/>
          <a:lstStyle/>
          <a:p>
            <a:pPr algn="ctr">
              <a:defRPr/>
            </a:pPr>
            <a:endParaRPr lang="zh-CN" altLang="en-US"/>
          </a:p>
        </p:txBody>
      </p:sp>
      <p:sp>
        <p:nvSpPr>
          <p:cNvPr id="67600" name="矩形 13"/>
          <p:cNvSpPr>
            <a:spLocks noChangeArrowheads="1"/>
          </p:cNvSpPr>
          <p:nvPr/>
        </p:nvSpPr>
        <p:spPr bwMode="auto">
          <a:xfrm>
            <a:off x="2947141" y="3201987"/>
            <a:ext cx="3313113" cy="304800"/>
          </a:xfrm>
          <a:prstGeom prst="rect">
            <a:avLst/>
          </a:prstGeom>
          <a:noFill/>
          <a:ln w="9525">
            <a:noFill/>
            <a:miter lim="800000"/>
          </a:ln>
        </p:spPr>
        <p:txBody>
          <a:bodyPr>
            <a:spAutoFit/>
          </a:bodyPr>
          <a:lstStyle/>
          <a:p>
            <a:r>
              <a:rPr lang="zh-CN" altLang="en-US" sz="1400"/>
              <a:t>传输层协议：</a:t>
            </a:r>
            <a:r>
              <a:rPr lang="en-US" altLang="zh-CN" sz="1400"/>
              <a:t>ISO8072</a:t>
            </a:r>
            <a:r>
              <a:rPr lang="zh-CN" altLang="en-US" sz="1400"/>
              <a:t>，</a:t>
            </a:r>
            <a:r>
              <a:rPr lang="en-US" altLang="zh-CN" sz="1400"/>
              <a:t>ISO8072</a:t>
            </a:r>
            <a:r>
              <a:rPr lang="zh-CN" altLang="en-US" sz="1400"/>
              <a:t>：</a:t>
            </a:r>
          </a:p>
        </p:txBody>
      </p:sp>
      <p:sp>
        <p:nvSpPr>
          <p:cNvPr id="15" name="左右箭头 14"/>
          <p:cNvSpPr/>
          <p:nvPr/>
        </p:nvSpPr>
        <p:spPr>
          <a:xfrm>
            <a:off x="2818540" y="3562349"/>
            <a:ext cx="3571900" cy="357190"/>
          </a:xfrm>
          <a:prstGeom prst="leftRightArrow">
            <a:avLst/>
          </a:prstGeom>
        </p:spPr>
        <p:style>
          <a:lnRef idx="1">
            <a:schemeClr val="accent4"/>
          </a:lnRef>
          <a:fillRef idx="3">
            <a:schemeClr val="accent4"/>
          </a:fillRef>
          <a:effectRef idx="2">
            <a:schemeClr val="accent4"/>
          </a:effectRef>
          <a:fontRef idx="minor">
            <a:schemeClr val="lt1"/>
          </a:fontRef>
        </p:style>
        <p:txBody>
          <a:bodyPr anchor="ctr"/>
          <a:lstStyle/>
          <a:p>
            <a:pPr algn="ctr">
              <a:defRPr/>
            </a:pPr>
            <a:endParaRPr lang="zh-CN" altLang="en-US"/>
          </a:p>
        </p:txBody>
      </p:sp>
      <p:sp>
        <p:nvSpPr>
          <p:cNvPr id="67604" name="矩形 15"/>
          <p:cNvSpPr>
            <a:spLocks noChangeArrowheads="1"/>
          </p:cNvSpPr>
          <p:nvPr/>
        </p:nvSpPr>
        <p:spPr bwMode="auto">
          <a:xfrm>
            <a:off x="3604366" y="4062412"/>
            <a:ext cx="1250950" cy="304800"/>
          </a:xfrm>
          <a:prstGeom prst="rect">
            <a:avLst/>
          </a:prstGeom>
          <a:noFill/>
          <a:ln w="9525">
            <a:noFill/>
            <a:miter lim="800000"/>
          </a:ln>
        </p:spPr>
        <p:txBody>
          <a:bodyPr wrap="none">
            <a:spAutoFit/>
          </a:bodyPr>
          <a:lstStyle/>
          <a:p>
            <a:r>
              <a:rPr lang="zh-CN" altLang="en-US" sz="1400"/>
              <a:t>分组交换协议</a:t>
            </a:r>
          </a:p>
        </p:txBody>
      </p:sp>
      <p:sp>
        <p:nvSpPr>
          <p:cNvPr id="17" name="左右箭头 16"/>
          <p:cNvSpPr/>
          <p:nvPr/>
        </p:nvSpPr>
        <p:spPr>
          <a:xfrm>
            <a:off x="2818540" y="4348167"/>
            <a:ext cx="3571900" cy="357190"/>
          </a:xfrm>
          <a:prstGeom prst="leftRightArrow">
            <a:avLst/>
          </a:prstGeom>
        </p:spPr>
        <p:style>
          <a:lnRef idx="1">
            <a:schemeClr val="accent4"/>
          </a:lnRef>
          <a:fillRef idx="3">
            <a:schemeClr val="accent4"/>
          </a:fillRef>
          <a:effectRef idx="2">
            <a:schemeClr val="accent4"/>
          </a:effectRef>
          <a:fontRef idx="minor">
            <a:schemeClr val="lt1"/>
          </a:fontRef>
        </p:style>
        <p:txBody>
          <a:bodyPr anchor="ctr"/>
          <a:lstStyle/>
          <a:p>
            <a:pPr algn="ctr">
              <a:defRPr/>
            </a:pPr>
            <a:endParaRPr lang="zh-CN" altLang="en-US"/>
          </a:p>
        </p:txBody>
      </p:sp>
      <p:sp>
        <p:nvSpPr>
          <p:cNvPr id="67608" name="矩形 18"/>
          <p:cNvSpPr>
            <a:spLocks noChangeArrowheads="1"/>
          </p:cNvSpPr>
          <p:nvPr/>
        </p:nvSpPr>
        <p:spPr bwMode="auto">
          <a:xfrm>
            <a:off x="2947141" y="4713287"/>
            <a:ext cx="3513138" cy="517525"/>
          </a:xfrm>
          <a:prstGeom prst="rect">
            <a:avLst/>
          </a:prstGeom>
          <a:noFill/>
          <a:ln w="9525">
            <a:noFill/>
            <a:miter lim="800000"/>
          </a:ln>
        </p:spPr>
        <p:txBody>
          <a:bodyPr>
            <a:spAutoFit/>
          </a:bodyPr>
          <a:lstStyle/>
          <a:p>
            <a:r>
              <a:rPr lang="en-US" altLang="zh-CN" sz="1400"/>
              <a:t> ISO1745--1975</a:t>
            </a:r>
            <a:r>
              <a:rPr lang="zh-CN" altLang="en-US" sz="1400"/>
              <a:t>：，</a:t>
            </a:r>
            <a:r>
              <a:rPr lang="en-US" altLang="zh-CN" sz="1400"/>
              <a:t>ISO3309—1984</a:t>
            </a:r>
            <a:r>
              <a:rPr lang="zh-CN" altLang="en-US" sz="1400"/>
              <a:t>，</a:t>
            </a:r>
            <a:endParaRPr lang="en-US" altLang="zh-CN" sz="1400"/>
          </a:p>
          <a:p>
            <a:r>
              <a:rPr lang="en-US" altLang="zh-CN" sz="1400"/>
              <a:t>ISO7776</a:t>
            </a:r>
            <a:endParaRPr lang="zh-CN" altLang="en-US" sz="1400"/>
          </a:p>
        </p:txBody>
      </p:sp>
      <p:sp>
        <p:nvSpPr>
          <p:cNvPr id="20" name="左右箭头 19"/>
          <p:cNvSpPr/>
          <p:nvPr/>
        </p:nvSpPr>
        <p:spPr>
          <a:xfrm>
            <a:off x="2818540" y="5205423"/>
            <a:ext cx="3571900" cy="357190"/>
          </a:xfrm>
          <a:prstGeom prst="leftRightArrow">
            <a:avLst/>
          </a:prstGeom>
        </p:spPr>
        <p:style>
          <a:lnRef idx="1">
            <a:schemeClr val="accent4"/>
          </a:lnRef>
          <a:fillRef idx="3">
            <a:schemeClr val="accent4"/>
          </a:fillRef>
          <a:effectRef idx="2">
            <a:schemeClr val="accent4"/>
          </a:effectRef>
          <a:fontRef idx="minor">
            <a:schemeClr val="lt1"/>
          </a:fontRef>
        </p:style>
        <p:txBody>
          <a:bodyPr anchor="ctr"/>
          <a:lstStyle/>
          <a:p>
            <a:pPr algn="ctr">
              <a:defRPr/>
            </a:pPr>
            <a:endParaRPr lang="zh-CN" altLang="en-US"/>
          </a:p>
        </p:txBody>
      </p:sp>
      <p:sp>
        <p:nvSpPr>
          <p:cNvPr id="67612" name="矩形 20"/>
          <p:cNvSpPr>
            <a:spLocks noChangeArrowheads="1"/>
          </p:cNvSpPr>
          <p:nvPr/>
        </p:nvSpPr>
        <p:spPr bwMode="auto">
          <a:xfrm>
            <a:off x="3163041" y="5578475"/>
            <a:ext cx="3152775" cy="517525"/>
          </a:xfrm>
          <a:prstGeom prst="rect">
            <a:avLst/>
          </a:prstGeom>
          <a:noFill/>
          <a:ln w="9525">
            <a:noFill/>
            <a:miter lim="800000"/>
          </a:ln>
        </p:spPr>
        <p:txBody>
          <a:bodyPr>
            <a:spAutoFit/>
          </a:bodyPr>
          <a:lstStyle/>
          <a:p>
            <a:r>
              <a:rPr lang="en-US" altLang="zh-CN" sz="1400"/>
              <a:t>ISO2110</a:t>
            </a:r>
            <a:r>
              <a:rPr lang="zh-CN" altLang="en-US" sz="1400"/>
              <a:t>，</a:t>
            </a:r>
            <a:r>
              <a:rPr lang="en-US" altLang="zh-CN" sz="1400"/>
              <a:t>ISO2593</a:t>
            </a:r>
            <a:r>
              <a:rPr lang="zh-CN" altLang="en-US" sz="1400"/>
              <a:t>，</a:t>
            </a:r>
            <a:r>
              <a:rPr lang="en-US" altLang="zh-CN" sz="1400"/>
              <a:t>ISO4092</a:t>
            </a:r>
            <a:r>
              <a:rPr lang="zh-CN" altLang="en-US" sz="1400"/>
              <a:t>，</a:t>
            </a:r>
            <a:endParaRPr lang="en-US" altLang="zh-CN" sz="1400"/>
          </a:p>
          <a:p>
            <a:r>
              <a:rPr lang="en-US" altLang="zh-CN" sz="1400"/>
              <a:t>CCITT V.24</a:t>
            </a:r>
            <a:endParaRPr lang="zh-CN" altLang="en-US" sz="1400"/>
          </a:p>
        </p:txBody>
      </p:sp>
      <p:sp>
        <p:nvSpPr>
          <p:cNvPr id="22" name="左右箭头 21"/>
          <p:cNvSpPr/>
          <p:nvPr/>
        </p:nvSpPr>
        <p:spPr>
          <a:xfrm>
            <a:off x="2818540" y="6134117"/>
            <a:ext cx="3571900" cy="357190"/>
          </a:xfrm>
          <a:prstGeom prst="leftRightArrow">
            <a:avLst/>
          </a:prstGeom>
        </p:spPr>
        <p:style>
          <a:lnRef idx="1">
            <a:schemeClr val="accent4"/>
          </a:lnRef>
          <a:fillRef idx="3">
            <a:schemeClr val="accent4"/>
          </a:fillRef>
          <a:effectRef idx="2">
            <a:schemeClr val="accent4"/>
          </a:effectRef>
          <a:fontRef idx="minor">
            <a:schemeClr val="lt1"/>
          </a:fontRef>
        </p:style>
        <p:txBody>
          <a:bodyPr anchor="ctr"/>
          <a:lstStyle/>
          <a:p>
            <a:pPr algn="ctr">
              <a:defRPr/>
            </a:pPr>
            <a:endParaRPr lang="zh-CN" altLang="en-US"/>
          </a:p>
        </p:txBody>
      </p:sp>
      <p:pic>
        <p:nvPicPr>
          <p:cNvPr id="18" name="Picture 2" descr="D:\百度云同步盘\Misc\141638742011865585.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19"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57</a:t>
            </a:fld>
            <a:endParaRPr lang="en-US" dirty="0">
              <a:solidFill>
                <a:schemeClr val="tx2"/>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计算机网络的体系结构</a:t>
            </a:r>
            <a:endParaRPr lang="zh-CN" altLang="en-US" dirty="0"/>
          </a:p>
        </p:txBody>
      </p:sp>
      <p:sp>
        <p:nvSpPr>
          <p:cNvPr id="12292" name="内容占位符 2"/>
          <p:cNvSpPr>
            <a:spLocks noGrp="1"/>
          </p:cNvSpPr>
          <p:nvPr>
            <p:ph idx="1"/>
          </p:nvPr>
        </p:nvSpPr>
        <p:spPr/>
        <p:txBody>
          <a:bodyPr/>
          <a:lstStyle/>
          <a:p>
            <a:r>
              <a:rPr lang="en-US" altLang="zh-CN"/>
              <a:t>4. TCP/IP</a:t>
            </a:r>
            <a:r>
              <a:rPr lang="zh-CN" altLang="zh-CN"/>
              <a:t>体系结构</a:t>
            </a:r>
          </a:p>
          <a:p>
            <a:pPr lvl="1"/>
            <a:r>
              <a:rPr lang="zh-CN" altLang="zh-CN"/>
              <a:t>与</a:t>
            </a:r>
            <a:r>
              <a:rPr lang="en-US" altLang="zh-CN"/>
              <a:t>OSI</a:t>
            </a:r>
            <a:r>
              <a:rPr lang="zh-CN" altLang="zh-CN"/>
              <a:t>的</a:t>
            </a:r>
            <a:r>
              <a:rPr lang="en-US" altLang="zh-CN"/>
              <a:t>7</a:t>
            </a:r>
            <a:r>
              <a:rPr lang="zh-CN" altLang="zh-CN"/>
              <a:t>层体系结构不同的是，</a:t>
            </a:r>
            <a:r>
              <a:rPr lang="en-US" altLang="zh-CN"/>
              <a:t>TCP/IP</a:t>
            </a:r>
            <a:r>
              <a:rPr lang="zh-CN" altLang="zh-CN"/>
              <a:t>采用</a:t>
            </a:r>
            <a:r>
              <a:rPr lang="en-US" altLang="zh-CN"/>
              <a:t>4</a:t>
            </a:r>
            <a:r>
              <a:rPr lang="zh-CN" altLang="zh-CN"/>
              <a:t>层体系结构，从上到下依次是应用层、传输层、网际层和网络接口层。</a:t>
            </a:r>
          </a:p>
        </p:txBody>
      </p:sp>
      <p:sp>
        <p:nvSpPr>
          <p:cNvPr id="12294" name="Rectangle 2"/>
          <p:cNvSpPr>
            <a:spLocks noChangeArrowheads="1"/>
          </p:cNvSpPr>
          <p:nvPr/>
        </p:nvSpPr>
        <p:spPr bwMode="auto">
          <a:xfrm>
            <a:off x="0" y="0"/>
            <a:ext cx="9144000" cy="0"/>
          </a:xfrm>
          <a:prstGeom prst="rect">
            <a:avLst/>
          </a:prstGeom>
          <a:noFill/>
          <a:ln w="9525">
            <a:noFill/>
            <a:miter lim="800000"/>
          </a:ln>
        </p:spPr>
        <p:txBody>
          <a:bodyPr wrap="none" anchor="ctr">
            <a:spAutoFit/>
          </a:bodyPr>
          <a:lstStyle/>
          <a:p>
            <a:pPr eaLnBrk="0" hangingPunct="0"/>
            <a:endParaRPr lang="zh-CN" altLang="en-US">
              <a:ea typeface="华文新魏" panose="02010800040101010101" pitchFamily="2" charset="-122"/>
            </a:endParaRPr>
          </a:p>
        </p:txBody>
      </p:sp>
      <p:sp>
        <p:nvSpPr>
          <p:cNvPr id="12295" name="Rectangle 2"/>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graphicFrame>
        <p:nvGraphicFramePr>
          <p:cNvPr id="12290" name="Object 1"/>
          <p:cNvGraphicFramePr>
            <a:graphicFrameLocks noChangeAspect="1"/>
          </p:cNvGraphicFramePr>
          <p:nvPr/>
        </p:nvGraphicFramePr>
        <p:xfrm>
          <a:off x="1295400" y="3505200"/>
          <a:ext cx="5715000" cy="2971800"/>
        </p:xfrm>
        <a:graphic>
          <a:graphicData uri="http://schemas.openxmlformats.org/presentationml/2006/ole">
            <mc:AlternateContent xmlns:mc="http://schemas.openxmlformats.org/markup-compatibility/2006">
              <mc:Choice xmlns:v="urn:schemas-microsoft-com:vml" Requires="v">
                <p:oleObj spid="_x0000_s13739" r:id="rId3" imgW="5486400" imgH="3416300" progId="Visio.Drawing.11">
                  <p:embed/>
                </p:oleObj>
              </mc:Choice>
              <mc:Fallback>
                <p:oleObj r:id="rId3" imgW="5486400" imgH="3416300" progId="Visio.Drawing.11">
                  <p:embed/>
                  <p:pic>
                    <p:nvPicPr>
                      <p:cNvPr id="0" name="图片 137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3505200"/>
                        <a:ext cx="5715000" cy="2971800"/>
                      </a:xfrm>
                      <a:prstGeom prst="rect">
                        <a:avLst/>
                      </a:prstGeom>
                      <a:noFill/>
                    </p:spPr>
                  </p:pic>
                </p:oleObj>
              </mc:Fallback>
            </mc:AlternateContent>
          </a:graphicData>
        </a:graphic>
      </p:graphicFrame>
      <p:pic>
        <p:nvPicPr>
          <p:cNvPr id="7" name="Picture 2" descr="D:\百度云同步盘\Misc\14163874201186558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8"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58</a:t>
            </a:fld>
            <a:endParaRPr lang="en-US" dirty="0">
              <a:solidFill>
                <a:schemeClr val="tx2"/>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计算机网络的体系结构</a:t>
            </a:r>
            <a:endParaRPr lang="zh-CN" altLang="en-US" dirty="0"/>
          </a:p>
        </p:txBody>
      </p:sp>
      <p:sp>
        <p:nvSpPr>
          <p:cNvPr id="47107" name="内容占位符 2"/>
          <p:cNvSpPr>
            <a:spLocks noGrp="1"/>
          </p:cNvSpPr>
          <p:nvPr>
            <p:ph idx="1"/>
          </p:nvPr>
        </p:nvSpPr>
        <p:spPr/>
        <p:txBody>
          <a:bodyPr/>
          <a:lstStyle/>
          <a:p>
            <a:r>
              <a:rPr lang="en-US" altLang="zh-CN" dirty="0"/>
              <a:t>4. TCP/IP</a:t>
            </a:r>
            <a:r>
              <a:rPr lang="zh-CN" altLang="zh-CN" dirty="0"/>
              <a:t>体系结构</a:t>
            </a:r>
          </a:p>
          <a:p>
            <a:pPr lvl="1"/>
            <a:r>
              <a:rPr lang="en-US" altLang="zh-CN" dirty="0"/>
              <a:t>TCP/IP</a:t>
            </a:r>
            <a:r>
              <a:rPr lang="zh-CN" altLang="zh-CN" dirty="0"/>
              <a:t>协议集中有</a:t>
            </a:r>
            <a:r>
              <a:rPr lang="en-US" altLang="zh-CN" dirty="0"/>
              <a:t>100</a:t>
            </a:r>
            <a:r>
              <a:rPr lang="zh-CN" altLang="zh-CN" dirty="0"/>
              <a:t>多个网络协议，其中最主要的是</a:t>
            </a:r>
            <a:r>
              <a:rPr lang="zh-CN" altLang="zh-CN" dirty="0">
                <a:solidFill>
                  <a:srgbClr val="FF0000"/>
                </a:solidFill>
              </a:rPr>
              <a:t>传输控制协议（</a:t>
            </a:r>
            <a:r>
              <a:rPr lang="en-US" altLang="zh-CN" dirty="0">
                <a:solidFill>
                  <a:srgbClr val="FF0000"/>
                </a:solidFill>
              </a:rPr>
              <a:t>Transmission Control Protocol</a:t>
            </a:r>
            <a:r>
              <a:rPr lang="zh-CN" altLang="zh-CN" dirty="0">
                <a:solidFill>
                  <a:srgbClr val="FF0000"/>
                </a:solidFill>
              </a:rPr>
              <a:t>，</a:t>
            </a:r>
            <a:r>
              <a:rPr lang="en-US" altLang="zh-CN" dirty="0">
                <a:solidFill>
                  <a:srgbClr val="FF0000"/>
                </a:solidFill>
              </a:rPr>
              <a:t>TCP</a:t>
            </a:r>
            <a:r>
              <a:rPr lang="zh-CN" altLang="zh-CN" dirty="0">
                <a:solidFill>
                  <a:srgbClr val="FF0000"/>
                </a:solidFill>
              </a:rPr>
              <a:t>）和网际协议（</a:t>
            </a:r>
            <a:r>
              <a:rPr lang="en-US" altLang="zh-CN" dirty="0">
                <a:solidFill>
                  <a:srgbClr val="FF0000"/>
                </a:solidFill>
              </a:rPr>
              <a:t>Internet Protocol</a:t>
            </a:r>
            <a:r>
              <a:rPr lang="zh-CN" altLang="zh-CN" dirty="0">
                <a:solidFill>
                  <a:srgbClr val="FF0000"/>
                </a:solidFill>
              </a:rPr>
              <a:t>，</a:t>
            </a:r>
            <a:r>
              <a:rPr lang="en-US" altLang="zh-CN" dirty="0">
                <a:solidFill>
                  <a:srgbClr val="FF0000"/>
                </a:solidFill>
              </a:rPr>
              <a:t>IP</a:t>
            </a:r>
            <a:r>
              <a:rPr lang="zh-CN" altLang="zh-CN" dirty="0">
                <a:solidFill>
                  <a:srgbClr val="FF0000"/>
                </a:solidFill>
              </a:rPr>
              <a:t>）</a:t>
            </a:r>
            <a:endParaRPr lang="en-US" altLang="zh-CN" dirty="0">
              <a:solidFill>
                <a:srgbClr val="FF0000"/>
              </a:solidFill>
            </a:endParaRPr>
          </a:p>
          <a:p>
            <a:pPr lvl="1"/>
            <a:endParaRPr lang="en-US" altLang="zh-CN" dirty="0">
              <a:solidFill>
                <a:srgbClr val="FF0000"/>
              </a:solidFill>
            </a:endParaRPr>
          </a:p>
          <a:p>
            <a:pPr lvl="1"/>
            <a:r>
              <a:rPr lang="en-US" altLang="zh-CN" dirty="0"/>
              <a:t>TCP/IP</a:t>
            </a:r>
            <a:r>
              <a:rPr lang="zh-CN" altLang="zh-CN" dirty="0"/>
              <a:t>体系结构的目的是实现网络间的互连，现已成为网络互连的工业标准。目前流行的网络操作系统都已包含了上述协议，成了</a:t>
            </a:r>
            <a:r>
              <a:rPr lang="zh-CN" altLang="zh-CN" dirty="0">
                <a:solidFill>
                  <a:srgbClr val="FF0000"/>
                </a:solidFill>
              </a:rPr>
              <a:t>标准配置</a:t>
            </a:r>
            <a:r>
              <a:rPr lang="zh-CN" altLang="zh-CN" dirty="0"/>
              <a:t>。</a:t>
            </a:r>
            <a:endParaRPr lang="en-US" altLang="zh-CN" dirty="0"/>
          </a:p>
          <a:p>
            <a:pPr lvl="1"/>
            <a:endParaRPr lang="en-US" altLang="zh-CN" dirty="0">
              <a:solidFill>
                <a:srgbClr val="FF0000"/>
              </a:solidFill>
            </a:endParaRPr>
          </a:p>
          <a:p>
            <a:pPr lvl="1"/>
            <a:r>
              <a:rPr lang="zh-CN" altLang="en-US" dirty="0"/>
              <a:t>通俗而言：</a:t>
            </a:r>
            <a:r>
              <a:rPr lang="en-US" altLang="zh-CN" dirty="0"/>
              <a:t>TCP</a:t>
            </a:r>
            <a:r>
              <a:rPr lang="zh-CN" altLang="en-US" dirty="0"/>
              <a:t>负责发现传输的问题，一有问题就发出信号，要求重新传输，直到所有数据安全正确地传输到目的地。</a:t>
            </a:r>
            <a:r>
              <a:rPr lang="en-US" altLang="zh-CN" dirty="0"/>
              <a:t>IP</a:t>
            </a:r>
            <a:r>
              <a:rPr lang="zh-CN" altLang="zh-CN" dirty="0"/>
              <a:t>协议为</a:t>
            </a:r>
            <a:r>
              <a:rPr lang="en-US" altLang="zh-CN" dirty="0"/>
              <a:t>IP</a:t>
            </a:r>
            <a:r>
              <a:rPr lang="zh-CN" altLang="zh-CN" dirty="0"/>
              <a:t>数据报（数据传输的基本单位）在</a:t>
            </a:r>
            <a:r>
              <a:rPr lang="en-US" altLang="zh-CN" dirty="0"/>
              <a:t>Internet</a:t>
            </a:r>
            <a:r>
              <a:rPr lang="zh-CN" altLang="zh-CN" dirty="0"/>
              <a:t>上的发送、传输和接收制定了详细的规则</a:t>
            </a:r>
          </a:p>
        </p:txBody>
      </p:sp>
      <p:sp>
        <p:nvSpPr>
          <p:cNvPr id="47109" name="Rectangle 2"/>
          <p:cNvSpPr>
            <a:spLocks noChangeArrowheads="1"/>
          </p:cNvSpPr>
          <p:nvPr/>
        </p:nvSpPr>
        <p:spPr bwMode="auto">
          <a:xfrm>
            <a:off x="0" y="0"/>
            <a:ext cx="9144000" cy="0"/>
          </a:xfrm>
          <a:prstGeom prst="rect">
            <a:avLst/>
          </a:prstGeom>
          <a:noFill/>
          <a:ln w="9525">
            <a:noFill/>
            <a:miter lim="800000"/>
          </a:ln>
        </p:spPr>
        <p:txBody>
          <a:bodyPr wrap="none" anchor="ctr">
            <a:spAutoFit/>
          </a:bodyPr>
          <a:lstStyle/>
          <a:p>
            <a:pPr eaLnBrk="0" hangingPunct="0"/>
            <a:endParaRPr lang="zh-CN" altLang="en-US">
              <a:ea typeface="华文新魏" panose="02010800040101010101" pitchFamily="2" charset="-122"/>
            </a:endParaRPr>
          </a:p>
        </p:txBody>
      </p:sp>
      <p:sp>
        <p:nvSpPr>
          <p:cNvPr id="47110" name="Rectangle 2"/>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pic>
        <p:nvPicPr>
          <p:cNvPr id="6"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7"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59</a:t>
            </a:fld>
            <a:endParaRPr lang="en-US" dirty="0">
              <a:solidFill>
                <a:schemeClr val="tx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8203" y="1600200"/>
            <a:ext cx="7282797" cy="1676400"/>
          </a:xfrm>
        </p:spPr>
        <p:txBody>
          <a:bodyPr>
            <a:normAutofit/>
          </a:bodyPr>
          <a:lstStyle/>
          <a:p>
            <a:pPr algn="r"/>
            <a:r>
              <a:rPr lang="zh-CN" altLang="en-US" b="1" dirty="0">
                <a:latin typeface="黑体" panose="02010609060101010101" pitchFamily="49" charset="-122"/>
                <a:ea typeface="黑体" panose="02010609060101010101" pitchFamily="49" charset="-122"/>
              </a:rPr>
              <a:t>计算机网络基础</a:t>
            </a:r>
          </a:p>
        </p:txBody>
      </p:sp>
      <p:pic>
        <p:nvPicPr>
          <p:cNvPr id="1026"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5" name="副标题 2"/>
          <p:cNvSpPr txBox="1"/>
          <p:nvPr/>
        </p:nvSpPr>
        <p:spPr>
          <a:xfrm>
            <a:off x="3048000" y="3400400"/>
            <a:ext cx="5486400" cy="638200"/>
          </a:xfrm>
          <a:prstGeom prst="rect">
            <a:avLst/>
          </a:prstGeom>
        </p:spPr>
        <p:txBody>
          <a:bodyPr vert="horz" lIns="91440" tIns="45720" rIns="91440" bIns="45720" rtlCol="0">
            <a:noAutofit/>
          </a:bodyPr>
          <a:lstStyle>
            <a:lvl1pPr marL="0" indent="0" algn="l" defTabSz="914400" rtl="0" eaLnBrk="1" latinLnBrk="0" hangingPunct="1">
              <a:spcBef>
                <a:spcPct val="20000"/>
              </a:spcBef>
              <a:buClr>
                <a:schemeClr val="accent1"/>
              </a:buClr>
              <a:buSzPct val="85000"/>
              <a:buFont typeface="Arial" panose="020B0604020202020204"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spcBef>
                <a:spcPct val="20000"/>
              </a:spcBef>
              <a:buClr>
                <a:schemeClr val="accent1"/>
              </a:buClr>
              <a:buSzPct val="85000"/>
              <a:buFont typeface="Arial" panose="020B0604020202020204"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SzPct val="90000"/>
              <a:buFont typeface="Arial" panose="020B0604020202020204"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anose="020B0604020202020204"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SzPct val="100000"/>
              <a:buFont typeface="Arial" panose="020B0604020202020204" pitchFamily="34" charset="0"/>
              <a:buNone/>
              <a:defRPr sz="14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buClr>
              <a:buFont typeface="Arial" panose="020B0604020202020204" pitchFamily="34" charset="0"/>
              <a:buNone/>
              <a:defRPr sz="13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Arial" panose="020B0604020202020204" pitchFamily="34" charset="0"/>
              <a:buNone/>
              <a:defRPr sz="13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buClr>
              <a:buFont typeface="Arial" panose="020B0604020202020204" pitchFamily="34" charset="0"/>
              <a:buNone/>
              <a:defRPr sz="13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Font typeface="Arial" panose="020B0604020202020204" pitchFamily="34" charset="0"/>
              <a:buNone/>
              <a:defRPr sz="1300" kern="1200">
                <a:solidFill>
                  <a:schemeClr val="tx1">
                    <a:tint val="75000"/>
                  </a:schemeClr>
                </a:solidFill>
                <a:latin typeface="+mn-lt"/>
                <a:ea typeface="+mn-ea"/>
                <a:cs typeface="+mn-cs"/>
              </a:defRPr>
            </a:lvl9pPr>
          </a:lstStyle>
          <a:p>
            <a:pPr algn="r"/>
            <a:r>
              <a:rPr lang="en-US" altLang="zh-CN" sz="3200" dirty="0">
                <a:latin typeface="黑体" panose="02010609060101010101" pitchFamily="49" charset="-122"/>
                <a:ea typeface="黑体" panose="02010609060101010101" pitchFamily="49" charset="-122"/>
              </a:rPr>
              <a:t>1.1</a:t>
            </a:r>
            <a:r>
              <a:rPr lang="zh-CN" altLang="en-US" sz="3200" dirty="0">
                <a:latin typeface="黑体" panose="02010609060101010101" pitchFamily="49" charset="-122"/>
                <a:ea typeface="黑体" panose="02010609060101010101" pitchFamily="49" charset="-122"/>
              </a:rPr>
              <a:t> 计算机网络概述</a:t>
            </a:r>
          </a:p>
        </p:txBody>
      </p:sp>
      <p:pic>
        <p:nvPicPr>
          <p:cNvPr id="6"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计算机网络的体系结构</a:t>
            </a:r>
            <a:endParaRPr lang="zh-CN" altLang="en-US" dirty="0"/>
          </a:p>
        </p:txBody>
      </p:sp>
      <p:sp>
        <p:nvSpPr>
          <p:cNvPr id="47107" name="内容占位符 2"/>
          <p:cNvSpPr>
            <a:spLocks noGrp="1"/>
          </p:cNvSpPr>
          <p:nvPr>
            <p:ph idx="1"/>
          </p:nvPr>
        </p:nvSpPr>
        <p:spPr/>
        <p:txBody>
          <a:bodyPr/>
          <a:lstStyle/>
          <a:p>
            <a:r>
              <a:rPr lang="en-US" altLang="zh-CN" dirty="0"/>
              <a:t>4. TCP/IP</a:t>
            </a:r>
            <a:r>
              <a:rPr lang="zh-CN" altLang="zh-CN" dirty="0"/>
              <a:t>体系结构</a:t>
            </a:r>
          </a:p>
          <a:p>
            <a:pPr lvl="1"/>
            <a:r>
              <a:rPr lang="en-US" altLang="zh-CN" dirty="0"/>
              <a:t>TCP/IP</a:t>
            </a:r>
            <a:r>
              <a:rPr lang="zh-CN" altLang="en-US" dirty="0"/>
              <a:t>在传输层定义了两个端到端的传输协议：</a:t>
            </a:r>
            <a:endParaRPr lang="en-US" altLang="zh-CN" dirty="0"/>
          </a:p>
          <a:p>
            <a:pPr lvl="1"/>
            <a:endParaRPr lang="en-US" altLang="zh-CN" dirty="0"/>
          </a:p>
          <a:p>
            <a:pPr lvl="1"/>
            <a:r>
              <a:rPr lang="zh-CN" altLang="en-US" dirty="0"/>
              <a:t>传输控制协议（</a:t>
            </a:r>
            <a:r>
              <a:rPr lang="en-US" altLang="zh-CN" dirty="0">
                <a:solidFill>
                  <a:srgbClr val="FF0000"/>
                </a:solidFill>
              </a:rPr>
              <a:t> Transmission Control Protocol </a:t>
            </a:r>
            <a:r>
              <a:rPr lang="zh-CN" altLang="en-US" dirty="0"/>
              <a:t>）：一个</a:t>
            </a:r>
            <a:r>
              <a:rPr lang="zh-CN" altLang="en-US" dirty="0">
                <a:solidFill>
                  <a:srgbClr val="FF0000"/>
                </a:solidFill>
              </a:rPr>
              <a:t>可靠的，面向连接</a:t>
            </a:r>
            <a:r>
              <a:rPr lang="zh-CN" altLang="en-US" dirty="0"/>
              <a:t>的协议，允许从一台机器上发出的字节流正确无误的递交到互联网上的另一台机器上。</a:t>
            </a:r>
            <a:endParaRPr lang="en-US" altLang="zh-CN" dirty="0"/>
          </a:p>
          <a:p>
            <a:pPr lvl="1"/>
            <a:endParaRPr lang="en-US" altLang="zh-CN" dirty="0"/>
          </a:p>
          <a:p>
            <a:pPr lvl="1"/>
            <a:r>
              <a:rPr lang="zh-CN" altLang="en-US" dirty="0"/>
              <a:t>用户数据报协议（</a:t>
            </a:r>
            <a:r>
              <a:rPr lang="en-US" altLang="zh-CN" dirty="0"/>
              <a:t>User Datagram Protocol</a:t>
            </a:r>
            <a:r>
              <a:rPr lang="zh-CN" altLang="en-US" dirty="0"/>
              <a:t>）：一个</a:t>
            </a:r>
            <a:r>
              <a:rPr lang="zh-CN" altLang="en-US" dirty="0">
                <a:solidFill>
                  <a:srgbClr val="FF0000"/>
                </a:solidFill>
              </a:rPr>
              <a:t>不可靠的，无连接</a:t>
            </a:r>
            <a:r>
              <a:rPr lang="zh-CN" altLang="en-US" dirty="0"/>
              <a:t>的协议，主要用于那些“不想要</a:t>
            </a:r>
            <a:r>
              <a:rPr lang="en-US" altLang="zh-CN" dirty="0"/>
              <a:t>TCP</a:t>
            </a:r>
            <a:r>
              <a:rPr lang="zh-CN" altLang="en-US" dirty="0"/>
              <a:t>的序列化或流控制功能，而希望自己提供这些功能”的程序。往往用于一些“快速递交比精确递交更重要”的应用，如语音、视频传输等。</a:t>
            </a:r>
            <a:endParaRPr lang="zh-CN" altLang="zh-CN" dirty="0"/>
          </a:p>
        </p:txBody>
      </p:sp>
      <p:sp>
        <p:nvSpPr>
          <p:cNvPr id="47109" name="Rectangle 2"/>
          <p:cNvSpPr>
            <a:spLocks noChangeArrowheads="1"/>
          </p:cNvSpPr>
          <p:nvPr/>
        </p:nvSpPr>
        <p:spPr bwMode="auto">
          <a:xfrm>
            <a:off x="0" y="0"/>
            <a:ext cx="9144000" cy="0"/>
          </a:xfrm>
          <a:prstGeom prst="rect">
            <a:avLst/>
          </a:prstGeom>
          <a:noFill/>
          <a:ln w="9525">
            <a:noFill/>
            <a:miter lim="800000"/>
          </a:ln>
        </p:spPr>
        <p:txBody>
          <a:bodyPr wrap="none" anchor="ctr">
            <a:spAutoFit/>
          </a:bodyPr>
          <a:lstStyle/>
          <a:p>
            <a:pPr eaLnBrk="0" hangingPunct="0"/>
            <a:endParaRPr lang="zh-CN" altLang="en-US">
              <a:ea typeface="华文新魏" panose="02010800040101010101" pitchFamily="2" charset="-122"/>
            </a:endParaRPr>
          </a:p>
        </p:txBody>
      </p:sp>
      <p:sp>
        <p:nvSpPr>
          <p:cNvPr id="47110" name="Rectangle 2"/>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pic>
        <p:nvPicPr>
          <p:cNvPr id="6"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7"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60</a:t>
            </a:fld>
            <a:endParaRPr lang="en-US" dirty="0">
              <a:solidFill>
                <a:schemeClr val="tx2"/>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题外话：</a:t>
            </a:r>
            <a:r>
              <a:rPr lang="en-US" altLang="zh-CN" dirty="0"/>
              <a:t>Internet</a:t>
            </a:r>
            <a:r>
              <a:rPr lang="zh-CN" altLang="en-US" dirty="0"/>
              <a:t>一些术语</a:t>
            </a:r>
          </a:p>
        </p:txBody>
      </p:sp>
      <p:sp>
        <p:nvSpPr>
          <p:cNvPr id="3" name="内容占位符 2"/>
          <p:cNvSpPr>
            <a:spLocks noGrp="1"/>
          </p:cNvSpPr>
          <p:nvPr>
            <p:ph idx="1"/>
          </p:nvPr>
        </p:nvSpPr>
        <p:spPr/>
        <p:txBody>
          <a:bodyPr/>
          <a:lstStyle/>
          <a:p>
            <a:r>
              <a:rPr lang="zh-CN" altLang="en-US" sz="2200" dirty="0">
                <a:solidFill>
                  <a:srgbClr val="FF0000"/>
                </a:solidFill>
              </a:rPr>
              <a:t>报文</a:t>
            </a:r>
            <a:r>
              <a:rPr lang="zh-CN" altLang="en-US" sz="2200" dirty="0"/>
              <a:t>：网络中交换与传输的</a:t>
            </a:r>
            <a:r>
              <a:rPr lang="zh-CN" altLang="en-US" sz="2200" dirty="0">
                <a:solidFill>
                  <a:srgbClr val="FF0000"/>
                </a:solidFill>
              </a:rPr>
              <a:t>数据单元</a:t>
            </a:r>
            <a:r>
              <a:rPr lang="zh-CN" altLang="en-US" sz="2200" dirty="0"/>
              <a:t>，包含了将要发送的完整的数据信息，其长短很不一致。在传输过程中会不断的封装成包、帧等来传输。封装的方式就是添加一些信息段，那些就是报文头。</a:t>
            </a:r>
            <a:endParaRPr lang="en-US" altLang="zh-CN" sz="2200" dirty="0"/>
          </a:p>
          <a:p>
            <a:endParaRPr lang="en-US" altLang="zh-CN" sz="2200" dirty="0"/>
          </a:p>
          <a:p>
            <a:r>
              <a:rPr lang="zh-CN" altLang="en-US" sz="2200" dirty="0">
                <a:solidFill>
                  <a:srgbClr val="FF0000"/>
                </a:solidFill>
              </a:rPr>
              <a:t>数据包</a:t>
            </a:r>
            <a:r>
              <a:rPr lang="zh-CN" altLang="en-US" sz="2200" dirty="0"/>
              <a:t>、</a:t>
            </a:r>
            <a:r>
              <a:rPr lang="zh-CN" altLang="en-US" sz="2200" dirty="0">
                <a:solidFill>
                  <a:srgbClr val="FF0000"/>
                </a:solidFill>
              </a:rPr>
              <a:t>帧</a:t>
            </a:r>
            <a:r>
              <a:rPr lang="zh-CN" altLang="en-US" sz="2200" dirty="0"/>
              <a:t>：我们可以用一个形象的例子加以说明：产品本身带有自己的包装盒，但是在邮寄的时候只用产品原包装盒来包装显然是不行的。必须把内装产品的包装盒放到一个邮局指定的专用纸箱里，这样才能够邮寄。这里，产品包装盒相当于数据包，里面放着的产品相当于可用的数据，而专用纸箱就相当于帧，且一个帧中只有一个数据包。 </a:t>
            </a:r>
            <a:endParaRPr lang="en-US" altLang="zh-CN" sz="2200" dirty="0"/>
          </a:p>
          <a:p>
            <a:pPr lvl="1"/>
            <a:r>
              <a:rPr lang="zh-CN" altLang="en-US" sz="2200" dirty="0"/>
              <a:t>数据包主要由“目的</a:t>
            </a:r>
            <a:r>
              <a:rPr lang="en-US" altLang="zh-CN" sz="2200" dirty="0"/>
              <a:t>IP</a:t>
            </a:r>
            <a:r>
              <a:rPr lang="zh-CN" altLang="en-US" sz="2200" dirty="0"/>
              <a:t>地址”、“源</a:t>
            </a:r>
            <a:r>
              <a:rPr lang="en-US" altLang="zh-CN" sz="2200" dirty="0"/>
              <a:t>IP</a:t>
            </a:r>
            <a:r>
              <a:rPr lang="zh-CN" altLang="en-US" sz="2200" dirty="0"/>
              <a:t>地址”、“净载数据”等部分构成。</a:t>
            </a:r>
            <a:endParaRPr lang="en-US" altLang="zh-CN" sz="2200" dirty="0"/>
          </a:p>
        </p:txBody>
      </p:sp>
      <p:pic>
        <p:nvPicPr>
          <p:cNvPr id="4"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5"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61</a:t>
            </a:fld>
            <a:endParaRPr lang="en-US" dirty="0">
              <a:solidFill>
                <a:schemeClr val="tx2"/>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9058" name="Picture 2"/>
          <p:cNvPicPr>
            <a:picLocks noChangeAspect="1" noChangeArrowheads="1"/>
          </p:cNvPicPr>
          <p:nvPr/>
        </p:nvPicPr>
        <p:blipFill>
          <a:blip r:embed="rId2" cstate="print"/>
          <a:srcRect l="21857" t="29485" r="22800" b="16704"/>
          <a:stretch>
            <a:fillRect/>
          </a:stretch>
        </p:blipFill>
        <p:spPr bwMode="auto">
          <a:xfrm>
            <a:off x="179512" y="1484784"/>
            <a:ext cx="8693649" cy="4752528"/>
          </a:xfrm>
          <a:prstGeom prst="rect">
            <a:avLst/>
          </a:prstGeom>
          <a:noFill/>
          <a:ln w="9525">
            <a:noFill/>
            <a:miter lim="800000"/>
            <a:headEnd/>
            <a:tailEnd/>
          </a:ln>
        </p:spPr>
      </p:pic>
      <p:pic>
        <p:nvPicPr>
          <p:cNvPr id="3" name="Picture 2" descr="D:\百度云同步盘\Misc\14163874201186558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4"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62</a:t>
            </a:fld>
            <a:endParaRPr lang="en-US" dirty="0">
              <a:solidFill>
                <a:schemeClr val="tx2"/>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ChangeArrowheads="1"/>
          </p:cNvSpPr>
          <p:nvPr/>
        </p:nvSpPr>
        <p:spPr bwMode="auto">
          <a:xfrm>
            <a:off x="1143000" y="762000"/>
            <a:ext cx="7772400" cy="1524000"/>
          </a:xfrm>
          <a:prstGeom prst="rect">
            <a:avLst/>
          </a:prstGeom>
          <a:noFill/>
          <a:ln w="9525">
            <a:noFill/>
            <a:miter lim="800000"/>
          </a:ln>
        </p:spPr>
        <p:txBody>
          <a:bodyPr/>
          <a:lstStyle/>
          <a:p>
            <a:pPr>
              <a:spcBef>
                <a:spcPct val="20000"/>
              </a:spcBef>
              <a:buClr>
                <a:schemeClr val="accent1"/>
              </a:buClr>
              <a:buSzPct val="90000"/>
              <a:buFont typeface="Monotype Sorts" pitchFamily="2" charset="2"/>
              <a:buChar char="4"/>
            </a:pPr>
            <a:endParaRPr kumimoji="1" lang="zh-CN" altLang="en-US" sz="3600" b="1">
              <a:solidFill>
                <a:srgbClr val="272777"/>
              </a:solidFill>
              <a:latin typeface="뿷玜쉔" pitchFamily="18" charset="0"/>
              <a:ea typeface="楷体_GB2312" pitchFamily="49" charset="-122"/>
            </a:endParaRPr>
          </a:p>
        </p:txBody>
      </p:sp>
      <p:grpSp>
        <p:nvGrpSpPr>
          <p:cNvPr id="2" name="Group 6"/>
          <p:cNvGrpSpPr/>
          <p:nvPr/>
        </p:nvGrpSpPr>
        <p:grpSpPr bwMode="auto">
          <a:xfrm>
            <a:off x="3810000" y="2525712"/>
            <a:ext cx="2362200" cy="1703388"/>
            <a:chOff x="2592" y="1680"/>
            <a:chExt cx="1488" cy="1073"/>
          </a:xfrm>
        </p:grpSpPr>
        <p:graphicFrame>
          <p:nvGraphicFramePr>
            <p:cNvPr id="171012" name="Object 7"/>
            <p:cNvGraphicFramePr>
              <a:graphicFrameLocks noChangeAspect="1"/>
            </p:cNvGraphicFramePr>
            <p:nvPr/>
          </p:nvGraphicFramePr>
          <p:xfrm>
            <a:off x="2592" y="1680"/>
            <a:ext cx="1488" cy="1073"/>
          </p:xfrm>
          <a:graphic>
            <a:graphicData uri="http://schemas.openxmlformats.org/presentationml/2006/ole">
              <mc:AlternateContent xmlns:mc="http://schemas.openxmlformats.org/markup-compatibility/2006">
                <mc:Choice xmlns:v="urn:schemas-microsoft-com:vml" Requires="v">
                  <p:oleObj spid="_x0000_s49255" name="剪辑" r:id="rId3" imgW="1543685" imgH="1113790" progId="">
                    <p:embed/>
                  </p:oleObj>
                </mc:Choice>
                <mc:Fallback>
                  <p:oleObj name="剪辑" r:id="rId3" imgW="1543685" imgH="1113790" progId="">
                    <p:embed/>
                    <p:pic>
                      <p:nvPicPr>
                        <p:cNvPr id="0" name="图片 491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2" y="1680"/>
                          <a:ext cx="1488" cy="1073"/>
                        </a:xfrm>
                        <a:prstGeom prst="rect">
                          <a:avLst/>
                        </a:prstGeom>
                        <a:noFill/>
                      </p:spPr>
                    </p:pic>
                  </p:oleObj>
                </mc:Fallback>
              </mc:AlternateContent>
            </a:graphicData>
          </a:graphic>
        </p:graphicFrame>
        <p:sp>
          <p:nvSpPr>
            <p:cNvPr id="171013" name="Text Box 8"/>
            <p:cNvSpPr txBox="1">
              <a:spLocks noChangeArrowheads="1"/>
            </p:cNvSpPr>
            <p:nvPr/>
          </p:nvSpPr>
          <p:spPr bwMode="auto">
            <a:xfrm rot="812958">
              <a:off x="2976" y="2112"/>
              <a:ext cx="920" cy="250"/>
            </a:xfrm>
            <a:prstGeom prst="rect">
              <a:avLst/>
            </a:prstGeom>
            <a:noFill/>
            <a:ln w="9525">
              <a:noFill/>
              <a:miter lim="800000"/>
            </a:ln>
          </p:spPr>
          <p:txBody>
            <a:bodyPr wrap="none" anchor="ctr">
              <a:spAutoFit/>
            </a:bodyPr>
            <a:lstStyle/>
            <a:p>
              <a:pPr algn="ctr"/>
              <a:r>
                <a:rPr kumimoji="1" lang="en-US" altLang="zh-CN" sz="2000" b="1">
                  <a:solidFill>
                    <a:schemeClr val="accent2"/>
                  </a:solidFill>
                  <a:latin typeface="Times New Roman" panose="02020603050405020304" pitchFamily="18" charset="0"/>
                </a:rPr>
                <a:t>IP</a:t>
              </a:r>
              <a:r>
                <a:rPr kumimoji="1" lang="zh-CN" altLang="en-US" sz="2000" b="1">
                  <a:solidFill>
                    <a:schemeClr val="accent2"/>
                  </a:solidFill>
                  <a:latin typeface="Times New Roman" panose="02020603050405020304" pitchFamily="18" charset="0"/>
                  <a:ea typeface="楷体_GB2312" pitchFamily="49" charset="-122"/>
                </a:rPr>
                <a:t>目的地址</a:t>
              </a:r>
              <a:endParaRPr kumimoji="1" lang="zh-CN" altLang="en-US" sz="2400">
                <a:latin typeface="Times New Roman" panose="02020603050405020304" pitchFamily="18" charset="0"/>
              </a:endParaRPr>
            </a:p>
          </p:txBody>
        </p:sp>
        <p:sp>
          <p:nvSpPr>
            <p:cNvPr id="171014" name="Text Box 9"/>
            <p:cNvSpPr txBox="1">
              <a:spLocks noChangeArrowheads="1"/>
            </p:cNvSpPr>
            <p:nvPr/>
          </p:nvSpPr>
          <p:spPr bwMode="auto">
            <a:xfrm rot="936561">
              <a:off x="2721" y="1786"/>
              <a:ext cx="564" cy="192"/>
            </a:xfrm>
            <a:prstGeom prst="rect">
              <a:avLst/>
            </a:prstGeom>
            <a:noFill/>
            <a:ln w="9525">
              <a:noFill/>
              <a:miter lim="800000"/>
            </a:ln>
          </p:spPr>
          <p:txBody>
            <a:bodyPr wrap="none" anchor="ctr">
              <a:spAutoFit/>
            </a:bodyPr>
            <a:lstStyle/>
            <a:p>
              <a:pPr algn="ctr"/>
              <a:r>
                <a:rPr kumimoji="1" lang="en-US" altLang="zh-CN" sz="1400" b="1">
                  <a:solidFill>
                    <a:schemeClr val="accent2"/>
                  </a:solidFill>
                  <a:latin typeface="Times New Roman" panose="02020603050405020304" pitchFamily="18" charset="0"/>
                </a:rPr>
                <a:t>IP</a:t>
              </a:r>
              <a:r>
                <a:rPr kumimoji="1" lang="zh-CN" altLang="en-US" sz="1400" b="1">
                  <a:solidFill>
                    <a:schemeClr val="accent2"/>
                  </a:solidFill>
                  <a:latin typeface="Times New Roman" panose="02020603050405020304" pitchFamily="18" charset="0"/>
                  <a:ea typeface="楷体_GB2312" pitchFamily="49" charset="-122"/>
                </a:rPr>
                <a:t>源地址</a:t>
              </a:r>
              <a:endParaRPr kumimoji="1" lang="zh-CN" altLang="en-US" sz="2400">
                <a:latin typeface="Times New Roman" panose="02020603050405020304" pitchFamily="18" charset="0"/>
              </a:endParaRPr>
            </a:p>
          </p:txBody>
        </p:sp>
      </p:grpSp>
      <p:grpSp>
        <p:nvGrpSpPr>
          <p:cNvPr id="3" name="Group 10"/>
          <p:cNvGrpSpPr/>
          <p:nvPr/>
        </p:nvGrpSpPr>
        <p:grpSpPr bwMode="auto">
          <a:xfrm>
            <a:off x="3581400" y="2601912"/>
            <a:ext cx="2362200" cy="1703388"/>
            <a:chOff x="2592" y="1680"/>
            <a:chExt cx="1488" cy="1073"/>
          </a:xfrm>
        </p:grpSpPr>
        <p:graphicFrame>
          <p:nvGraphicFramePr>
            <p:cNvPr id="171016" name="Object 11"/>
            <p:cNvGraphicFramePr>
              <a:graphicFrameLocks noChangeAspect="1"/>
            </p:cNvGraphicFramePr>
            <p:nvPr/>
          </p:nvGraphicFramePr>
          <p:xfrm>
            <a:off x="2592" y="1680"/>
            <a:ext cx="1488" cy="1073"/>
          </p:xfrm>
          <a:graphic>
            <a:graphicData uri="http://schemas.openxmlformats.org/presentationml/2006/ole">
              <mc:AlternateContent xmlns:mc="http://schemas.openxmlformats.org/markup-compatibility/2006">
                <mc:Choice xmlns:v="urn:schemas-microsoft-com:vml" Requires="v">
                  <p:oleObj spid="_x0000_s49256" name="剪辑" r:id="rId5" imgW="1543685" imgH="1113790" progId="">
                    <p:embed/>
                  </p:oleObj>
                </mc:Choice>
                <mc:Fallback>
                  <p:oleObj name="剪辑" r:id="rId5" imgW="1543685" imgH="1113790" progId="">
                    <p:embed/>
                    <p:pic>
                      <p:nvPicPr>
                        <p:cNvPr id="0" name="图片 4919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2" y="1680"/>
                          <a:ext cx="1488" cy="1073"/>
                        </a:xfrm>
                        <a:prstGeom prst="rect">
                          <a:avLst/>
                        </a:prstGeom>
                        <a:noFill/>
                      </p:spPr>
                    </p:pic>
                  </p:oleObj>
                </mc:Fallback>
              </mc:AlternateContent>
            </a:graphicData>
          </a:graphic>
        </p:graphicFrame>
        <p:sp>
          <p:nvSpPr>
            <p:cNvPr id="171017" name="Text Box 12"/>
            <p:cNvSpPr txBox="1">
              <a:spLocks noChangeArrowheads="1"/>
            </p:cNvSpPr>
            <p:nvPr/>
          </p:nvSpPr>
          <p:spPr bwMode="auto">
            <a:xfrm rot="812958">
              <a:off x="2976" y="2112"/>
              <a:ext cx="920" cy="250"/>
            </a:xfrm>
            <a:prstGeom prst="rect">
              <a:avLst/>
            </a:prstGeom>
            <a:noFill/>
            <a:ln w="9525">
              <a:noFill/>
              <a:miter lim="800000"/>
            </a:ln>
          </p:spPr>
          <p:txBody>
            <a:bodyPr wrap="none" anchor="ctr">
              <a:spAutoFit/>
            </a:bodyPr>
            <a:lstStyle/>
            <a:p>
              <a:pPr algn="ctr"/>
              <a:r>
                <a:rPr kumimoji="1" lang="en-US" altLang="zh-CN" sz="2000" b="1">
                  <a:solidFill>
                    <a:schemeClr val="accent2"/>
                  </a:solidFill>
                  <a:latin typeface="Times New Roman" panose="02020603050405020304" pitchFamily="18" charset="0"/>
                </a:rPr>
                <a:t>IP</a:t>
              </a:r>
              <a:r>
                <a:rPr kumimoji="1" lang="zh-CN" altLang="en-US" sz="2000" b="1">
                  <a:solidFill>
                    <a:schemeClr val="accent2"/>
                  </a:solidFill>
                  <a:latin typeface="Times New Roman" panose="02020603050405020304" pitchFamily="18" charset="0"/>
                  <a:ea typeface="楷体_GB2312" pitchFamily="49" charset="-122"/>
                </a:rPr>
                <a:t>目的地址</a:t>
              </a:r>
              <a:endParaRPr kumimoji="1" lang="zh-CN" altLang="en-US" sz="2400">
                <a:latin typeface="Times New Roman" panose="02020603050405020304" pitchFamily="18" charset="0"/>
              </a:endParaRPr>
            </a:p>
          </p:txBody>
        </p:sp>
        <p:sp>
          <p:nvSpPr>
            <p:cNvPr id="171018" name="Text Box 13"/>
            <p:cNvSpPr txBox="1">
              <a:spLocks noChangeArrowheads="1"/>
            </p:cNvSpPr>
            <p:nvPr/>
          </p:nvSpPr>
          <p:spPr bwMode="auto">
            <a:xfrm rot="936561">
              <a:off x="2721" y="1786"/>
              <a:ext cx="564" cy="192"/>
            </a:xfrm>
            <a:prstGeom prst="rect">
              <a:avLst/>
            </a:prstGeom>
            <a:noFill/>
            <a:ln w="9525">
              <a:noFill/>
              <a:miter lim="800000"/>
            </a:ln>
          </p:spPr>
          <p:txBody>
            <a:bodyPr wrap="none" anchor="ctr">
              <a:spAutoFit/>
            </a:bodyPr>
            <a:lstStyle/>
            <a:p>
              <a:pPr algn="ctr"/>
              <a:r>
                <a:rPr kumimoji="1" lang="en-US" altLang="zh-CN" sz="1400" b="1">
                  <a:solidFill>
                    <a:schemeClr val="accent2"/>
                  </a:solidFill>
                  <a:latin typeface="Times New Roman" panose="02020603050405020304" pitchFamily="18" charset="0"/>
                </a:rPr>
                <a:t>IP</a:t>
              </a:r>
              <a:r>
                <a:rPr kumimoji="1" lang="zh-CN" altLang="en-US" sz="1400" b="1">
                  <a:solidFill>
                    <a:schemeClr val="accent2"/>
                  </a:solidFill>
                  <a:latin typeface="Times New Roman" panose="02020603050405020304" pitchFamily="18" charset="0"/>
                  <a:ea typeface="楷体_GB2312" pitchFamily="49" charset="-122"/>
                </a:rPr>
                <a:t>源地址</a:t>
              </a:r>
              <a:endParaRPr kumimoji="1" lang="zh-CN" altLang="en-US" sz="2400">
                <a:latin typeface="Times New Roman" panose="02020603050405020304" pitchFamily="18" charset="0"/>
              </a:endParaRPr>
            </a:p>
          </p:txBody>
        </p:sp>
      </p:grpSp>
      <p:grpSp>
        <p:nvGrpSpPr>
          <p:cNvPr id="4" name="Group 14"/>
          <p:cNvGrpSpPr/>
          <p:nvPr/>
        </p:nvGrpSpPr>
        <p:grpSpPr bwMode="auto">
          <a:xfrm>
            <a:off x="3429000" y="2678112"/>
            <a:ext cx="2362200" cy="1703388"/>
            <a:chOff x="2592" y="1680"/>
            <a:chExt cx="1488" cy="1073"/>
          </a:xfrm>
        </p:grpSpPr>
        <p:graphicFrame>
          <p:nvGraphicFramePr>
            <p:cNvPr id="171020" name="Object 15"/>
            <p:cNvGraphicFramePr>
              <a:graphicFrameLocks noChangeAspect="1"/>
            </p:cNvGraphicFramePr>
            <p:nvPr/>
          </p:nvGraphicFramePr>
          <p:xfrm>
            <a:off x="2592" y="1680"/>
            <a:ext cx="1488" cy="1073"/>
          </p:xfrm>
          <a:graphic>
            <a:graphicData uri="http://schemas.openxmlformats.org/presentationml/2006/ole">
              <mc:AlternateContent xmlns:mc="http://schemas.openxmlformats.org/markup-compatibility/2006">
                <mc:Choice xmlns:v="urn:schemas-microsoft-com:vml" Requires="v">
                  <p:oleObj spid="_x0000_s49257" name="剪辑" r:id="rId6" imgW="1543685" imgH="1113790" progId="">
                    <p:embed/>
                  </p:oleObj>
                </mc:Choice>
                <mc:Fallback>
                  <p:oleObj name="剪辑" r:id="rId6" imgW="1543685" imgH="1113790" progId="">
                    <p:embed/>
                    <p:pic>
                      <p:nvPicPr>
                        <p:cNvPr id="0" name="图片 491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2" y="1680"/>
                          <a:ext cx="1488" cy="1073"/>
                        </a:xfrm>
                        <a:prstGeom prst="rect">
                          <a:avLst/>
                        </a:prstGeom>
                        <a:noFill/>
                      </p:spPr>
                    </p:pic>
                  </p:oleObj>
                </mc:Fallback>
              </mc:AlternateContent>
            </a:graphicData>
          </a:graphic>
        </p:graphicFrame>
        <p:sp>
          <p:nvSpPr>
            <p:cNvPr id="171021" name="Text Box 16"/>
            <p:cNvSpPr txBox="1">
              <a:spLocks noChangeArrowheads="1"/>
            </p:cNvSpPr>
            <p:nvPr/>
          </p:nvSpPr>
          <p:spPr bwMode="auto">
            <a:xfrm rot="812958">
              <a:off x="2976" y="2112"/>
              <a:ext cx="920" cy="250"/>
            </a:xfrm>
            <a:prstGeom prst="rect">
              <a:avLst/>
            </a:prstGeom>
            <a:noFill/>
            <a:ln w="9525">
              <a:noFill/>
              <a:miter lim="800000"/>
            </a:ln>
          </p:spPr>
          <p:txBody>
            <a:bodyPr wrap="none" anchor="ctr">
              <a:spAutoFit/>
            </a:bodyPr>
            <a:lstStyle/>
            <a:p>
              <a:pPr algn="ctr"/>
              <a:r>
                <a:rPr kumimoji="1" lang="en-US" altLang="zh-CN" sz="2000" b="1">
                  <a:solidFill>
                    <a:schemeClr val="accent2"/>
                  </a:solidFill>
                  <a:latin typeface="Times New Roman" panose="02020603050405020304" pitchFamily="18" charset="0"/>
                </a:rPr>
                <a:t>IP</a:t>
              </a:r>
              <a:r>
                <a:rPr kumimoji="1" lang="zh-CN" altLang="en-US" sz="2000" b="1">
                  <a:solidFill>
                    <a:schemeClr val="accent2"/>
                  </a:solidFill>
                  <a:latin typeface="Times New Roman" panose="02020603050405020304" pitchFamily="18" charset="0"/>
                  <a:ea typeface="楷体_GB2312" pitchFamily="49" charset="-122"/>
                </a:rPr>
                <a:t>目的地址</a:t>
              </a:r>
              <a:endParaRPr kumimoji="1" lang="zh-CN" altLang="en-US" sz="2400">
                <a:latin typeface="Times New Roman" panose="02020603050405020304" pitchFamily="18" charset="0"/>
              </a:endParaRPr>
            </a:p>
          </p:txBody>
        </p:sp>
        <p:sp>
          <p:nvSpPr>
            <p:cNvPr id="171022" name="Text Box 17"/>
            <p:cNvSpPr txBox="1">
              <a:spLocks noChangeArrowheads="1"/>
            </p:cNvSpPr>
            <p:nvPr/>
          </p:nvSpPr>
          <p:spPr bwMode="auto">
            <a:xfrm rot="936561">
              <a:off x="2721" y="1786"/>
              <a:ext cx="564" cy="192"/>
            </a:xfrm>
            <a:prstGeom prst="rect">
              <a:avLst/>
            </a:prstGeom>
            <a:noFill/>
            <a:ln w="9525">
              <a:noFill/>
              <a:miter lim="800000"/>
            </a:ln>
          </p:spPr>
          <p:txBody>
            <a:bodyPr wrap="none" anchor="ctr">
              <a:spAutoFit/>
            </a:bodyPr>
            <a:lstStyle/>
            <a:p>
              <a:pPr algn="ctr"/>
              <a:r>
                <a:rPr kumimoji="1" lang="en-US" altLang="zh-CN" sz="1400" b="1">
                  <a:solidFill>
                    <a:schemeClr val="accent2"/>
                  </a:solidFill>
                  <a:latin typeface="Times New Roman" panose="02020603050405020304" pitchFamily="18" charset="0"/>
                </a:rPr>
                <a:t>IP</a:t>
              </a:r>
              <a:r>
                <a:rPr kumimoji="1" lang="zh-CN" altLang="en-US" sz="1400" b="1">
                  <a:solidFill>
                    <a:schemeClr val="accent2"/>
                  </a:solidFill>
                  <a:latin typeface="Times New Roman" panose="02020603050405020304" pitchFamily="18" charset="0"/>
                  <a:ea typeface="楷体_GB2312" pitchFamily="49" charset="-122"/>
                </a:rPr>
                <a:t>源地址</a:t>
              </a:r>
              <a:endParaRPr kumimoji="1" lang="zh-CN" altLang="en-US" sz="2400">
                <a:latin typeface="Times New Roman" panose="02020603050405020304" pitchFamily="18" charset="0"/>
              </a:endParaRPr>
            </a:p>
          </p:txBody>
        </p:sp>
      </p:grpSp>
      <p:grpSp>
        <p:nvGrpSpPr>
          <p:cNvPr id="5" name="Group 18"/>
          <p:cNvGrpSpPr/>
          <p:nvPr/>
        </p:nvGrpSpPr>
        <p:grpSpPr bwMode="auto">
          <a:xfrm>
            <a:off x="3276600" y="2754312"/>
            <a:ext cx="2362200" cy="1703388"/>
            <a:chOff x="2592" y="1680"/>
            <a:chExt cx="1488" cy="1073"/>
          </a:xfrm>
        </p:grpSpPr>
        <p:graphicFrame>
          <p:nvGraphicFramePr>
            <p:cNvPr id="171024" name="Object 19"/>
            <p:cNvGraphicFramePr>
              <a:graphicFrameLocks noChangeAspect="1"/>
            </p:cNvGraphicFramePr>
            <p:nvPr/>
          </p:nvGraphicFramePr>
          <p:xfrm>
            <a:off x="2592" y="1680"/>
            <a:ext cx="1488" cy="1073"/>
          </p:xfrm>
          <a:graphic>
            <a:graphicData uri="http://schemas.openxmlformats.org/presentationml/2006/ole">
              <mc:AlternateContent xmlns:mc="http://schemas.openxmlformats.org/markup-compatibility/2006">
                <mc:Choice xmlns:v="urn:schemas-microsoft-com:vml" Requires="v">
                  <p:oleObj spid="_x0000_s49258" name="剪辑" r:id="rId7" imgW="1543685" imgH="1113790" progId="">
                    <p:embed/>
                  </p:oleObj>
                </mc:Choice>
                <mc:Fallback>
                  <p:oleObj name="剪辑" r:id="rId7" imgW="1543685" imgH="1113790" progId="">
                    <p:embed/>
                    <p:pic>
                      <p:nvPicPr>
                        <p:cNvPr id="0" name="图片 4919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2" y="1680"/>
                          <a:ext cx="1488" cy="1073"/>
                        </a:xfrm>
                        <a:prstGeom prst="rect">
                          <a:avLst/>
                        </a:prstGeom>
                        <a:noFill/>
                      </p:spPr>
                    </p:pic>
                  </p:oleObj>
                </mc:Fallback>
              </mc:AlternateContent>
            </a:graphicData>
          </a:graphic>
        </p:graphicFrame>
        <p:sp>
          <p:nvSpPr>
            <p:cNvPr id="171025" name="Text Box 20"/>
            <p:cNvSpPr txBox="1">
              <a:spLocks noChangeArrowheads="1"/>
            </p:cNvSpPr>
            <p:nvPr/>
          </p:nvSpPr>
          <p:spPr bwMode="auto">
            <a:xfrm rot="812958">
              <a:off x="2976" y="2112"/>
              <a:ext cx="920" cy="250"/>
            </a:xfrm>
            <a:prstGeom prst="rect">
              <a:avLst/>
            </a:prstGeom>
            <a:noFill/>
            <a:ln w="9525">
              <a:noFill/>
              <a:miter lim="800000"/>
            </a:ln>
          </p:spPr>
          <p:txBody>
            <a:bodyPr wrap="none" anchor="ctr">
              <a:spAutoFit/>
            </a:bodyPr>
            <a:lstStyle/>
            <a:p>
              <a:pPr algn="ctr"/>
              <a:r>
                <a:rPr kumimoji="1" lang="en-US" altLang="zh-CN" sz="2000" b="1">
                  <a:solidFill>
                    <a:schemeClr val="accent2"/>
                  </a:solidFill>
                  <a:latin typeface="Times New Roman" panose="02020603050405020304" pitchFamily="18" charset="0"/>
                </a:rPr>
                <a:t>IP</a:t>
              </a:r>
              <a:r>
                <a:rPr kumimoji="1" lang="zh-CN" altLang="en-US" sz="2000" b="1">
                  <a:solidFill>
                    <a:schemeClr val="accent2"/>
                  </a:solidFill>
                  <a:latin typeface="Times New Roman" panose="02020603050405020304" pitchFamily="18" charset="0"/>
                  <a:ea typeface="楷体_GB2312" pitchFamily="49" charset="-122"/>
                </a:rPr>
                <a:t>目的地址</a:t>
              </a:r>
              <a:endParaRPr kumimoji="1" lang="zh-CN" altLang="en-US" sz="2400">
                <a:latin typeface="Times New Roman" panose="02020603050405020304" pitchFamily="18" charset="0"/>
              </a:endParaRPr>
            </a:p>
          </p:txBody>
        </p:sp>
        <p:sp>
          <p:nvSpPr>
            <p:cNvPr id="171026" name="Text Box 21"/>
            <p:cNvSpPr txBox="1">
              <a:spLocks noChangeArrowheads="1"/>
            </p:cNvSpPr>
            <p:nvPr/>
          </p:nvSpPr>
          <p:spPr bwMode="auto">
            <a:xfrm rot="936561">
              <a:off x="2721" y="1786"/>
              <a:ext cx="564" cy="192"/>
            </a:xfrm>
            <a:prstGeom prst="rect">
              <a:avLst/>
            </a:prstGeom>
            <a:noFill/>
            <a:ln w="9525">
              <a:noFill/>
              <a:miter lim="800000"/>
            </a:ln>
          </p:spPr>
          <p:txBody>
            <a:bodyPr wrap="none" anchor="ctr">
              <a:spAutoFit/>
            </a:bodyPr>
            <a:lstStyle/>
            <a:p>
              <a:pPr algn="ctr"/>
              <a:r>
                <a:rPr kumimoji="1" lang="en-US" altLang="zh-CN" sz="1400" b="1">
                  <a:solidFill>
                    <a:schemeClr val="accent2"/>
                  </a:solidFill>
                  <a:latin typeface="Times New Roman" panose="02020603050405020304" pitchFamily="18" charset="0"/>
                </a:rPr>
                <a:t>IP</a:t>
              </a:r>
              <a:r>
                <a:rPr kumimoji="1" lang="zh-CN" altLang="en-US" sz="1400" b="1">
                  <a:solidFill>
                    <a:schemeClr val="accent2"/>
                  </a:solidFill>
                  <a:latin typeface="Times New Roman" panose="02020603050405020304" pitchFamily="18" charset="0"/>
                  <a:ea typeface="楷体_GB2312" pitchFamily="49" charset="-122"/>
                </a:rPr>
                <a:t>源地址</a:t>
              </a:r>
              <a:endParaRPr kumimoji="1" lang="zh-CN" altLang="en-US" sz="2400">
                <a:latin typeface="Times New Roman" panose="02020603050405020304" pitchFamily="18" charset="0"/>
              </a:endParaRPr>
            </a:p>
          </p:txBody>
        </p:sp>
      </p:grpSp>
      <p:grpSp>
        <p:nvGrpSpPr>
          <p:cNvPr id="6" name="Group 22"/>
          <p:cNvGrpSpPr/>
          <p:nvPr/>
        </p:nvGrpSpPr>
        <p:grpSpPr bwMode="auto">
          <a:xfrm>
            <a:off x="3048000" y="2830512"/>
            <a:ext cx="2362200" cy="1703388"/>
            <a:chOff x="2592" y="1680"/>
            <a:chExt cx="1488" cy="1073"/>
          </a:xfrm>
        </p:grpSpPr>
        <p:graphicFrame>
          <p:nvGraphicFramePr>
            <p:cNvPr id="171028" name="Object 23"/>
            <p:cNvGraphicFramePr>
              <a:graphicFrameLocks noChangeAspect="1"/>
            </p:cNvGraphicFramePr>
            <p:nvPr/>
          </p:nvGraphicFramePr>
          <p:xfrm>
            <a:off x="2592" y="1680"/>
            <a:ext cx="1488" cy="1073"/>
          </p:xfrm>
          <a:graphic>
            <a:graphicData uri="http://schemas.openxmlformats.org/presentationml/2006/ole">
              <mc:AlternateContent xmlns:mc="http://schemas.openxmlformats.org/markup-compatibility/2006">
                <mc:Choice xmlns:v="urn:schemas-microsoft-com:vml" Requires="v">
                  <p:oleObj spid="_x0000_s49259" name="剪辑" r:id="rId8" imgW="1543685" imgH="1113790" progId="">
                    <p:embed/>
                  </p:oleObj>
                </mc:Choice>
                <mc:Fallback>
                  <p:oleObj name="剪辑" r:id="rId8" imgW="1543685" imgH="1113790" progId="">
                    <p:embed/>
                    <p:pic>
                      <p:nvPicPr>
                        <p:cNvPr id="0" name="图片 491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2" y="1680"/>
                          <a:ext cx="1488" cy="1073"/>
                        </a:xfrm>
                        <a:prstGeom prst="rect">
                          <a:avLst/>
                        </a:prstGeom>
                        <a:noFill/>
                      </p:spPr>
                    </p:pic>
                  </p:oleObj>
                </mc:Fallback>
              </mc:AlternateContent>
            </a:graphicData>
          </a:graphic>
        </p:graphicFrame>
        <p:sp>
          <p:nvSpPr>
            <p:cNvPr id="171029" name="Text Box 24"/>
            <p:cNvSpPr txBox="1">
              <a:spLocks noChangeArrowheads="1"/>
            </p:cNvSpPr>
            <p:nvPr/>
          </p:nvSpPr>
          <p:spPr bwMode="auto">
            <a:xfrm rot="812958">
              <a:off x="2976" y="2112"/>
              <a:ext cx="920" cy="250"/>
            </a:xfrm>
            <a:prstGeom prst="rect">
              <a:avLst/>
            </a:prstGeom>
            <a:noFill/>
            <a:ln w="9525">
              <a:noFill/>
              <a:miter lim="800000"/>
            </a:ln>
          </p:spPr>
          <p:txBody>
            <a:bodyPr wrap="none" anchor="ctr">
              <a:spAutoFit/>
            </a:bodyPr>
            <a:lstStyle/>
            <a:p>
              <a:pPr algn="ctr"/>
              <a:r>
                <a:rPr kumimoji="1" lang="en-US" altLang="zh-CN" sz="2000" b="1">
                  <a:solidFill>
                    <a:schemeClr val="accent2"/>
                  </a:solidFill>
                  <a:latin typeface="Times New Roman" panose="02020603050405020304" pitchFamily="18" charset="0"/>
                </a:rPr>
                <a:t>IP</a:t>
              </a:r>
              <a:r>
                <a:rPr kumimoji="1" lang="zh-CN" altLang="en-US" sz="2000" b="1">
                  <a:solidFill>
                    <a:schemeClr val="accent2"/>
                  </a:solidFill>
                  <a:latin typeface="Times New Roman" panose="02020603050405020304" pitchFamily="18" charset="0"/>
                  <a:ea typeface="楷体_GB2312" pitchFamily="49" charset="-122"/>
                </a:rPr>
                <a:t>目的地址</a:t>
              </a:r>
              <a:endParaRPr kumimoji="1" lang="zh-CN" altLang="en-US" sz="2400">
                <a:latin typeface="Times New Roman" panose="02020603050405020304" pitchFamily="18" charset="0"/>
              </a:endParaRPr>
            </a:p>
          </p:txBody>
        </p:sp>
        <p:sp>
          <p:nvSpPr>
            <p:cNvPr id="171030" name="Text Box 25"/>
            <p:cNvSpPr txBox="1">
              <a:spLocks noChangeArrowheads="1"/>
            </p:cNvSpPr>
            <p:nvPr/>
          </p:nvSpPr>
          <p:spPr bwMode="auto">
            <a:xfrm rot="936561">
              <a:off x="2721" y="1786"/>
              <a:ext cx="564" cy="192"/>
            </a:xfrm>
            <a:prstGeom prst="rect">
              <a:avLst/>
            </a:prstGeom>
            <a:noFill/>
            <a:ln w="9525">
              <a:noFill/>
              <a:miter lim="800000"/>
            </a:ln>
          </p:spPr>
          <p:txBody>
            <a:bodyPr wrap="none" anchor="ctr">
              <a:spAutoFit/>
            </a:bodyPr>
            <a:lstStyle/>
            <a:p>
              <a:pPr algn="ctr"/>
              <a:r>
                <a:rPr kumimoji="1" lang="en-US" altLang="zh-CN" sz="1400" b="1">
                  <a:solidFill>
                    <a:schemeClr val="accent2"/>
                  </a:solidFill>
                  <a:latin typeface="Times New Roman" panose="02020603050405020304" pitchFamily="18" charset="0"/>
                </a:rPr>
                <a:t>IP</a:t>
              </a:r>
              <a:r>
                <a:rPr kumimoji="1" lang="zh-CN" altLang="en-US" sz="1400" b="1">
                  <a:solidFill>
                    <a:schemeClr val="accent2"/>
                  </a:solidFill>
                  <a:latin typeface="Times New Roman" panose="02020603050405020304" pitchFamily="18" charset="0"/>
                  <a:ea typeface="楷体_GB2312" pitchFamily="49" charset="-122"/>
                </a:rPr>
                <a:t>源地址</a:t>
              </a:r>
              <a:endParaRPr kumimoji="1" lang="zh-CN" altLang="en-US" sz="2400">
                <a:latin typeface="Times New Roman" panose="02020603050405020304" pitchFamily="18" charset="0"/>
              </a:endParaRPr>
            </a:p>
          </p:txBody>
        </p:sp>
      </p:grpSp>
      <p:grpSp>
        <p:nvGrpSpPr>
          <p:cNvPr id="7" name="Group 26"/>
          <p:cNvGrpSpPr/>
          <p:nvPr/>
        </p:nvGrpSpPr>
        <p:grpSpPr bwMode="auto">
          <a:xfrm>
            <a:off x="2819400" y="2933700"/>
            <a:ext cx="2362200" cy="1703387"/>
            <a:chOff x="2592" y="1680"/>
            <a:chExt cx="1488" cy="1073"/>
          </a:xfrm>
        </p:grpSpPr>
        <p:graphicFrame>
          <p:nvGraphicFramePr>
            <p:cNvPr id="171032" name="Object 27"/>
            <p:cNvGraphicFramePr>
              <a:graphicFrameLocks noChangeAspect="1"/>
            </p:cNvGraphicFramePr>
            <p:nvPr/>
          </p:nvGraphicFramePr>
          <p:xfrm>
            <a:off x="2592" y="1680"/>
            <a:ext cx="1488" cy="1073"/>
          </p:xfrm>
          <a:graphic>
            <a:graphicData uri="http://schemas.openxmlformats.org/presentationml/2006/ole">
              <mc:AlternateContent xmlns:mc="http://schemas.openxmlformats.org/markup-compatibility/2006">
                <mc:Choice xmlns:v="urn:schemas-microsoft-com:vml" Requires="v">
                  <p:oleObj spid="_x0000_s49260" name="剪辑" r:id="rId9" imgW="1543685" imgH="1113790" progId="">
                    <p:embed/>
                  </p:oleObj>
                </mc:Choice>
                <mc:Fallback>
                  <p:oleObj name="剪辑" r:id="rId9" imgW="1543685" imgH="1113790" progId="">
                    <p:embed/>
                    <p:pic>
                      <p:nvPicPr>
                        <p:cNvPr id="0" name="图片 4919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2" y="1680"/>
                          <a:ext cx="1488" cy="1073"/>
                        </a:xfrm>
                        <a:prstGeom prst="rect">
                          <a:avLst/>
                        </a:prstGeom>
                        <a:noFill/>
                      </p:spPr>
                    </p:pic>
                  </p:oleObj>
                </mc:Fallback>
              </mc:AlternateContent>
            </a:graphicData>
          </a:graphic>
        </p:graphicFrame>
        <p:sp>
          <p:nvSpPr>
            <p:cNvPr id="171033" name="Text Box 28"/>
            <p:cNvSpPr txBox="1">
              <a:spLocks noChangeArrowheads="1"/>
            </p:cNvSpPr>
            <p:nvPr/>
          </p:nvSpPr>
          <p:spPr bwMode="auto">
            <a:xfrm rot="812958">
              <a:off x="2976" y="2112"/>
              <a:ext cx="920" cy="250"/>
            </a:xfrm>
            <a:prstGeom prst="rect">
              <a:avLst/>
            </a:prstGeom>
            <a:noFill/>
            <a:ln w="9525">
              <a:noFill/>
              <a:miter lim="800000"/>
            </a:ln>
          </p:spPr>
          <p:txBody>
            <a:bodyPr wrap="none" anchor="ctr">
              <a:spAutoFit/>
            </a:bodyPr>
            <a:lstStyle/>
            <a:p>
              <a:pPr algn="ctr"/>
              <a:r>
                <a:rPr kumimoji="1" lang="en-US" altLang="zh-CN" sz="2000" b="1">
                  <a:solidFill>
                    <a:schemeClr val="accent2"/>
                  </a:solidFill>
                  <a:latin typeface="Times New Roman" panose="02020603050405020304" pitchFamily="18" charset="0"/>
                </a:rPr>
                <a:t>IP</a:t>
              </a:r>
              <a:r>
                <a:rPr kumimoji="1" lang="zh-CN" altLang="en-US" sz="2000" b="1">
                  <a:solidFill>
                    <a:schemeClr val="accent2"/>
                  </a:solidFill>
                  <a:latin typeface="Times New Roman" panose="02020603050405020304" pitchFamily="18" charset="0"/>
                  <a:ea typeface="楷体_GB2312" pitchFamily="49" charset="-122"/>
                </a:rPr>
                <a:t>目的地址</a:t>
              </a:r>
              <a:endParaRPr kumimoji="1" lang="zh-CN" altLang="en-US" sz="2400">
                <a:latin typeface="Times New Roman" panose="02020603050405020304" pitchFamily="18" charset="0"/>
              </a:endParaRPr>
            </a:p>
          </p:txBody>
        </p:sp>
        <p:sp>
          <p:nvSpPr>
            <p:cNvPr id="171034" name="Text Box 29"/>
            <p:cNvSpPr txBox="1">
              <a:spLocks noChangeArrowheads="1"/>
            </p:cNvSpPr>
            <p:nvPr/>
          </p:nvSpPr>
          <p:spPr bwMode="auto">
            <a:xfrm rot="936561">
              <a:off x="2721" y="1786"/>
              <a:ext cx="564" cy="192"/>
            </a:xfrm>
            <a:prstGeom prst="rect">
              <a:avLst/>
            </a:prstGeom>
            <a:noFill/>
            <a:ln w="9525">
              <a:noFill/>
              <a:miter lim="800000"/>
            </a:ln>
          </p:spPr>
          <p:txBody>
            <a:bodyPr wrap="none" anchor="ctr">
              <a:spAutoFit/>
            </a:bodyPr>
            <a:lstStyle/>
            <a:p>
              <a:pPr algn="ctr"/>
              <a:r>
                <a:rPr kumimoji="1" lang="en-US" altLang="zh-CN" sz="1400" b="1">
                  <a:solidFill>
                    <a:schemeClr val="accent2"/>
                  </a:solidFill>
                  <a:latin typeface="Times New Roman" panose="02020603050405020304" pitchFamily="18" charset="0"/>
                </a:rPr>
                <a:t>IP</a:t>
              </a:r>
              <a:r>
                <a:rPr kumimoji="1" lang="zh-CN" altLang="en-US" sz="1400" b="1">
                  <a:solidFill>
                    <a:schemeClr val="accent2"/>
                  </a:solidFill>
                  <a:latin typeface="Times New Roman" panose="02020603050405020304" pitchFamily="18" charset="0"/>
                  <a:ea typeface="楷体_GB2312" pitchFamily="49" charset="-122"/>
                </a:rPr>
                <a:t>源地址</a:t>
              </a:r>
              <a:endParaRPr kumimoji="1" lang="zh-CN" altLang="en-US" sz="2400">
                <a:latin typeface="Times New Roman" panose="02020603050405020304" pitchFamily="18" charset="0"/>
              </a:endParaRPr>
            </a:p>
          </p:txBody>
        </p:sp>
      </p:grpSp>
      <p:graphicFrame>
        <p:nvGraphicFramePr>
          <p:cNvPr id="218142" name="Object 30"/>
          <p:cNvGraphicFramePr>
            <a:graphicFrameLocks noChangeAspect="1"/>
          </p:cNvGraphicFramePr>
          <p:nvPr/>
        </p:nvGraphicFramePr>
        <p:xfrm>
          <a:off x="381000" y="2219325"/>
          <a:ext cx="1882775" cy="1585912"/>
        </p:xfrm>
        <a:graphic>
          <a:graphicData uri="http://schemas.openxmlformats.org/presentationml/2006/ole">
            <mc:AlternateContent xmlns:mc="http://schemas.openxmlformats.org/markup-compatibility/2006">
              <mc:Choice xmlns:v="urn:schemas-microsoft-com:vml" Requires="v">
                <p:oleObj spid="_x0000_s49261" name="剪辑" r:id="rId10" imgW="1328420" imgH="1118235" progId="">
                  <p:embed/>
                </p:oleObj>
              </mc:Choice>
              <mc:Fallback>
                <p:oleObj name="剪辑" r:id="rId10" imgW="1328420" imgH="1118235" progId="">
                  <p:embed/>
                  <p:pic>
                    <p:nvPicPr>
                      <p:cNvPr id="0" name="图片 4919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1000" y="2219325"/>
                        <a:ext cx="1882775" cy="1585912"/>
                      </a:xfrm>
                      <a:prstGeom prst="rect">
                        <a:avLst/>
                      </a:prstGeom>
                      <a:noFill/>
                    </p:spPr>
                  </p:pic>
                </p:oleObj>
              </mc:Fallback>
            </mc:AlternateContent>
          </a:graphicData>
        </a:graphic>
      </p:graphicFrame>
      <p:grpSp>
        <p:nvGrpSpPr>
          <p:cNvPr id="8" name="Group 31"/>
          <p:cNvGrpSpPr/>
          <p:nvPr/>
        </p:nvGrpSpPr>
        <p:grpSpPr bwMode="auto">
          <a:xfrm>
            <a:off x="6096000" y="2143125"/>
            <a:ext cx="990600" cy="1447800"/>
            <a:chOff x="768" y="1392"/>
            <a:chExt cx="624" cy="912"/>
          </a:xfrm>
        </p:grpSpPr>
        <p:grpSp>
          <p:nvGrpSpPr>
            <p:cNvPr id="9" name="Group 32"/>
            <p:cNvGrpSpPr/>
            <p:nvPr/>
          </p:nvGrpSpPr>
          <p:grpSpPr bwMode="auto">
            <a:xfrm>
              <a:off x="768" y="1392"/>
              <a:ext cx="624" cy="912"/>
              <a:chOff x="2900" y="1802"/>
              <a:chExt cx="564" cy="502"/>
            </a:xfrm>
          </p:grpSpPr>
          <p:graphicFrame>
            <p:nvGraphicFramePr>
              <p:cNvPr id="171038" name="Object 33"/>
              <p:cNvGraphicFramePr>
                <a:graphicFrameLocks noChangeAspect="1"/>
              </p:cNvGraphicFramePr>
              <p:nvPr/>
            </p:nvGraphicFramePr>
            <p:xfrm>
              <a:off x="2900" y="1802"/>
              <a:ext cx="564" cy="502"/>
            </p:xfrm>
            <a:graphic>
              <a:graphicData uri="http://schemas.openxmlformats.org/presentationml/2006/ole">
                <mc:AlternateContent xmlns:mc="http://schemas.openxmlformats.org/markup-compatibility/2006">
                  <mc:Choice xmlns:v="urn:schemas-microsoft-com:vml" Requires="v">
                    <p:oleObj spid="_x0000_s49262" name="剪辑" r:id="rId12" imgW="3246120" imgH="1082040" progId="">
                      <p:embed/>
                    </p:oleObj>
                  </mc:Choice>
                  <mc:Fallback>
                    <p:oleObj name="剪辑" r:id="rId12" imgW="3246120" imgH="1082040" progId="">
                      <p:embed/>
                      <p:pic>
                        <p:nvPicPr>
                          <p:cNvPr id="0" name="图片 4919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00" y="1802"/>
                            <a:ext cx="564" cy="502"/>
                          </a:xfrm>
                          <a:prstGeom prst="rect">
                            <a:avLst/>
                          </a:prstGeom>
                          <a:noFill/>
                        </p:spPr>
                      </p:pic>
                    </p:oleObj>
                  </mc:Fallback>
                </mc:AlternateContent>
              </a:graphicData>
            </a:graphic>
          </p:graphicFrame>
          <p:sp>
            <p:nvSpPr>
              <p:cNvPr id="171039" name="Line 34"/>
              <p:cNvSpPr>
                <a:spLocks noChangeShapeType="1"/>
              </p:cNvSpPr>
              <p:nvPr/>
            </p:nvSpPr>
            <p:spPr bwMode="auto">
              <a:xfrm flipV="1">
                <a:off x="3072" y="1872"/>
                <a:ext cx="288" cy="48"/>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171040" name="Line 35"/>
              <p:cNvSpPr>
                <a:spLocks noChangeShapeType="1"/>
              </p:cNvSpPr>
              <p:nvPr/>
            </p:nvSpPr>
            <p:spPr bwMode="auto">
              <a:xfrm flipV="1">
                <a:off x="3072" y="1920"/>
                <a:ext cx="288" cy="48"/>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171041" name="Line 36"/>
              <p:cNvSpPr>
                <a:spLocks noChangeShapeType="1"/>
              </p:cNvSpPr>
              <p:nvPr/>
            </p:nvSpPr>
            <p:spPr bwMode="auto">
              <a:xfrm flipV="1">
                <a:off x="3072" y="1968"/>
                <a:ext cx="288" cy="48"/>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171042" name="Line 37"/>
              <p:cNvSpPr>
                <a:spLocks noChangeShapeType="1"/>
              </p:cNvSpPr>
              <p:nvPr/>
            </p:nvSpPr>
            <p:spPr bwMode="auto">
              <a:xfrm flipV="1">
                <a:off x="3072" y="2016"/>
                <a:ext cx="288" cy="48"/>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171043" name="Line 38"/>
              <p:cNvSpPr>
                <a:spLocks noChangeShapeType="1"/>
              </p:cNvSpPr>
              <p:nvPr/>
            </p:nvSpPr>
            <p:spPr bwMode="auto">
              <a:xfrm flipV="1">
                <a:off x="3072" y="2064"/>
                <a:ext cx="288" cy="48"/>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171044" name="Line 39"/>
              <p:cNvSpPr>
                <a:spLocks noChangeShapeType="1"/>
              </p:cNvSpPr>
              <p:nvPr/>
            </p:nvSpPr>
            <p:spPr bwMode="auto">
              <a:xfrm flipV="1">
                <a:off x="3024" y="2112"/>
                <a:ext cx="288" cy="48"/>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171045" name="Line 40"/>
              <p:cNvSpPr>
                <a:spLocks noChangeShapeType="1"/>
              </p:cNvSpPr>
              <p:nvPr/>
            </p:nvSpPr>
            <p:spPr bwMode="auto">
              <a:xfrm flipV="1">
                <a:off x="3024" y="2160"/>
                <a:ext cx="288" cy="48"/>
              </a:xfrm>
              <a:prstGeom prst="line">
                <a:avLst/>
              </a:prstGeom>
              <a:noFill/>
              <a:ln w="12700">
                <a:solidFill>
                  <a:schemeClr val="tx1"/>
                </a:solidFill>
                <a:round/>
                <a:headEnd type="none" w="sm" len="sm"/>
                <a:tailEnd type="none" w="sm" len="sm"/>
              </a:ln>
            </p:spPr>
            <p:txBody>
              <a:bodyPr wrap="none" anchor="ctr"/>
              <a:lstStyle/>
              <a:p>
                <a:endParaRPr lang="zh-CN" altLang="en-US"/>
              </a:p>
            </p:txBody>
          </p:sp>
        </p:grpSp>
        <p:sp>
          <p:nvSpPr>
            <p:cNvPr id="171046" name="Text Box 41"/>
            <p:cNvSpPr txBox="1">
              <a:spLocks noChangeArrowheads="1"/>
            </p:cNvSpPr>
            <p:nvPr/>
          </p:nvSpPr>
          <p:spPr bwMode="auto">
            <a:xfrm rot="-818462">
              <a:off x="816" y="1488"/>
              <a:ext cx="504" cy="518"/>
            </a:xfrm>
            <a:prstGeom prst="rect">
              <a:avLst/>
            </a:prstGeom>
            <a:noFill/>
            <a:ln w="9525">
              <a:noFill/>
              <a:miter lim="800000"/>
            </a:ln>
          </p:spPr>
          <p:txBody>
            <a:bodyPr wrap="none" anchor="ctr">
              <a:spAutoFit/>
            </a:bodyPr>
            <a:lstStyle/>
            <a:p>
              <a:pPr algn="ctr"/>
              <a:r>
                <a:rPr kumimoji="1" lang="en-US" altLang="zh-CN" sz="2400" b="1" i="1">
                  <a:solidFill>
                    <a:schemeClr val="accent2"/>
                  </a:solidFill>
                  <a:latin typeface="Times New Roman" panose="02020603050405020304" pitchFamily="18" charset="0"/>
                </a:rPr>
                <a:t>TCP</a:t>
              </a:r>
            </a:p>
            <a:p>
              <a:pPr algn="ctr"/>
              <a:r>
                <a:rPr kumimoji="1" lang="zh-CN" altLang="en-US" sz="2400" b="1" i="1">
                  <a:solidFill>
                    <a:schemeClr val="accent2"/>
                  </a:solidFill>
                  <a:latin typeface="Times New Roman" panose="02020603050405020304" pitchFamily="18" charset="0"/>
                  <a:ea typeface="楷体_GB2312" pitchFamily="49" charset="-122"/>
                </a:rPr>
                <a:t>清单</a:t>
              </a:r>
              <a:endParaRPr kumimoji="1" lang="zh-CN" altLang="en-US" sz="2400">
                <a:latin typeface="Times New Roman" panose="02020603050405020304" pitchFamily="18" charset="0"/>
              </a:endParaRPr>
            </a:p>
          </p:txBody>
        </p:sp>
      </p:grpSp>
      <p:grpSp>
        <p:nvGrpSpPr>
          <p:cNvPr id="10" name="Group 42"/>
          <p:cNvGrpSpPr/>
          <p:nvPr/>
        </p:nvGrpSpPr>
        <p:grpSpPr bwMode="auto">
          <a:xfrm>
            <a:off x="1600200" y="3438525"/>
            <a:ext cx="990600" cy="1447800"/>
            <a:chOff x="768" y="1392"/>
            <a:chExt cx="624" cy="912"/>
          </a:xfrm>
        </p:grpSpPr>
        <p:grpSp>
          <p:nvGrpSpPr>
            <p:cNvPr id="11" name="Group 43"/>
            <p:cNvGrpSpPr/>
            <p:nvPr/>
          </p:nvGrpSpPr>
          <p:grpSpPr bwMode="auto">
            <a:xfrm>
              <a:off x="768" y="1392"/>
              <a:ext cx="624" cy="912"/>
              <a:chOff x="2900" y="1802"/>
              <a:chExt cx="564" cy="502"/>
            </a:xfrm>
          </p:grpSpPr>
          <p:graphicFrame>
            <p:nvGraphicFramePr>
              <p:cNvPr id="171049" name="Object 44"/>
              <p:cNvGraphicFramePr>
                <a:graphicFrameLocks noChangeAspect="1"/>
              </p:cNvGraphicFramePr>
              <p:nvPr/>
            </p:nvGraphicFramePr>
            <p:xfrm>
              <a:off x="2900" y="1802"/>
              <a:ext cx="564" cy="502"/>
            </p:xfrm>
            <a:graphic>
              <a:graphicData uri="http://schemas.openxmlformats.org/presentationml/2006/ole">
                <mc:AlternateContent xmlns:mc="http://schemas.openxmlformats.org/markup-compatibility/2006">
                  <mc:Choice xmlns:v="urn:schemas-microsoft-com:vml" Requires="v">
                    <p:oleObj spid="_x0000_s49263" name="剪辑" r:id="rId14" imgW="3246120" imgH="1082040" progId="">
                      <p:embed/>
                    </p:oleObj>
                  </mc:Choice>
                  <mc:Fallback>
                    <p:oleObj name="剪辑" r:id="rId14" imgW="3246120" imgH="1082040" progId="">
                      <p:embed/>
                      <p:pic>
                        <p:nvPicPr>
                          <p:cNvPr id="0" name="图片 4919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00" y="1802"/>
                            <a:ext cx="564" cy="502"/>
                          </a:xfrm>
                          <a:prstGeom prst="rect">
                            <a:avLst/>
                          </a:prstGeom>
                          <a:noFill/>
                        </p:spPr>
                      </p:pic>
                    </p:oleObj>
                  </mc:Fallback>
                </mc:AlternateContent>
              </a:graphicData>
            </a:graphic>
          </p:graphicFrame>
          <p:sp>
            <p:nvSpPr>
              <p:cNvPr id="171050" name="Line 45"/>
              <p:cNvSpPr>
                <a:spLocks noChangeShapeType="1"/>
              </p:cNvSpPr>
              <p:nvPr/>
            </p:nvSpPr>
            <p:spPr bwMode="auto">
              <a:xfrm flipV="1">
                <a:off x="3072" y="1872"/>
                <a:ext cx="288" cy="48"/>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171051" name="Line 46"/>
              <p:cNvSpPr>
                <a:spLocks noChangeShapeType="1"/>
              </p:cNvSpPr>
              <p:nvPr/>
            </p:nvSpPr>
            <p:spPr bwMode="auto">
              <a:xfrm flipV="1">
                <a:off x="3072" y="1920"/>
                <a:ext cx="288" cy="48"/>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171052" name="Line 47"/>
              <p:cNvSpPr>
                <a:spLocks noChangeShapeType="1"/>
              </p:cNvSpPr>
              <p:nvPr/>
            </p:nvSpPr>
            <p:spPr bwMode="auto">
              <a:xfrm flipV="1">
                <a:off x="3072" y="1968"/>
                <a:ext cx="288" cy="48"/>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171053" name="Line 48"/>
              <p:cNvSpPr>
                <a:spLocks noChangeShapeType="1"/>
              </p:cNvSpPr>
              <p:nvPr/>
            </p:nvSpPr>
            <p:spPr bwMode="auto">
              <a:xfrm flipV="1">
                <a:off x="3072" y="2016"/>
                <a:ext cx="288" cy="48"/>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171054" name="Line 49"/>
              <p:cNvSpPr>
                <a:spLocks noChangeShapeType="1"/>
              </p:cNvSpPr>
              <p:nvPr/>
            </p:nvSpPr>
            <p:spPr bwMode="auto">
              <a:xfrm flipV="1">
                <a:off x="3072" y="2064"/>
                <a:ext cx="288" cy="48"/>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171055" name="Line 50"/>
              <p:cNvSpPr>
                <a:spLocks noChangeShapeType="1"/>
              </p:cNvSpPr>
              <p:nvPr/>
            </p:nvSpPr>
            <p:spPr bwMode="auto">
              <a:xfrm flipV="1">
                <a:off x="3024" y="2112"/>
                <a:ext cx="288" cy="48"/>
              </a:xfrm>
              <a:prstGeom prst="line">
                <a:avLst/>
              </a:prstGeom>
              <a:noFill/>
              <a:ln w="12700">
                <a:solidFill>
                  <a:schemeClr val="tx1"/>
                </a:solidFill>
                <a:round/>
                <a:headEnd type="none" w="sm" len="sm"/>
                <a:tailEnd type="none" w="sm" len="sm"/>
              </a:ln>
            </p:spPr>
            <p:txBody>
              <a:bodyPr wrap="none" anchor="ctr"/>
              <a:lstStyle/>
              <a:p>
                <a:endParaRPr lang="zh-CN" altLang="en-US"/>
              </a:p>
            </p:txBody>
          </p:sp>
          <p:sp>
            <p:nvSpPr>
              <p:cNvPr id="171056" name="Line 51"/>
              <p:cNvSpPr>
                <a:spLocks noChangeShapeType="1"/>
              </p:cNvSpPr>
              <p:nvPr/>
            </p:nvSpPr>
            <p:spPr bwMode="auto">
              <a:xfrm flipV="1">
                <a:off x="3024" y="2160"/>
                <a:ext cx="288" cy="48"/>
              </a:xfrm>
              <a:prstGeom prst="line">
                <a:avLst/>
              </a:prstGeom>
              <a:noFill/>
              <a:ln w="12700">
                <a:solidFill>
                  <a:schemeClr val="tx1"/>
                </a:solidFill>
                <a:round/>
                <a:headEnd type="none" w="sm" len="sm"/>
                <a:tailEnd type="none" w="sm" len="sm"/>
              </a:ln>
            </p:spPr>
            <p:txBody>
              <a:bodyPr wrap="none" anchor="ctr"/>
              <a:lstStyle/>
              <a:p>
                <a:endParaRPr lang="zh-CN" altLang="en-US"/>
              </a:p>
            </p:txBody>
          </p:sp>
        </p:grpSp>
        <p:sp>
          <p:nvSpPr>
            <p:cNvPr id="171057" name="Text Box 52"/>
            <p:cNvSpPr txBox="1">
              <a:spLocks noChangeArrowheads="1"/>
            </p:cNvSpPr>
            <p:nvPr/>
          </p:nvSpPr>
          <p:spPr bwMode="auto">
            <a:xfrm rot="-818462">
              <a:off x="816" y="1488"/>
              <a:ext cx="504" cy="518"/>
            </a:xfrm>
            <a:prstGeom prst="rect">
              <a:avLst/>
            </a:prstGeom>
            <a:noFill/>
            <a:ln w="9525">
              <a:noFill/>
              <a:miter lim="800000"/>
            </a:ln>
          </p:spPr>
          <p:txBody>
            <a:bodyPr wrap="none" anchor="ctr">
              <a:spAutoFit/>
            </a:bodyPr>
            <a:lstStyle/>
            <a:p>
              <a:pPr algn="ctr"/>
              <a:r>
                <a:rPr kumimoji="1" lang="en-US" altLang="zh-CN" sz="2400" b="1" i="1">
                  <a:solidFill>
                    <a:schemeClr val="accent2"/>
                  </a:solidFill>
                  <a:latin typeface="Times New Roman" panose="02020603050405020304" pitchFamily="18" charset="0"/>
                </a:rPr>
                <a:t>TCP</a:t>
              </a:r>
            </a:p>
            <a:p>
              <a:pPr algn="ctr"/>
              <a:r>
                <a:rPr kumimoji="1" lang="zh-CN" altLang="en-US" sz="2400" b="1" i="1">
                  <a:solidFill>
                    <a:schemeClr val="accent2"/>
                  </a:solidFill>
                  <a:latin typeface="Times New Roman" panose="02020603050405020304" pitchFamily="18" charset="0"/>
                  <a:ea typeface="楷体_GB2312" pitchFamily="49" charset="-122"/>
                </a:rPr>
                <a:t>清单</a:t>
              </a:r>
              <a:endParaRPr kumimoji="1" lang="zh-CN" altLang="en-US" sz="2400">
                <a:latin typeface="Times New Roman" panose="02020603050405020304" pitchFamily="18" charset="0"/>
              </a:endParaRPr>
            </a:p>
          </p:txBody>
        </p:sp>
      </p:grpSp>
      <p:graphicFrame>
        <p:nvGraphicFramePr>
          <p:cNvPr id="218165" name="Object 53"/>
          <p:cNvGraphicFramePr>
            <a:graphicFrameLocks noChangeAspect="1"/>
          </p:cNvGraphicFramePr>
          <p:nvPr/>
        </p:nvGraphicFramePr>
        <p:xfrm>
          <a:off x="6324600" y="3224212"/>
          <a:ext cx="1882775" cy="1585913"/>
        </p:xfrm>
        <a:graphic>
          <a:graphicData uri="http://schemas.openxmlformats.org/presentationml/2006/ole">
            <mc:AlternateContent xmlns:mc="http://schemas.openxmlformats.org/markup-compatibility/2006">
              <mc:Choice xmlns:v="urn:schemas-microsoft-com:vml" Requires="v">
                <p:oleObj spid="_x0000_s49264" name="剪辑" r:id="rId15" imgW="1328420" imgH="1118235" progId="">
                  <p:embed/>
                </p:oleObj>
              </mc:Choice>
              <mc:Fallback>
                <p:oleObj name="剪辑" r:id="rId15" imgW="1328420" imgH="1118235" progId="">
                  <p:embed/>
                  <p:pic>
                    <p:nvPicPr>
                      <p:cNvPr id="0" name="图片 4919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24600" y="3224212"/>
                        <a:ext cx="1882775" cy="1585913"/>
                      </a:xfrm>
                      <a:prstGeom prst="rect">
                        <a:avLst/>
                      </a:prstGeom>
                      <a:noFill/>
                    </p:spPr>
                  </p:pic>
                </p:oleObj>
              </mc:Fallback>
            </mc:AlternateContent>
          </a:graphicData>
        </a:graphic>
      </p:graphicFrame>
      <p:sp>
        <p:nvSpPr>
          <p:cNvPr id="218166" name="AutoShape 54"/>
          <p:cNvSpPr>
            <a:spLocks noChangeArrowheads="1"/>
          </p:cNvSpPr>
          <p:nvPr/>
        </p:nvSpPr>
        <p:spPr bwMode="auto">
          <a:xfrm rot="3128952">
            <a:off x="7081838" y="2757487"/>
            <a:ext cx="685800" cy="371475"/>
          </a:xfrm>
          <a:prstGeom prst="curvedDownArrow">
            <a:avLst>
              <a:gd name="adj1" fmla="val 36923"/>
              <a:gd name="adj2" fmla="val 73846"/>
              <a:gd name="adj3" fmla="val 33333"/>
            </a:avLst>
          </a:prstGeom>
          <a:solidFill>
            <a:schemeClr val="bg2"/>
          </a:solidFill>
          <a:ln w="9525">
            <a:solidFill>
              <a:schemeClr val="tx1"/>
            </a:solidFill>
            <a:miter lim="800000"/>
          </a:ln>
        </p:spPr>
        <p:txBody>
          <a:bodyPr rot="10800000" vert="eaVert" wrap="none" anchor="ctr"/>
          <a:lstStyle/>
          <a:p>
            <a:endParaRPr kumimoji="1" lang="zh-CN" altLang="en-US" sz="2400">
              <a:latin typeface="Tahoma" panose="020B0604030504040204" pitchFamily="34" charset="0"/>
            </a:endParaRPr>
          </a:p>
        </p:txBody>
      </p:sp>
      <p:sp>
        <p:nvSpPr>
          <p:cNvPr id="218167" name="AutoShape 55"/>
          <p:cNvSpPr>
            <a:spLocks noChangeArrowheads="1"/>
          </p:cNvSpPr>
          <p:nvPr/>
        </p:nvSpPr>
        <p:spPr bwMode="auto">
          <a:xfrm rot="-2003397">
            <a:off x="1066800" y="3590925"/>
            <a:ext cx="457200" cy="838200"/>
          </a:xfrm>
          <a:prstGeom prst="curvedRightArrow">
            <a:avLst>
              <a:gd name="adj1" fmla="val 36667"/>
              <a:gd name="adj2" fmla="val 73333"/>
              <a:gd name="adj3" fmla="val 33333"/>
            </a:avLst>
          </a:prstGeom>
          <a:solidFill>
            <a:schemeClr val="bg2"/>
          </a:solidFill>
          <a:ln w="9525">
            <a:solidFill>
              <a:schemeClr val="tx1"/>
            </a:solidFill>
            <a:miter lim="800000"/>
          </a:ln>
        </p:spPr>
        <p:txBody>
          <a:bodyPr wrap="none" anchor="ctr"/>
          <a:lstStyle/>
          <a:p>
            <a:endParaRPr kumimoji="1" lang="zh-CN" altLang="en-US" sz="2400">
              <a:latin typeface="Tahoma" panose="020B0604030504040204" pitchFamily="34" charset="0"/>
            </a:endParaRPr>
          </a:p>
        </p:txBody>
      </p:sp>
      <p:sp>
        <p:nvSpPr>
          <p:cNvPr id="218168" name="AutoShape 56"/>
          <p:cNvSpPr>
            <a:spLocks noChangeArrowheads="1"/>
          </p:cNvSpPr>
          <p:nvPr/>
        </p:nvSpPr>
        <p:spPr bwMode="auto">
          <a:xfrm flipH="1">
            <a:off x="5257800" y="6029325"/>
            <a:ext cx="1295400" cy="381000"/>
          </a:xfrm>
          <a:prstGeom prst="rightArrow">
            <a:avLst>
              <a:gd name="adj1" fmla="val 50000"/>
              <a:gd name="adj2" fmla="val 85000"/>
            </a:avLst>
          </a:prstGeom>
          <a:solidFill>
            <a:schemeClr val="accent1"/>
          </a:solidFill>
          <a:ln w="9525">
            <a:solidFill>
              <a:schemeClr val="tx1"/>
            </a:solidFill>
            <a:miter lim="800000"/>
          </a:ln>
        </p:spPr>
        <p:txBody>
          <a:bodyPr wrap="none" anchor="ctr"/>
          <a:lstStyle/>
          <a:p>
            <a:endParaRPr kumimoji="1" lang="zh-CN" altLang="en-US" sz="2400">
              <a:latin typeface="Tahoma" panose="020B0604030504040204" pitchFamily="34" charset="0"/>
            </a:endParaRPr>
          </a:p>
        </p:txBody>
      </p:sp>
      <p:pic>
        <p:nvPicPr>
          <p:cNvPr id="218169" name="Picture 57" descr="TCP-IP1"/>
          <p:cNvPicPr>
            <a:picLocks noChangeAspect="1" noChangeArrowheads="1"/>
          </p:cNvPicPr>
          <p:nvPr/>
        </p:nvPicPr>
        <p:blipFill>
          <a:blip r:embed="rId16" cstate="print"/>
          <a:srcRect/>
          <a:stretch>
            <a:fillRect/>
          </a:stretch>
        </p:blipFill>
        <p:spPr bwMode="auto">
          <a:xfrm>
            <a:off x="6629400" y="5191125"/>
            <a:ext cx="1352550" cy="1676400"/>
          </a:xfrm>
          <a:prstGeom prst="rect">
            <a:avLst/>
          </a:prstGeom>
          <a:noFill/>
          <a:ln w="9525">
            <a:noFill/>
            <a:miter lim="800000"/>
            <a:headEnd/>
            <a:tailEnd/>
          </a:ln>
        </p:spPr>
      </p:pic>
      <p:sp>
        <p:nvSpPr>
          <p:cNvPr id="218170" name="AutoShape 58"/>
          <p:cNvSpPr>
            <a:spLocks noChangeArrowheads="1"/>
          </p:cNvSpPr>
          <p:nvPr/>
        </p:nvSpPr>
        <p:spPr bwMode="auto">
          <a:xfrm rot="5936738">
            <a:off x="6920707" y="5128418"/>
            <a:ext cx="1447800" cy="354013"/>
          </a:xfrm>
          <a:prstGeom prst="rightArrow">
            <a:avLst>
              <a:gd name="adj1" fmla="val 50000"/>
              <a:gd name="adj2" fmla="val 102242"/>
            </a:avLst>
          </a:prstGeom>
          <a:solidFill>
            <a:schemeClr val="accent1"/>
          </a:solidFill>
          <a:ln w="9525">
            <a:solidFill>
              <a:schemeClr val="tx1"/>
            </a:solidFill>
            <a:miter lim="800000"/>
          </a:ln>
        </p:spPr>
        <p:txBody>
          <a:bodyPr rot="10800000" vert="eaVert" wrap="none" anchor="ctr"/>
          <a:lstStyle/>
          <a:p>
            <a:endParaRPr kumimoji="1" lang="zh-CN" altLang="en-US" sz="2400">
              <a:latin typeface="Tahoma" panose="020B0604030504040204" pitchFamily="34" charset="0"/>
            </a:endParaRPr>
          </a:p>
        </p:txBody>
      </p:sp>
      <p:pic>
        <p:nvPicPr>
          <p:cNvPr id="218171" name="Picture 59" descr="TCP-IP2"/>
          <p:cNvPicPr>
            <a:picLocks noChangeAspect="1" noChangeArrowheads="1"/>
          </p:cNvPicPr>
          <p:nvPr/>
        </p:nvPicPr>
        <p:blipFill>
          <a:blip r:embed="rId17" cstate="print"/>
          <a:srcRect/>
          <a:stretch>
            <a:fillRect/>
          </a:stretch>
        </p:blipFill>
        <p:spPr bwMode="auto">
          <a:xfrm>
            <a:off x="2362200" y="5637212"/>
            <a:ext cx="2743200" cy="1001713"/>
          </a:xfrm>
          <a:prstGeom prst="rect">
            <a:avLst/>
          </a:prstGeom>
          <a:noFill/>
          <a:ln w="9525">
            <a:noFill/>
            <a:miter lim="800000"/>
            <a:headEnd/>
            <a:tailEnd/>
          </a:ln>
        </p:spPr>
      </p:pic>
      <p:sp>
        <p:nvSpPr>
          <p:cNvPr id="218172" name="AutoShape 60"/>
          <p:cNvSpPr>
            <a:spLocks noChangeArrowheads="1"/>
          </p:cNvSpPr>
          <p:nvPr/>
        </p:nvSpPr>
        <p:spPr bwMode="auto">
          <a:xfrm rot="-5395474">
            <a:off x="3140869" y="4766468"/>
            <a:ext cx="1165225" cy="442913"/>
          </a:xfrm>
          <a:prstGeom prst="rightArrow">
            <a:avLst>
              <a:gd name="adj1" fmla="val 50000"/>
              <a:gd name="adj2" fmla="val 65771"/>
            </a:avLst>
          </a:prstGeom>
          <a:solidFill>
            <a:schemeClr val="accent1"/>
          </a:solidFill>
          <a:ln w="9525">
            <a:solidFill>
              <a:schemeClr val="tx1"/>
            </a:solidFill>
            <a:miter lim="800000"/>
          </a:ln>
        </p:spPr>
        <p:txBody>
          <a:bodyPr vert="eaVert" wrap="none" anchor="ctr"/>
          <a:lstStyle/>
          <a:p>
            <a:endParaRPr kumimoji="1" lang="zh-CN" altLang="en-US" sz="2400">
              <a:latin typeface="Tahoma" panose="020B0604030504040204" pitchFamily="34" charset="0"/>
            </a:endParaRPr>
          </a:p>
        </p:txBody>
      </p:sp>
      <p:sp>
        <p:nvSpPr>
          <p:cNvPr id="218173" name="Text Box 61"/>
          <p:cNvSpPr txBox="1">
            <a:spLocks noChangeArrowheads="1"/>
          </p:cNvSpPr>
          <p:nvPr/>
        </p:nvSpPr>
        <p:spPr bwMode="auto">
          <a:xfrm>
            <a:off x="8229600" y="2133600"/>
            <a:ext cx="549275" cy="3743325"/>
          </a:xfrm>
          <a:prstGeom prst="rect">
            <a:avLst/>
          </a:prstGeom>
          <a:noFill/>
          <a:ln w="9525">
            <a:noFill/>
            <a:miter lim="800000"/>
          </a:ln>
        </p:spPr>
        <p:txBody>
          <a:bodyPr vert="eaVert">
            <a:spAutoFit/>
          </a:bodyPr>
          <a:lstStyle/>
          <a:p>
            <a:pPr algn="ctr"/>
            <a:r>
              <a:rPr kumimoji="1" lang="zh-CN" altLang="en-US" sz="2400" b="1" dirty="0">
                <a:solidFill>
                  <a:srgbClr val="3333CC"/>
                </a:solidFill>
                <a:latin typeface="Times New Roman" panose="02020603050405020304" pitchFamily="18" charset="0"/>
                <a:ea typeface="楷体_GB2312" pitchFamily="49" charset="-122"/>
              </a:rPr>
              <a:t>拆包并建立清单（分解）</a:t>
            </a:r>
          </a:p>
        </p:txBody>
      </p:sp>
      <p:sp>
        <p:nvSpPr>
          <p:cNvPr id="218174" name="Text Box 62"/>
          <p:cNvSpPr txBox="1">
            <a:spLocks noChangeArrowheads="1"/>
          </p:cNvSpPr>
          <p:nvPr/>
        </p:nvSpPr>
        <p:spPr bwMode="auto">
          <a:xfrm>
            <a:off x="762000" y="4886325"/>
            <a:ext cx="914400" cy="1917700"/>
          </a:xfrm>
          <a:prstGeom prst="rect">
            <a:avLst/>
          </a:prstGeom>
          <a:noFill/>
          <a:ln w="9525">
            <a:noFill/>
            <a:miter lim="800000"/>
          </a:ln>
        </p:spPr>
        <p:txBody>
          <a:bodyPr vert="eaVert">
            <a:spAutoFit/>
          </a:bodyPr>
          <a:lstStyle/>
          <a:p>
            <a:pPr algn="ctr"/>
            <a:r>
              <a:rPr kumimoji="1" lang="zh-CN" altLang="en-US" sz="2400" b="1" dirty="0">
                <a:solidFill>
                  <a:srgbClr val="3333CC"/>
                </a:solidFill>
                <a:latin typeface="Times New Roman" panose="02020603050405020304" pitchFamily="18" charset="0"/>
                <a:ea typeface="楷体_GB2312" pitchFamily="49" charset="-122"/>
              </a:rPr>
              <a:t>依据清单打包（还原）</a:t>
            </a:r>
          </a:p>
        </p:txBody>
      </p:sp>
      <p:sp>
        <p:nvSpPr>
          <p:cNvPr id="218175" name="AutoShape 63"/>
          <p:cNvSpPr>
            <a:spLocks noChangeArrowheads="1"/>
          </p:cNvSpPr>
          <p:nvPr/>
        </p:nvSpPr>
        <p:spPr bwMode="auto">
          <a:xfrm rot="-7266360">
            <a:off x="1790700" y="5256212"/>
            <a:ext cx="1143000" cy="381000"/>
          </a:xfrm>
          <a:prstGeom prst="rightArrow">
            <a:avLst>
              <a:gd name="adj1" fmla="val 50000"/>
              <a:gd name="adj2" fmla="val 75000"/>
            </a:avLst>
          </a:prstGeom>
          <a:solidFill>
            <a:schemeClr val="accent1"/>
          </a:solidFill>
          <a:ln w="9525">
            <a:solidFill>
              <a:schemeClr val="tx1"/>
            </a:solidFill>
            <a:miter lim="800000"/>
          </a:ln>
        </p:spPr>
        <p:txBody>
          <a:bodyPr vert="eaVert" wrap="none" anchor="ctr"/>
          <a:lstStyle/>
          <a:p>
            <a:endParaRPr kumimoji="1" lang="zh-CN" altLang="en-US" sz="2400">
              <a:latin typeface="Tahoma" panose="020B0604030504040204" pitchFamily="34" charset="0"/>
            </a:endParaRPr>
          </a:p>
        </p:txBody>
      </p:sp>
      <p:pic>
        <p:nvPicPr>
          <p:cNvPr id="64" name="Picture 2" descr="D:\百度云同步盘\Misc\141638742011865585.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65"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63</a:t>
            </a:fld>
            <a:endParaRPr lang="en-US" dirty="0">
              <a:solidFill>
                <a:schemeClr val="tx2"/>
              </a:solidFill>
            </a:endParaRPr>
          </a:p>
        </p:txBody>
      </p:sp>
      <p:sp>
        <p:nvSpPr>
          <p:cNvPr id="14" name="Rounded Rectangle 13"/>
          <p:cNvSpPr/>
          <p:nvPr/>
        </p:nvSpPr>
        <p:spPr>
          <a:xfrm>
            <a:off x="7459968" y="225976"/>
            <a:ext cx="1539263" cy="20125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在数据传送中，可以形象地理解为</a:t>
            </a:r>
            <a:r>
              <a:rPr lang="en-US" altLang="zh-CN" dirty="0">
                <a:solidFill>
                  <a:srgbClr val="EAEAEA"/>
                </a:solidFill>
              </a:rPr>
              <a:t>TCP </a:t>
            </a:r>
            <a:r>
              <a:rPr lang="zh-CN" altLang="en-US" dirty="0"/>
              <a:t>和 </a:t>
            </a:r>
            <a:r>
              <a:rPr lang="en-US" altLang="zh-CN" dirty="0">
                <a:solidFill>
                  <a:srgbClr val="EAEAEA"/>
                </a:solidFill>
              </a:rPr>
              <a:t>IP </a:t>
            </a:r>
            <a:r>
              <a:rPr lang="zh-CN" altLang="en-US" dirty="0"/>
              <a:t>就像是两个信封。</a:t>
            </a:r>
          </a:p>
        </p:txBody>
      </p:sp>
      <p:sp>
        <p:nvSpPr>
          <p:cNvPr id="69" name="Rounded Rectangle 68"/>
          <p:cNvSpPr/>
          <p:nvPr/>
        </p:nvSpPr>
        <p:spPr>
          <a:xfrm>
            <a:off x="3773737" y="332315"/>
            <a:ext cx="3269531" cy="17659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要传递的信息被划分成若干段，每一段塞入一个</a:t>
            </a:r>
            <a:r>
              <a:rPr lang="en-US" altLang="zh-CN" dirty="0">
                <a:solidFill>
                  <a:srgbClr val="EAEAEA"/>
                </a:solidFill>
              </a:rPr>
              <a:t>TCP </a:t>
            </a:r>
            <a:r>
              <a:rPr lang="zh-CN" altLang="en-US" dirty="0"/>
              <a:t>信封，并在该信封封面上记录有分段号的信息，再将 </a:t>
            </a:r>
            <a:r>
              <a:rPr lang="en-US" altLang="zh-CN" dirty="0">
                <a:solidFill>
                  <a:srgbClr val="EAEAEA"/>
                </a:solidFill>
              </a:rPr>
              <a:t>TCP </a:t>
            </a:r>
            <a:r>
              <a:rPr lang="zh-CN" altLang="en-US" dirty="0"/>
              <a:t>信封塞入 </a:t>
            </a:r>
            <a:r>
              <a:rPr lang="en-US" altLang="zh-CN" dirty="0">
                <a:solidFill>
                  <a:srgbClr val="EAEAEA"/>
                </a:solidFill>
              </a:rPr>
              <a:t>IP </a:t>
            </a:r>
            <a:r>
              <a:rPr lang="zh-CN" altLang="en-US" dirty="0"/>
              <a:t>大信封，发送上网。</a:t>
            </a:r>
          </a:p>
        </p:txBody>
      </p:sp>
      <p:sp>
        <p:nvSpPr>
          <p:cNvPr id="70" name="Rounded Rectangle 69"/>
          <p:cNvSpPr/>
          <p:nvPr/>
        </p:nvSpPr>
        <p:spPr>
          <a:xfrm>
            <a:off x="15425" y="404202"/>
            <a:ext cx="3699300" cy="2010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在接受端，一个</a:t>
            </a:r>
            <a:r>
              <a:rPr lang="en-US" altLang="zh-CN" dirty="0">
                <a:solidFill>
                  <a:srgbClr val="EAEAEA"/>
                </a:solidFill>
              </a:rPr>
              <a:t>TCP</a:t>
            </a:r>
            <a:r>
              <a:rPr lang="zh-CN" altLang="en-US" dirty="0"/>
              <a:t>软件包收集信封，抽出数据，按发送前的顺序还原，并加以校验，若发现差错，</a:t>
            </a:r>
            <a:r>
              <a:rPr lang="en-US" altLang="zh-CN" dirty="0">
                <a:solidFill>
                  <a:srgbClr val="EAEAEA"/>
                </a:solidFill>
              </a:rPr>
              <a:t>TCP</a:t>
            </a:r>
            <a:r>
              <a:rPr lang="zh-CN" altLang="en-US" dirty="0"/>
              <a:t>将会要求重发。因此，</a:t>
            </a:r>
            <a:r>
              <a:rPr lang="en-US" altLang="zh-CN" dirty="0">
                <a:solidFill>
                  <a:srgbClr val="EAEAEA"/>
                </a:solidFill>
              </a:rPr>
              <a:t>TCP/IP</a:t>
            </a:r>
            <a:r>
              <a:rPr lang="zh-CN" altLang="en-US" dirty="0"/>
              <a:t>在</a:t>
            </a:r>
            <a:r>
              <a:rPr lang="en-US" altLang="zh-CN" dirty="0"/>
              <a:t>INTERNET</a:t>
            </a:r>
            <a:r>
              <a:rPr lang="zh-CN" altLang="en-US" dirty="0"/>
              <a:t>中几乎可以无差错地传送数据。</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9" grpId="0" animBg="1"/>
      <p:bldP spid="7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6"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64</a:t>
            </a:fld>
            <a:endParaRPr lang="en-US" dirty="0">
              <a:solidFill>
                <a:schemeClr val="tx2"/>
              </a:solidFill>
            </a:endParaRPr>
          </a:p>
        </p:txBody>
      </p:sp>
      <p:sp>
        <p:nvSpPr>
          <p:cNvPr id="10" name="Title 1"/>
          <p:cNvSpPr txBox="1"/>
          <p:nvPr/>
        </p:nvSpPr>
        <p:spPr>
          <a:xfrm>
            <a:off x="457200" y="533400"/>
            <a:ext cx="8229600" cy="609600"/>
          </a:xfrm>
          <a:prstGeom prst="rect">
            <a:avLst/>
          </a:prstGeom>
        </p:spPr>
        <p:txBody>
          <a:bodyPr>
            <a:normAutofit fontScale="90000" lnSpcReduction="1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题外话：</a:t>
            </a:r>
            <a:r>
              <a:rPr lang="en-US" altLang="zh-CN" b="1" dirty="0">
                <a:latin typeface="黑体" panose="02010609060101010101" pitchFamily="49" charset="-122"/>
                <a:ea typeface="黑体" panose="02010609060101010101" pitchFamily="49" charset="-122"/>
              </a:rPr>
              <a:t>OSI</a:t>
            </a:r>
            <a:r>
              <a:rPr lang="zh-CN" altLang="en-US" b="1" dirty="0">
                <a:latin typeface="黑体" panose="02010609060101010101" pitchFamily="49" charset="-122"/>
                <a:ea typeface="黑体" panose="02010609060101010101" pitchFamily="49" charset="-122"/>
              </a:rPr>
              <a:t>模型及协议的错误</a:t>
            </a:r>
          </a:p>
        </p:txBody>
      </p:sp>
      <p:sp>
        <p:nvSpPr>
          <p:cNvPr id="11" name="Content Placeholder 2"/>
          <p:cNvSpPr txBox="1"/>
          <p:nvPr/>
        </p:nvSpPr>
        <p:spPr>
          <a:xfrm>
            <a:off x="457200" y="1219200"/>
            <a:ext cx="8229600" cy="5257800"/>
          </a:xfrm>
          <a:prstGeom prst="rect">
            <a:avLst/>
          </a:prstGeom>
        </p:spPr>
        <p:txBody>
          <a:bodyPr>
            <a:normAutofit fontScale="85000" lnSpcReduction="10000"/>
          </a:bodyPr>
          <a:lstStyle>
            <a:lvl1pPr marL="182880" indent="-182880" algn="l" defTabSz="914400" rtl="0" eaLnBrk="1" latinLnBrk="0" hangingPunct="1">
              <a:spcBef>
                <a:spcPct val="20000"/>
              </a:spcBef>
              <a:buClr>
                <a:schemeClr val="accent1"/>
              </a:buClr>
              <a:buSzPct val="85000"/>
              <a:buFont typeface="Arial" panose="020B0604020202020204"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B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B0604020202020204"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B0604020202020204"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9pPr>
          </a:lstStyle>
          <a:p>
            <a:pPr marL="182880" lvl="1" fontAlgn="ctr">
              <a:lnSpc>
                <a:spcPct val="150000"/>
              </a:lnSpc>
              <a:buFont typeface="Wingdings" panose="05000000000000000000" pitchFamily="2" charset="2"/>
              <a:buChar char="Ø"/>
            </a:pPr>
            <a:r>
              <a:rPr lang="en-US" altLang="zh-CN" sz="2400" b="1" dirty="0">
                <a:latin typeface="微软雅黑" panose="020B0503020204020204" pitchFamily="34" charset="-122"/>
                <a:ea typeface="微软雅黑" panose="020B0503020204020204" pitchFamily="34" charset="-122"/>
              </a:rPr>
              <a:t>OSI</a:t>
            </a:r>
            <a:r>
              <a:rPr lang="zh-CN" altLang="en-US" sz="2400" b="1" dirty="0">
                <a:latin typeface="微软雅黑" panose="020B0503020204020204" pitchFamily="34" charset="-122"/>
                <a:ea typeface="微软雅黑" panose="020B0503020204020204" pitchFamily="34" charset="-122"/>
              </a:rPr>
              <a:t>模型及其协议在</a:t>
            </a:r>
            <a:r>
              <a:rPr lang="en-US" altLang="zh-CN" sz="2400" b="1" dirty="0">
                <a:latin typeface="微软雅黑" panose="020B0503020204020204" pitchFamily="34" charset="-122"/>
                <a:ea typeface="微软雅黑" panose="020B0503020204020204" pitchFamily="34" charset="-122"/>
              </a:rPr>
              <a:t>1980~1990</a:t>
            </a:r>
            <a:r>
              <a:rPr lang="zh-CN" altLang="en-US" sz="2400" b="1" dirty="0">
                <a:latin typeface="微软雅黑" panose="020B0503020204020204" pitchFamily="34" charset="-122"/>
                <a:ea typeface="微软雅黑" panose="020B0503020204020204" pitchFamily="34" charset="-122"/>
              </a:rPr>
              <a:t>年一度被专家看好，认为将统治整个领域。然而实际上这种情形并未发生，其主要的错误和教训在于：</a:t>
            </a:r>
            <a:endParaRPr lang="en-US" altLang="zh-CN" sz="2400" b="1" dirty="0">
              <a:latin typeface="微软雅黑" panose="020B0503020204020204" pitchFamily="34" charset="-122"/>
              <a:ea typeface="微软雅黑" panose="020B0503020204020204" pitchFamily="34" charset="-122"/>
            </a:endParaRPr>
          </a:p>
          <a:p>
            <a:pPr marL="182880" lvl="1" fontAlgn="ctr">
              <a:lnSpc>
                <a:spcPct val="15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糟糕的时机：</a:t>
            </a:r>
            <a:endParaRPr lang="zh-CN" altLang="zh-CN" sz="2400" dirty="0">
              <a:latin typeface="微软雅黑" panose="020B0503020204020204" pitchFamily="34" charset="-122"/>
              <a:ea typeface="微软雅黑" panose="020B0503020204020204" pitchFamily="34" charset="-122"/>
            </a:endParaRPr>
          </a:p>
          <a:p>
            <a:pPr lvl="1" fontAlgn="ctr">
              <a:lnSpc>
                <a:spcPct val="150000"/>
              </a:lnSpc>
            </a:pPr>
            <a:r>
              <a:rPr lang="zh-CN" altLang="en-US" sz="2100" dirty="0">
                <a:latin typeface="楷体" panose="02010609060101010101" pitchFamily="49" charset="-122"/>
                <a:ea typeface="楷体" panose="02010609060101010101" pitchFamily="49" charset="-122"/>
              </a:rPr>
              <a:t>出现时</a:t>
            </a:r>
            <a:r>
              <a:rPr lang="en-US" altLang="zh-CN" sz="2100" dirty="0">
                <a:latin typeface="楷体" panose="02010609060101010101" pitchFamily="49" charset="-122"/>
                <a:ea typeface="楷体" panose="02010609060101010101" pitchFamily="49" charset="-122"/>
              </a:rPr>
              <a:t>TCP/IP</a:t>
            </a:r>
            <a:r>
              <a:rPr lang="zh-CN" altLang="en-US" sz="2100" dirty="0">
                <a:latin typeface="楷体" panose="02010609060101010101" pitchFamily="49" charset="-122"/>
                <a:ea typeface="楷体" panose="02010609060101010101" pitchFamily="49" charset="-122"/>
              </a:rPr>
              <a:t>已经被广泛应用了。</a:t>
            </a:r>
            <a:endParaRPr lang="en-US" altLang="zh-CN" sz="2100" dirty="0">
              <a:latin typeface="楷体" panose="02010609060101010101" pitchFamily="49" charset="-122"/>
              <a:ea typeface="楷体" panose="02010609060101010101" pitchFamily="49" charset="-122"/>
            </a:endParaRPr>
          </a:p>
          <a:p>
            <a:pPr marL="182880" lvl="1" fontAlgn="ctr">
              <a:lnSpc>
                <a:spcPct val="15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糟糕的技术：</a:t>
            </a:r>
            <a:endParaRPr lang="en-US" altLang="zh-CN" sz="2400" dirty="0">
              <a:latin typeface="微软雅黑" panose="020B0503020204020204" pitchFamily="34" charset="-122"/>
              <a:ea typeface="微软雅黑" panose="020B0503020204020204" pitchFamily="34" charset="-122"/>
            </a:endParaRPr>
          </a:p>
          <a:p>
            <a:pPr lvl="1" fontAlgn="ctr">
              <a:lnSpc>
                <a:spcPct val="160000"/>
              </a:lnSpc>
            </a:pPr>
            <a:r>
              <a:rPr lang="zh-CN" altLang="en-US" sz="2100" dirty="0">
                <a:latin typeface="楷体" panose="02010609060101010101" pitchFamily="49" charset="-122"/>
                <a:ea typeface="楷体" panose="02010609060101010101" pitchFamily="49" charset="-122"/>
              </a:rPr>
              <a:t>数据链路和网络层过于复杂，而会话和表示层又太过简单。</a:t>
            </a:r>
            <a:endParaRPr lang="en-US" altLang="zh-CN" sz="2100" dirty="0">
              <a:latin typeface="楷体" panose="02010609060101010101" pitchFamily="49" charset="-122"/>
              <a:ea typeface="楷体" panose="02010609060101010101" pitchFamily="49" charset="-122"/>
            </a:endParaRPr>
          </a:p>
          <a:p>
            <a:pPr marL="182880" lvl="1" fontAlgn="ctr">
              <a:lnSpc>
                <a:spcPct val="16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糟糕的实现：</a:t>
            </a:r>
            <a:endParaRPr lang="en-US" altLang="zh-CN" sz="2400" dirty="0">
              <a:latin typeface="微软雅黑" panose="020B0503020204020204" pitchFamily="34" charset="-122"/>
              <a:ea typeface="微软雅黑" panose="020B0503020204020204" pitchFamily="34" charset="-122"/>
            </a:endParaRPr>
          </a:p>
          <a:p>
            <a:pPr lvl="1" fontAlgn="ctr">
              <a:lnSpc>
                <a:spcPct val="160000"/>
              </a:lnSpc>
            </a:pPr>
            <a:r>
              <a:rPr lang="zh-CN" altLang="en-US" sz="2100" dirty="0">
                <a:latin typeface="楷体" panose="02010609060101010101" pitchFamily="49" charset="-122"/>
                <a:ea typeface="楷体" panose="02010609060101010101" pitchFamily="49" charset="-122"/>
              </a:rPr>
              <a:t>最初的实现庞大而笨拙。</a:t>
            </a:r>
            <a:endParaRPr lang="en-US" altLang="zh-CN" sz="2100" dirty="0">
              <a:latin typeface="楷体" panose="02010609060101010101" pitchFamily="49" charset="-122"/>
              <a:ea typeface="楷体" panose="02010609060101010101" pitchFamily="49" charset="-122"/>
            </a:endParaRPr>
          </a:p>
          <a:p>
            <a:pPr marL="182880" lvl="1" fontAlgn="ctr">
              <a:lnSpc>
                <a:spcPct val="16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糟糕的政策：</a:t>
            </a:r>
            <a:endParaRPr lang="en-US" altLang="zh-CN" sz="2400" dirty="0">
              <a:latin typeface="微软雅黑" panose="020B0503020204020204" pitchFamily="34" charset="-122"/>
              <a:ea typeface="微软雅黑" panose="020B0503020204020204" pitchFamily="34" charset="-122"/>
            </a:endParaRPr>
          </a:p>
          <a:p>
            <a:pPr lvl="1" fontAlgn="ctr">
              <a:lnSpc>
                <a:spcPct val="160000"/>
              </a:lnSpc>
            </a:pPr>
            <a:r>
              <a:rPr lang="en-US" altLang="zh-CN" sz="2100" dirty="0">
                <a:latin typeface="楷体" panose="02010609060101010101" pitchFamily="49" charset="-122"/>
                <a:ea typeface="楷体" panose="02010609060101010101" pitchFamily="49" charset="-122"/>
              </a:rPr>
              <a:t>OSI</a:t>
            </a:r>
            <a:r>
              <a:rPr lang="zh-CN" altLang="en-US" sz="2100" dirty="0">
                <a:latin typeface="楷体" panose="02010609060101010101" pitchFamily="49" charset="-122"/>
                <a:ea typeface="楷体" panose="02010609060101010101" pitchFamily="49" charset="-122"/>
              </a:rPr>
              <a:t>是欧洲电信部门，欧共体及美国政府的产物，并试图将并不完善的标准强加给研究人员和程序员。</a:t>
            </a:r>
            <a:endParaRPr lang="en-US" altLang="zh-CN" sz="2100" dirty="0">
              <a:latin typeface="楷体" panose="02010609060101010101" pitchFamily="49" charset="-122"/>
              <a:ea typeface="楷体" panose="02010609060101010101" pitchFamily="49" charset="-122"/>
            </a:endParaRPr>
          </a:p>
          <a:p>
            <a:pPr marL="182880" lvl="1" fontAlgn="ctr">
              <a:lnSpc>
                <a:spcPct val="160000"/>
              </a:lnSpc>
              <a:buFont typeface="Wingdings" panose="05000000000000000000" pitchFamily="2" charset="2"/>
              <a:buChar char="Ø"/>
            </a:pPr>
            <a:endParaRPr lang="en-US" altLang="zh-CN" sz="2400" b="1" dirty="0">
              <a:latin typeface="微软雅黑" panose="020B0503020204020204" pitchFamily="34" charset="-122"/>
              <a:ea typeface="微软雅黑" panose="020B0503020204020204" pitchFamily="34" charset="-122"/>
            </a:endParaRPr>
          </a:p>
          <a:p>
            <a:pPr lvl="1" fontAlgn="ctr">
              <a:lnSpc>
                <a:spcPct val="160000"/>
              </a:lnSpc>
            </a:pPr>
            <a:endParaRPr lang="en-US" altLang="zh-CN" sz="2100" dirty="0">
              <a:latin typeface="楷体" panose="02010609060101010101" pitchFamily="49" charset="-122"/>
              <a:ea typeface="楷体" panose="02010609060101010101" pitchFamily="49"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6"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65</a:t>
            </a:fld>
            <a:endParaRPr lang="en-US" dirty="0">
              <a:solidFill>
                <a:schemeClr val="tx2"/>
              </a:solidFill>
            </a:endParaRPr>
          </a:p>
        </p:txBody>
      </p:sp>
      <p:sp>
        <p:nvSpPr>
          <p:cNvPr id="10" name="Title 1"/>
          <p:cNvSpPr txBox="1"/>
          <p:nvPr/>
        </p:nvSpPr>
        <p:spPr>
          <a:xfrm>
            <a:off x="457200" y="533400"/>
            <a:ext cx="8229600" cy="609600"/>
          </a:xfrm>
          <a:prstGeom prst="rect">
            <a:avLst/>
          </a:prstGeom>
        </p:spPr>
        <p:txBody>
          <a:bodyPr>
            <a:normAutofit fontScale="90000" lnSpcReduction="1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题外话：</a:t>
            </a:r>
            <a:r>
              <a:rPr lang="en-US" altLang="zh-CN" b="1" dirty="0">
                <a:latin typeface="黑体" panose="02010609060101010101" pitchFamily="49" charset="-122"/>
                <a:ea typeface="黑体" panose="02010609060101010101" pitchFamily="49" charset="-122"/>
              </a:rPr>
              <a:t>TCP</a:t>
            </a:r>
            <a:r>
              <a:rPr lang="zh-CN" altLang="en-US" b="1" dirty="0">
                <a:latin typeface="黑体" panose="02010609060101010101" pitchFamily="49" charset="-122"/>
                <a:ea typeface="黑体" panose="02010609060101010101" pitchFamily="49" charset="-122"/>
              </a:rPr>
              <a:t>模型的缺点</a:t>
            </a:r>
          </a:p>
        </p:txBody>
      </p:sp>
      <p:sp>
        <p:nvSpPr>
          <p:cNvPr id="11" name="Content Placeholder 2"/>
          <p:cNvSpPr txBox="1"/>
          <p:nvPr/>
        </p:nvSpPr>
        <p:spPr>
          <a:xfrm>
            <a:off x="457200" y="1219200"/>
            <a:ext cx="8229600" cy="5257800"/>
          </a:xfrm>
          <a:prstGeom prst="rect">
            <a:avLst/>
          </a:prstGeom>
        </p:spPr>
        <p:txBody>
          <a:bodyPr>
            <a:normAutofit/>
          </a:bodyPr>
          <a:lstStyle>
            <a:lvl1pPr marL="182880" indent="-182880" algn="l" defTabSz="914400" rtl="0" eaLnBrk="1" latinLnBrk="0" hangingPunct="1">
              <a:spcBef>
                <a:spcPct val="20000"/>
              </a:spcBef>
              <a:buClr>
                <a:schemeClr val="accent1"/>
              </a:buClr>
              <a:buSzPct val="85000"/>
              <a:buFont typeface="Arial" panose="020B0604020202020204"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B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B0604020202020204"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B0604020202020204"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9pPr>
          </a:lstStyle>
          <a:p>
            <a:pPr marL="182880" lvl="1" fontAlgn="ctr">
              <a:lnSpc>
                <a:spcPct val="150000"/>
              </a:lnSpc>
              <a:buFont typeface="Wingdings" panose="05000000000000000000" pitchFamily="2" charset="2"/>
              <a:buChar char="Ø"/>
            </a:pPr>
            <a:r>
              <a:rPr lang="en-US" altLang="zh-CN" sz="2400" b="1" dirty="0">
                <a:latin typeface="微软雅黑" panose="020B0503020204020204" pitchFamily="34" charset="-122"/>
                <a:ea typeface="微软雅黑" panose="020B0503020204020204" pitchFamily="34" charset="-122"/>
              </a:rPr>
              <a:t>TCP</a:t>
            </a:r>
            <a:r>
              <a:rPr lang="zh-CN" altLang="en-US" sz="2400" b="1" dirty="0">
                <a:latin typeface="微软雅黑" panose="020B0503020204020204" pitchFamily="34" charset="-122"/>
                <a:ea typeface="微软雅黑" panose="020B0503020204020204" pitchFamily="34" charset="-122"/>
              </a:rPr>
              <a:t>的模型和协议也有自己的缺点：</a:t>
            </a:r>
            <a:endParaRPr lang="en-US" altLang="zh-CN" sz="2400" b="1" dirty="0">
              <a:latin typeface="微软雅黑" panose="020B0503020204020204" pitchFamily="34" charset="-122"/>
              <a:ea typeface="微软雅黑" panose="020B0503020204020204" pitchFamily="34" charset="-122"/>
            </a:endParaRPr>
          </a:p>
          <a:p>
            <a:pPr lvl="1" fontAlgn="ctr">
              <a:lnSpc>
                <a:spcPct val="150000"/>
              </a:lnSpc>
            </a:pPr>
            <a:r>
              <a:rPr lang="zh-CN" altLang="en-US" sz="2100" dirty="0">
                <a:latin typeface="楷体" panose="02010609060101010101" pitchFamily="49" charset="-122"/>
                <a:ea typeface="楷体" panose="02010609060101010101" pitchFamily="49" charset="-122"/>
              </a:rPr>
              <a:t>没有很好的区分服务，接口和协议的概念。</a:t>
            </a:r>
            <a:endParaRPr lang="en-US" altLang="zh-CN" sz="2100" dirty="0">
              <a:latin typeface="楷体" panose="02010609060101010101" pitchFamily="49" charset="-122"/>
              <a:ea typeface="楷体" panose="02010609060101010101" pitchFamily="49" charset="-122"/>
            </a:endParaRPr>
          </a:p>
          <a:p>
            <a:pPr lvl="1" fontAlgn="ctr">
              <a:lnSpc>
                <a:spcPct val="160000"/>
              </a:lnSpc>
            </a:pPr>
            <a:r>
              <a:rPr lang="zh-CN" altLang="en-US" sz="2100" dirty="0">
                <a:latin typeface="楷体" panose="02010609060101010101" pitchFamily="49" charset="-122"/>
                <a:ea typeface="楷体" panose="02010609060101010101" pitchFamily="49" charset="-122"/>
              </a:rPr>
              <a:t>不通用，如无法描述蓝牙通信网络。</a:t>
            </a:r>
            <a:endParaRPr lang="en-US" altLang="zh-CN" sz="2100" dirty="0">
              <a:latin typeface="楷体" panose="02010609060101010101" pitchFamily="49" charset="-122"/>
              <a:ea typeface="楷体" panose="02010609060101010101" pitchFamily="49" charset="-122"/>
            </a:endParaRPr>
          </a:p>
          <a:p>
            <a:pPr lvl="1" fontAlgn="ctr">
              <a:lnSpc>
                <a:spcPct val="160000"/>
              </a:lnSpc>
            </a:pPr>
            <a:r>
              <a:rPr lang="zh-CN" altLang="en-US" sz="2100" dirty="0">
                <a:latin typeface="楷体" panose="02010609060101010101" pitchFamily="49" charset="-122"/>
                <a:ea typeface="楷体" panose="02010609060101010101" pitchFamily="49" charset="-122"/>
              </a:rPr>
              <a:t>没有区分数据链路层和物理层。</a:t>
            </a:r>
            <a:endParaRPr lang="en-US" altLang="zh-CN" sz="2100" dirty="0">
              <a:latin typeface="楷体" panose="02010609060101010101" pitchFamily="49" charset="-122"/>
              <a:ea typeface="楷体" panose="02010609060101010101" pitchFamily="49" charset="-122"/>
            </a:endParaRPr>
          </a:p>
          <a:p>
            <a:pPr lvl="1" fontAlgn="ctr">
              <a:lnSpc>
                <a:spcPct val="160000"/>
              </a:lnSpc>
            </a:pPr>
            <a:r>
              <a:rPr lang="en-US" altLang="zh-CN" sz="2100" dirty="0">
                <a:latin typeface="楷体" panose="02010609060101010101" pitchFamily="49" charset="-122"/>
                <a:ea typeface="楷体" panose="02010609060101010101" pitchFamily="49" charset="-122"/>
              </a:rPr>
              <a:t>OSI</a:t>
            </a:r>
            <a:r>
              <a:rPr lang="zh-CN" altLang="en-US" sz="2100" dirty="0">
                <a:latin typeface="楷体" panose="02010609060101010101" pitchFamily="49" charset="-122"/>
                <a:ea typeface="楷体" panose="02010609060101010101" pitchFamily="49" charset="-122"/>
              </a:rPr>
              <a:t>的模型对于讨论网络非常有用，但其协议并未流行；而</a:t>
            </a:r>
            <a:r>
              <a:rPr lang="en-US" altLang="zh-CN" sz="2100" dirty="0">
                <a:latin typeface="楷体" panose="02010609060101010101" pitchFamily="49" charset="-122"/>
                <a:ea typeface="楷体" panose="02010609060101010101" pitchFamily="49" charset="-122"/>
              </a:rPr>
              <a:t>TCP/IP</a:t>
            </a:r>
            <a:r>
              <a:rPr lang="zh-CN" altLang="en-US" sz="2100" dirty="0">
                <a:latin typeface="楷体" panose="02010609060101010101" pitchFamily="49" charset="-122"/>
                <a:ea typeface="楷体" panose="02010609060101010101" pitchFamily="49" charset="-122"/>
              </a:rPr>
              <a:t>则相反，其协议被广泛使用，模型却并不重要。</a:t>
            </a:r>
            <a:endParaRPr lang="en-US" altLang="zh-CN" sz="2100" dirty="0">
              <a:latin typeface="楷体" panose="02010609060101010101" pitchFamily="49" charset="-122"/>
              <a:ea typeface="楷体" panose="02010609060101010101" pitchFamily="49" charset="-122"/>
            </a:endParaRPr>
          </a:p>
          <a:p>
            <a:pPr marL="182880" lvl="1" fontAlgn="ctr">
              <a:lnSpc>
                <a:spcPct val="160000"/>
              </a:lnSpc>
              <a:buFont typeface="Wingdings" panose="05000000000000000000" pitchFamily="2" charset="2"/>
              <a:buChar char="Ø"/>
            </a:pPr>
            <a:endParaRPr lang="en-US" altLang="zh-CN" sz="2400" b="1" dirty="0">
              <a:latin typeface="微软雅黑" panose="020B0503020204020204" pitchFamily="34" charset="-122"/>
              <a:ea typeface="微软雅黑" panose="020B0503020204020204" pitchFamily="34" charset="-122"/>
            </a:endParaRPr>
          </a:p>
          <a:p>
            <a:pPr lvl="1" fontAlgn="ctr">
              <a:lnSpc>
                <a:spcPct val="160000"/>
              </a:lnSpc>
            </a:pPr>
            <a:endParaRPr lang="en-US" altLang="zh-CN" sz="2100" dirty="0">
              <a:latin typeface="楷体" panose="02010609060101010101" pitchFamily="49" charset="-122"/>
              <a:ea typeface="楷体" panose="02010609060101010101" pitchFamily="49"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内容占位符 2"/>
          <p:cNvSpPr>
            <a:spLocks noGrp="1"/>
          </p:cNvSpPr>
          <p:nvPr>
            <p:ph idx="1"/>
          </p:nvPr>
        </p:nvSpPr>
        <p:spPr>
          <a:xfrm>
            <a:off x="228600" y="1219200"/>
            <a:ext cx="8686800" cy="5181600"/>
          </a:xfrm>
        </p:spPr>
        <p:txBody>
          <a:bodyPr>
            <a:normAutofit lnSpcReduction="10000"/>
          </a:bodyPr>
          <a:lstStyle/>
          <a:p>
            <a:pPr marL="0" indent="0">
              <a:buNone/>
            </a:pPr>
            <a:r>
              <a:rPr lang="en-US" altLang="zh-CN" dirty="0"/>
              <a:t>1. </a:t>
            </a:r>
            <a:r>
              <a:rPr lang="zh-CN" altLang="zh-CN" dirty="0"/>
              <a:t>数据传输速率</a:t>
            </a:r>
          </a:p>
          <a:p>
            <a:pPr lvl="1"/>
            <a:r>
              <a:rPr lang="zh-CN" altLang="zh-CN" dirty="0"/>
              <a:t>描述数据传输系统的主要技术指标之一。数据传输速率在数值上等于每秒传输二进制位数（</a:t>
            </a:r>
            <a:r>
              <a:rPr lang="en-US" altLang="zh-CN" dirty="0"/>
              <a:t>bit</a:t>
            </a:r>
            <a:r>
              <a:rPr lang="zh-CN" altLang="zh-CN" dirty="0"/>
              <a:t>，比特），单位为</a:t>
            </a:r>
            <a:r>
              <a:rPr lang="en-US" altLang="zh-CN" dirty="0"/>
              <a:t>bps</a:t>
            </a:r>
          </a:p>
          <a:p>
            <a:pPr marL="0" indent="0">
              <a:buNone/>
            </a:pPr>
            <a:r>
              <a:rPr lang="en-US" altLang="zh-CN" dirty="0"/>
              <a:t>2. </a:t>
            </a:r>
            <a:r>
              <a:rPr lang="zh-CN" altLang="zh-CN" dirty="0"/>
              <a:t>带宽与数据传输速率</a:t>
            </a:r>
          </a:p>
          <a:p>
            <a:pPr lvl="1"/>
            <a:r>
              <a:rPr lang="zh-CN" altLang="zh-CN" dirty="0"/>
              <a:t>在现代网络技术中，人们</a:t>
            </a:r>
            <a:r>
              <a:rPr lang="zh-CN" altLang="en-US" dirty="0"/>
              <a:t>经常</a:t>
            </a:r>
            <a:r>
              <a:rPr lang="zh-CN" altLang="zh-CN" dirty="0"/>
              <a:t>以“带宽”来表示</a:t>
            </a:r>
            <a:r>
              <a:rPr lang="zh-CN" altLang="en-US" dirty="0"/>
              <a:t>（数字）</a:t>
            </a:r>
            <a:r>
              <a:rPr lang="zh-CN" altLang="zh-CN" dirty="0"/>
              <a:t>信道的数据传输速率</a:t>
            </a:r>
            <a:endParaRPr lang="en-US" altLang="zh-CN" dirty="0"/>
          </a:p>
          <a:p>
            <a:pPr lvl="1"/>
            <a:r>
              <a:rPr lang="zh-CN" altLang="en-US" dirty="0">
                <a:solidFill>
                  <a:srgbClr val="FF0000"/>
                </a:solidFill>
              </a:rPr>
              <a:t>带宽不等于数据传输速率</a:t>
            </a:r>
            <a:endParaRPr lang="en-US" altLang="zh-CN" dirty="0">
              <a:solidFill>
                <a:srgbClr val="FF0000"/>
              </a:solidFill>
            </a:endParaRPr>
          </a:p>
          <a:p>
            <a:pPr marL="0" indent="0">
              <a:buNone/>
            </a:pPr>
            <a:r>
              <a:rPr lang="en-US" altLang="zh-CN" dirty="0"/>
              <a:t>3. </a:t>
            </a:r>
            <a:r>
              <a:rPr lang="zh-CN" altLang="zh-CN" dirty="0"/>
              <a:t>误码率</a:t>
            </a:r>
          </a:p>
          <a:p>
            <a:pPr lvl="1"/>
            <a:r>
              <a:rPr lang="zh-CN" altLang="zh-CN" dirty="0"/>
              <a:t>衡量数据在规定时间内数据传输精确性的指标</a:t>
            </a:r>
            <a:endParaRPr lang="en-US" altLang="zh-CN" dirty="0"/>
          </a:p>
          <a:p>
            <a:pPr marL="0" indent="0">
              <a:buNone/>
            </a:pPr>
            <a:r>
              <a:rPr lang="en-US" altLang="zh-CN" sz="2800" dirty="0"/>
              <a:t>4. </a:t>
            </a:r>
            <a:r>
              <a:rPr lang="zh-CN" altLang="zh-CN" sz="2800" dirty="0"/>
              <a:t>时延</a:t>
            </a:r>
            <a:endParaRPr lang="zh-CN" altLang="zh-CN" sz="1800" dirty="0"/>
          </a:p>
          <a:p>
            <a:pPr lvl="1"/>
            <a:r>
              <a:rPr lang="zh-CN" altLang="zh-CN" dirty="0"/>
              <a:t>时延指从终端</a:t>
            </a:r>
            <a:r>
              <a:rPr lang="en-US" altLang="zh-CN" dirty="0"/>
              <a:t>A</a:t>
            </a:r>
            <a:r>
              <a:rPr lang="zh-CN" altLang="zh-CN" dirty="0"/>
              <a:t>发送第一位数据到终端</a:t>
            </a:r>
            <a:r>
              <a:rPr lang="en-US" altLang="zh-CN" dirty="0"/>
              <a:t>B</a:t>
            </a:r>
            <a:r>
              <a:rPr lang="zh-CN" altLang="zh-CN" dirty="0"/>
              <a:t>接收最后一位数据的时间间隔。</a:t>
            </a:r>
            <a:endParaRPr lang="en-US" altLang="zh-CN" dirty="0"/>
          </a:p>
          <a:p>
            <a:pPr lvl="1">
              <a:buFont typeface="Arial" panose="020B0604020202020204" pitchFamily="34" charset="0"/>
              <a:buChar char="-"/>
            </a:pPr>
            <a:r>
              <a:rPr lang="zh-CN" altLang="en-US" dirty="0"/>
              <a:t>发送时延</a:t>
            </a:r>
            <a:r>
              <a:rPr lang="en-US" altLang="zh-CN" dirty="0"/>
              <a:t>=</a:t>
            </a:r>
            <a:r>
              <a:rPr lang="zh-CN" altLang="en-US" dirty="0"/>
              <a:t>数据块长度</a:t>
            </a:r>
            <a:r>
              <a:rPr lang="en-US" altLang="zh-CN" dirty="0"/>
              <a:t>/</a:t>
            </a:r>
            <a:r>
              <a:rPr lang="zh-CN" altLang="en-US" dirty="0"/>
              <a:t>信道带宽 </a:t>
            </a:r>
            <a:endParaRPr lang="en-US" altLang="zh-CN" dirty="0"/>
          </a:p>
          <a:p>
            <a:pPr lvl="1">
              <a:buFont typeface="Arial" panose="020B0604020202020204" pitchFamily="34" charset="0"/>
              <a:buChar char="-"/>
            </a:pPr>
            <a:r>
              <a:rPr lang="zh-CN" altLang="en-US" dirty="0"/>
              <a:t>传播时延 </a:t>
            </a:r>
            <a:r>
              <a:rPr lang="en-US" altLang="zh-CN" dirty="0"/>
              <a:t>= d/s </a:t>
            </a:r>
          </a:p>
          <a:p>
            <a:pPr lvl="1">
              <a:buFont typeface="Arial" panose="020B0604020202020204" pitchFamily="34" charset="0"/>
              <a:buChar char="-"/>
            </a:pPr>
            <a:r>
              <a:rPr lang="zh-CN" altLang="en-US" dirty="0"/>
              <a:t>处理时延。</a:t>
            </a:r>
          </a:p>
        </p:txBody>
      </p:sp>
      <p:pic>
        <p:nvPicPr>
          <p:cNvPr id="4"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5"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66</a:t>
            </a:fld>
            <a:endParaRPr lang="en-US" dirty="0">
              <a:solidFill>
                <a:schemeClr val="tx2"/>
              </a:solidFill>
            </a:endParaRPr>
          </a:p>
        </p:txBody>
      </p:sp>
      <p:sp>
        <p:nvSpPr>
          <p:cNvPr id="6" name="Title 1"/>
          <p:cNvSpPr txBox="1"/>
          <p:nvPr/>
        </p:nvSpPr>
        <p:spPr>
          <a:xfrm>
            <a:off x="457200" y="533400"/>
            <a:ext cx="8229600" cy="609600"/>
          </a:xfrm>
          <a:prstGeom prst="rect">
            <a:avLst/>
          </a:prstGeom>
        </p:spPr>
        <p:txBody>
          <a:bodyPr>
            <a:normAutofit fontScale="90000" lnSpcReduction="1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zh-CN" altLang="en-US" b="1">
                <a:latin typeface="黑体" panose="02010609060101010101" pitchFamily="49" charset="-122"/>
                <a:ea typeface="黑体" panose="02010609060101010101" pitchFamily="49" charset="-122"/>
              </a:rPr>
              <a:t>数字通信</a:t>
            </a:r>
            <a:r>
              <a:rPr lang="zh-CN" altLang="en-US" b="1" dirty="0">
                <a:latin typeface="黑体" panose="02010609060101010101" pitchFamily="49" charset="-122"/>
                <a:ea typeface="黑体" panose="02010609060101010101" pitchFamily="49" charset="-122"/>
              </a:rPr>
              <a:t>基础</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内容占位符 2"/>
          <p:cNvSpPr>
            <a:spLocks noGrp="1"/>
          </p:cNvSpPr>
          <p:nvPr>
            <p:ph idx="1"/>
          </p:nvPr>
        </p:nvSpPr>
        <p:spPr>
          <a:xfrm>
            <a:off x="228600" y="1219200"/>
            <a:ext cx="8686800" cy="5181600"/>
          </a:xfrm>
        </p:spPr>
        <p:txBody>
          <a:bodyPr/>
          <a:lstStyle/>
          <a:p>
            <a:r>
              <a:rPr lang="zh-CN" altLang="en-US" dirty="0"/>
              <a:t>数据传输率实际上不等于带宽（频率，</a:t>
            </a:r>
            <a:r>
              <a:rPr lang="en-US" altLang="zh-CN" dirty="0"/>
              <a:t>Hz</a:t>
            </a:r>
            <a:r>
              <a:rPr lang="zh-CN" altLang="en-US" dirty="0"/>
              <a:t>），只是早期的通信线路使用模拟信号，而模拟信号传送的实际上是连续的复合正弦波，可用的频率范围越高，则可以同时传输的数据越多，因此带宽正比于传输率。</a:t>
            </a:r>
            <a:endParaRPr lang="en-US" altLang="zh-CN" dirty="0"/>
          </a:p>
          <a:p>
            <a:endParaRPr lang="en-US" altLang="zh-CN" dirty="0"/>
          </a:p>
          <a:p>
            <a:r>
              <a:rPr lang="zh-CN" altLang="en-US" dirty="0"/>
              <a:t>傅里叶证明了任意连续的信号可以被分解成多个（可能是无限个）正弦波的合成。往往使用的正弦波越多，信号的还原度越高。傅里叶变换实际上描述了时域到频域的变换。</a:t>
            </a:r>
          </a:p>
        </p:txBody>
      </p:sp>
      <p:pic>
        <p:nvPicPr>
          <p:cNvPr id="4"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5"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67</a:t>
            </a:fld>
            <a:endParaRPr lang="en-US" dirty="0">
              <a:solidFill>
                <a:schemeClr val="tx2"/>
              </a:solidFill>
            </a:endParaRPr>
          </a:p>
        </p:txBody>
      </p:sp>
      <p:sp>
        <p:nvSpPr>
          <p:cNvPr id="6" name="Title 1"/>
          <p:cNvSpPr txBox="1"/>
          <p:nvPr/>
        </p:nvSpPr>
        <p:spPr>
          <a:xfrm>
            <a:off x="457200" y="533400"/>
            <a:ext cx="8229600" cy="609600"/>
          </a:xfrm>
          <a:prstGeom prst="rect">
            <a:avLst/>
          </a:prstGeom>
        </p:spPr>
        <p:txBody>
          <a:bodyPr>
            <a:normAutofit fontScale="90000" lnSpcReduction="1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题外话：傅里叶变换与带宽</a:t>
            </a:r>
          </a:p>
        </p:txBody>
      </p:sp>
      <p:pic>
        <p:nvPicPr>
          <p:cNvPr id="45063" name="Picture 7" descr="http://pic2.zhimg.com/a01c7723402192c4fb9fb1554f9fda82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495800"/>
            <a:ext cx="4314825" cy="1000125"/>
          </a:xfrm>
          <a:prstGeom prst="rect">
            <a:avLst/>
          </a:prstGeom>
          <a:noFill/>
        </p:spPr>
      </p:pic>
      <p:pic>
        <p:nvPicPr>
          <p:cNvPr id="45065" name="Picture 9" descr="http://pic2.zhimg.com/965a56d91f54d5cd80d3e7a807e01be6_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5597243"/>
            <a:ext cx="5305425" cy="123825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0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内容占位符 2"/>
          <p:cNvSpPr>
            <a:spLocks noGrp="1"/>
          </p:cNvSpPr>
          <p:nvPr>
            <p:ph idx="1"/>
          </p:nvPr>
        </p:nvSpPr>
        <p:spPr>
          <a:xfrm>
            <a:off x="228600" y="1219200"/>
            <a:ext cx="8686800" cy="5181600"/>
          </a:xfrm>
        </p:spPr>
        <p:txBody>
          <a:bodyPr/>
          <a:lstStyle/>
          <a:p>
            <a:pPr marL="0" indent="0">
              <a:buNone/>
            </a:pPr>
            <a:endParaRPr lang="zh-CN" altLang="en-US" dirty="0"/>
          </a:p>
        </p:txBody>
      </p:sp>
      <p:pic>
        <p:nvPicPr>
          <p:cNvPr id="4"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5"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68</a:t>
            </a:fld>
            <a:endParaRPr lang="en-US" dirty="0">
              <a:solidFill>
                <a:schemeClr val="tx2"/>
              </a:solidFill>
            </a:endParaRPr>
          </a:p>
        </p:txBody>
      </p:sp>
      <p:sp>
        <p:nvSpPr>
          <p:cNvPr id="6" name="Title 1"/>
          <p:cNvSpPr txBox="1"/>
          <p:nvPr/>
        </p:nvSpPr>
        <p:spPr>
          <a:xfrm>
            <a:off x="457200" y="533400"/>
            <a:ext cx="8229600" cy="609600"/>
          </a:xfrm>
          <a:prstGeom prst="rect">
            <a:avLst/>
          </a:prstGeom>
        </p:spPr>
        <p:txBody>
          <a:bodyPr>
            <a:normAutofit fontScale="90000" lnSpcReduction="1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题外话：傅里叶变换与带宽</a:t>
            </a:r>
          </a:p>
        </p:txBody>
      </p:sp>
      <p:pic>
        <p:nvPicPr>
          <p:cNvPr id="47106" name="Picture 2" descr="http://pic3.zhimg.com/bb8de9d8a622ec08852a334ed34f404b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447800"/>
            <a:ext cx="7816989" cy="4703222"/>
          </a:xfrm>
          <a:prstGeom prst="rect">
            <a:avLst/>
          </a:prstGeom>
          <a:noFill/>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内容占位符 2"/>
          <p:cNvSpPr>
            <a:spLocks noGrp="1"/>
          </p:cNvSpPr>
          <p:nvPr>
            <p:ph idx="1"/>
          </p:nvPr>
        </p:nvSpPr>
        <p:spPr>
          <a:xfrm>
            <a:off x="228600" y="1219200"/>
            <a:ext cx="8686800" cy="5181600"/>
          </a:xfrm>
        </p:spPr>
        <p:txBody>
          <a:bodyPr>
            <a:normAutofit/>
          </a:bodyPr>
          <a:lstStyle/>
          <a:p>
            <a:r>
              <a:rPr lang="zh-CN" altLang="en-US" dirty="0"/>
              <a:t>所有的传输设施都会在传输中损失能量。</a:t>
            </a:r>
            <a:endParaRPr lang="en-US" altLang="zh-CN" dirty="0"/>
          </a:p>
          <a:p>
            <a:endParaRPr lang="en-US" altLang="zh-CN" dirty="0"/>
          </a:p>
          <a:p>
            <a:r>
              <a:rPr lang="zh-CN" altLang="en-US" dirty="0"/>
              <a:t>所有的传输设施对不同傅里叶分量的衰减并不相同。</a:t>
            </a:r>
            <a:endParaRPr lang="en-US" altLang="zh-CN" dirty="0"/>
          </a:p>
          <a:p>
            <a:endParaRPr lang="en-US" altLang="zh-CN" dirty="0"/>
          </a:p>
          <a:p>
            <a:r>
              <a:rPr lang="zh-CN" altLang="en-US" dirty="0"/>
              <a:t>传输过程中振幅不会明显减弱的一段频率称为带宽（</a:t>
            </a:r>
            <a:r>
              <a:rPr lang="en-US" altLang="zh-CN" dirty="0"/>
              <a:t>bandwidth</a:t>
            </a:r>
            <a:r>
              <a:rPr lang="zh-CN" altLang="en-US" dirty="0"/>
              <a:t>）。</a:t>
            </a:r>
            <a:endParaRPr lang="en-US" altLang="zh-CN" dirty="0"/>
          </a:p>
          <a:p>
            <a:endParaRPr lang="en-US" altLang="zh-CN" dirty="0"/>
          </a:p>
          <a:p>
            <a:r>
              <a:rPr lang="zh-CN" altLang="en-US" dirty="0"/>
              <a:t>实践中，通常所指的带宽是只从</a:t>
            </a:r>
            <a:r>
              <a:rPr lang="en-US" altLang="zh-CN" dirty="0"/>
              <a:t>0</a:t>
            </a:r>
            <a:r>
              <a:rPr lang="zh-CN" altLang="en-US" dirty="0"/>
              <a:t>到衰减一半能量的频率处。</a:t>
            </a:r>
            <a:endParaRPr lang="en-US" altLang="zh-CN" dirty="0"/>
          </a:p>
          <a:p>
            <a:endParaRPr lang="en-US" altLang="zh-CN" dirty="0"/>
          </a:p>
          <a:p>
            <a:r>
              <a:rPr lang="zh-CN" altLang="en-US" dirty="0"/>
              <a:t>带宽是传输介质的物理特性，取决于介质的材料，厚度，长度等。</a:t>
            </a:r>
            <a:endParaRPr lang="en-US" altLang="zh-CN" dirty="0"/>
          </a:p>
        </p:txBody>
      </p:sp>
      <p:pic>
        <p:nvPicPr>
          <p:cNvPr id="4"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5"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69</a:t>
            </a:fld>
            <a:endParaRPr lang="en-US" dirty="0">
              <a:solidFill>
                <a:schemeClr val="tx2"/>
              </a:solidFill>
            </a:endParaRPr>
          </a:p>
        </p:txBody>
      </p:sp>
      <p:sp>
        <p:nvSpPr>
          <p:cNvPr id="6" name="Title 1"/>
          <p:cNvSpPr txBox="1"/>
          <p:nvPr/>
        </p:nvSpPr>
        <p:spPr>
          <a:xfrm>
            <a:off x="457200" y="533400"/>
            <a:ext cx="8229600" cy="609600"/>
          </a:xfrm>
          <a:prstGeom prst="rect">
            <a:avLst/>
          </a:prstGeom>
        </p:spPr>
        <p:txBody>
          <a:bodyPr>
            <a:normAutofit fontScale="90000" lnSpcReduction="1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题外话：傅里叶变换与带宽</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6"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7</a:t>
            </a:fld>
            <a:endParaRPr lang="en-US" dirty="0">
              <a:solidFill>
                <a:schemeClr val="tx2"/>
              </a:solidFill>
            </a:endParaRPr>
          </a:p>
        </p:txBody>
      </p:sp>
      <p:sp>
        <p:nvSpPr>
          <p:cNvPr id="10" name="Title 1"/>
          <p:cNvSpPr txBox="1"/>
          <p:nvPr/>
        </p:nvSpPr>
        <p:spPr>
          <a:xfrm>
            <a:off x="457200" y="533400"/>
            <a:ext cx="8229600" cy="609600"/>
          </a:xfrm>
          <a:prstGeom prst="rect">
            <a:avLst/>
          </a:prstGeom>
        </p:spPr>
        <p:txBody>
          <a:bodyPr>
            <a:normAutofit fontScale="90000" lnSpcReduction="1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计算机网络的应用</a:t>
            </a:r>
          </a:p>
        </p:txBody>
      </p:sp>
      <p:sp>
        <p:nvSpPr>
          <p:cNvPr id="11" name="Content Placeholder 2"/>
          <p:cNvSpPr txBox="1"/>
          <p:nvPr/>
        </p:nvSpPr>
        <p:spPr>
          <a:xfrm>
            <a:off x="457200" y="1219200"/>
            <a:ext cx="8229600" cy="5257800"/>
          </a:xfrm>
          <a:prstGeom prst="rect">
            <a:avLst/>
          </a:prstGeom>
        </p:spPr>
        <p:txBody>
          <a:bodyPr>
            <a:normAutofit/>
          </a:bodyPr>
          <a:lstStyle>
            <a:lvl1pPr marL="182880" indent="-182880" algn="l" defTabSz="914400" rtl="0" eaLnBrk="1" latinLnBrk="0" hangingPunct="1">
              <a:spcBef>
                <a:spcPct val="20000"/>
              </a:spcBef>
              <a:buClr>
                <a:schemeClr val="accent1"/>
              </a:buClr>
              <a:buSzPct val="85000"/>
              <a:buFont typeface="Arial" panose="020B0604020202020204"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B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B0604020202020204"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B0604020202020204"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9pPr>
          </a:lstStyle>
          <a:p>
            <a:pPr marL="182880" lvl="1" fontAlgn="ctr">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商业应用的三个目标</a:t>
            </a:r>
            <a:endParaRPr lang="en-US" altLang="zh-CN" sz="2400" b="1" dirty="0">
              <a:latin typeface="微软雅黑" panose="020B0503020204020204" pitchFamily="34" charset="-122"/>
              <a:ea typeface="微软雅黑" panose="020B0503020204020204" pitchFamily="34" charset="-122"/>
            </a:endParaRPr>
          </a:p>
          <a:p>
            <a:pPr lvl="1" fontAlgn="ctr">
              <a:lnSpc>
                <a:spcPct val="150000"/>
              </a:lnSpc>
            </a:pPr>
            <a:r>
              <a:rPr lang="zh-CN" altLang="en-US" sz="2100">
                <a:latin typeface="楷体" panose="02010609060101010101" pitchFamily="49" charset="-122"/>
                <a:ea typeface="楷体" panose="02010609060101010101" pitchFamily="49" charset="-122"/>
              </a:rPr>
              <a:t>公司内部共享物理</a:t>
            </a:r>
            <a:r>
              <a:rPr lang="zh-CN" altLang="en-US" sz="2100" dirty="0">
                <a:latin typeface="楷体" panose="02010609060101010101" pitchFamily="49" charset="-122"/>
                <a:ea typeface="楷体" panose="02010609060101010101" pitchFamily="49" charset="-122"/>
              </a:rPr>
              <a:t>与信息资源，打破地理位置的束缚（</a:t>
            </a:r>
            <a:r>
              <a:rPr lang="en-US" altLang="zh-CN" sz="2100" dirty="0">
                <a:latin typeface="楷体" panose="02010609060101010101" pitchFamily="49" charset="-122"/>
                <a:ea typeface="楷体" panose="02010609060101010101" pitchFamily="49" charset="-122"/>
              </a:rPr>
              <a:t>Tyranny of Geology</a:t>
            </a:r>
            <a:r>
              <a:rPr lang="zh-CN" altLang="en-US" sz="2100" dirty="0">
                <a:latin typeface="楷体" panose="02010609060101010101" pitchFamily="49" charset="-122"/>
                <a:ea typeface="楷体" panose="02010609060101010101" pitchFamily="49" charset="-122"/>
              </a:rPr>
              <a:t>）。</a:t>
            </a:r>
            <a:endParaRPr lang="en-US" altLang="zh-CN" sz="2100" dirty="0">
              <a:latin typeface="楷体" panose="02010609060101010101" pitchFamily="49" charset="-122"/>
              <a:ea typeface="楷体" panose="02010609060101010101" pitchFamily="49" charset="-122"/>
            </a:endParaRPr>
          </a:p>
          <a:p>
            <a:pPr lvl="1" fontAlgn="ctr">
              <a:lnSpc>
                <a:spcPct val="150000"/>
              </a:lnSpc>
            </a:pPr>
            <a:endParaRPr lang="en-US" altLang="zh-CN" sz="2100" dirty="0">
              <a:latin typeface="楷体" panose="02010609060101010101" pitchFamily="49" charset="-122"/>
              <a:ea typeface="楷体" panose="02010609060101010101" pitchFamily="49" charset="-122"/>
            </a:endParaRPr>
          </a:p>
          <a:p>
            <a:pPr lvl="1" fontAlgn="ctr">
              <a:lnSpc>
                <a:spcPct val="150000"/>
              </a:lnSpc>
            </a:pPr>
            <a:endParaRPr lang="en-US" altLang="zh-CN" sz="2100" dirty="0">
              <a:latin typeface="楷体" panose="02010609060101010101" pitchFamily="49" charset="-122"/>
              <a:ea typeface="楷体" panose="02010609060101010101" pitchFamily="49" charset="-122"/>
            </a:endParaRPr>
          </a:p>
          <a:p>
            <a:pPr lvl="1" fontAlgn="ctr">
              <a:lnSpc>
                <a:spcPct val="150000"/>
              </a:lnSpc>
            </a:pPr>
            <a:endParaRPr lang="en-US" altLang="zh-CN" sz="2100" dirty="0">
              <a:latin typeface="楷体" panose="02010609060101010101" pitchFamily="49" charset="-122"/>
              <a:ea typeface="楷体" panose="02010609060101010101" pitchFamily="49" charset="-122"/>
            </a:endParaRPr>
          </a:p>
          <a:p>
            <a:pPr lvl="1" fontAlgn="ctr">
              <a:lnSpc>
                <a:spcPct val="150000"/>
              </a:lnSpc>
            </a:pPr>
            <a:r>
              <a:rPr lang="zh-CN" altLang="en-US" sz="2100" dirty="0">
                <a:latin typeface="楷体" panose="02010609060101010101" pitchFamily="49" charset="-122"/>
                <a:ea typeface="楷体" panose="02010609060101010101" pitchFamily="49" charset="-122"/>
              </a:rPr>
              <a:t>通信媒介</a:t>
            </a:r>
            <a:r>
              <a:rPr lang="en-US" altLang="zh-CN" sz="2100" dirty="0">
                <a:latin typeface="楷体" panose="02010609060101010101" pitchFamily="49" charset="-122"/>
                <a:ea typeface="楷体" panose="02010609060101010101" pitchFamily="49" charset="-122"/>
              </a:rPr>
              <a:t>——Email</a:t>
            </a:r>
            <a:r>
              <a:rPr lang="zh-CN" altLang="en-US" sz="2100" dirty="0">
                <a:latin typeface="楷体" panose="02010609060101010101" pitchFamily="49" charset="-122"/>
                <a:ea typeface="楷体" panose="02010609060101010101" pitchFamily="49" charset="-122"/>
              </a:rPr>
              <a:t>，视频会议，文件共享与在线编辑</a:t>
            </a:r>
            <a:endParaRPr lang="en-US" altLang="zh-CN" sz="2100" dirty="0">
              <a:latin typeface="楷体" panose="02010609060101010101" pitchFamily="49" charset="-122"/>
              <a:ea typeface="楷体" panose="02010609060101010101" pitchFamily="49" charset="-122"/>
            </a:endParaRPr>
          </a:p>
          <a:p>
            <a:pPr lvl="1" fontAlgn="ctr">
              <a:lnSpc>
                <a:spcPct val="150000"/>
              </a:lnSpc>
            </a:pPr>
            <a:endParaRPr lang="en-US" altLang="zh-CN" sz="2100" dirty="0">
              <a:latin typeface="楷体" panose="02010609060101010101" pitchFamily="49" charset="-122"/>
              <a:ea typeface="楷体" panose="02010609060101010101" pitchFamily="49" charset="-122"/>
            </a:endParaRPr>
          </a:p>
          <a:p>
            <a:pPr lvl="1" fontAlgn="ctr">
              <a:lnSpc>
                <a:spcPct val="150000"/>
              </a:lnSpc>
            </a:pPr>
            <a:r>
              <a:rPr lang="zh-CN" altLang="en-US" sz="2100" dirty="0">
                <a:latin typeface="楷体" panose="02010609060101010101" pitchFamily="49" charset="-122"/>
                <a:ea typeface="楷体" panose="02010609060101010101" pitchFamily="49" charset="-122"/>
              </a:rPr>
              <a:t>电子商务</a:t>
            </a:r>
            <a:r>
              <a:rPr lang="en-US" altLang="zh-CN" sz="2100" dirty="0">
                <a:latin typeface="楷体" panose="02010609060101010101" pitchFamily="49" charset="-122"/>
                <a:ea typeface="楷体" panose="02010609060101010101" pitchFamily="49" charset="-122"/>
              </a:rPr>
              <a:t>——B2B</a:t>
            </a:r>
            <a:r>
              <a:rPr lang="zh-CN" altLang="en-US" sz="2100" dirty="0">
                <a:latin typeface="楷体" panose="02010609060101010101" pitchFamily="49" charset="-122"/>
                <a:ea typeface="楷体" panose="02010609060101010101" pitchFamily="49" charset="-122"/>
              </a:rPr>
              <a:t>（阿里巴巴），</a:t>
            </a:r>
            <a:r>
              <a:rPr lang="en-US" altLang="zh-CN" sz="2100" dirty="0">
                <a:latin typeface="楷体" panose="02010609060101010101" pitchFamily="49" charset="-122"/>
                <a:ea typeface="楷体" panose="02010609060101010101" pitchFamily="49" charset="-122"/>
              </a:rPr>
              <a:t>B2C</a:t>
            </a:r>
            <a:r>
              <a:rPr lang="zh-CN" altLang="en-US" sz="2100" dirty="0">
                <a:latin typeface="楷体" panose="02010609060101010101" pitchFamily="49" charset="-122"/>
                <a:ea typeface="楷体" panose="02010609060101010101" pitchFamily="49" charset="-122"/>
              </a:rPr>
              <a:t>（淘宝、京东）</a:t>
            </a:r>
            <a:endParaRPr lang="en-US" altLang="zh-CN" sz="2100" dirty="0">
              <a:latin typeface="楷体" panose="02010609060101010101" pitchFamily="49" charset="-122"/>
              <a:ea typeface="楷体" panose="02010609060101010101" pitchFamily="49" charset="-122"/>
            </a:endParaRPr>
          </a:p>
        </p:txBody>
      </p:sp>
      <p:sp>
        <p:nvSpPr>
          <p:cNvPr id="2" name="Rectangle 1"/>
          <p:cNvSpPr/>
          <p:nvPr/>
        </p:nvSpPr>
        <p:spPr>
          <a:xfrm>
            <a:off x="1828800" y="3421618"/>
            <a:ext cx="1447800" cy="647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7"/>
          <p:cNvSpPr/>
          <p:nvPr/>
        </p:nvSpPr>
        <p:spPr>
          <a:xfrm>
            <a:off x="5791200" y="3421618"/>
            <a:ext cx="1447800" cy="647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Oval 2"/>
          <p:cNvSpPr/>
          <p:nvPr/>
        </p:nvSpPr>
        <p:spPr>
          <a:xfrm>
            <a:off x="3768969" y="3364468"/>
            <a:ext cx="1371600" cy="76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网络</a:t>
            </a:r>
          </a:p>
        </p:txBody>
      </p:sp>
      <p:sp>
        <p:nvSpPr>
          <p:cNvPr id="4" name="Oval 3"/>
          <p:cNvSpPr/>
          <p:nvPr/>
        </p:nvSpPr>
        <p:spPr>
          <a:xfrm>
            <a:off x="2400300" y="3593068"/>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Oval 11"/>
          <p:cNvSpPr/>
          <p:nvPr/>
        </p:nvSpPr>
        <p:spPr>
          <a:xfrm>
            <a:off x="6362700" y="3593068"/>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Straight Connector 8"/>
          <p:cNvCxnSpPr>
            <a:stCxn id="2" idx="3"/>
            <a:endCxn id="3" idx="2"/>
          </p:cNvCxnSpPr>
          <p:nvPr/>
        </p:nvCxnSpPr>
        <p:spPr>
          <a:xfrm>
            <a:off x="3276600" y="3745468"/>
            <a:ext cx="492369"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686300" y="3745468"/>
            <a:ext cx="11049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Curved Connector 19"/>
          <p:cNvCxnSpPr>
            <a:stCxn id="4" idx="7"/>
            <a:endCxn id="12" idx="1"/>
          </p:cNvCxnSpPr>
          <p:nvPr/>
        </p:nvCxnSpPr>
        <p:spPr>
          <a:xfrm rot="5400000" flipH="1" flipV="1">
            <a:off x="4533900" y="1764268"/>
            <a:ext cx="12700" cy="3746874"/>
          </a:xfrm>
          <a:prstGeom prst="curvedConnector3">
            <a:avLst>
              <a:gd name="adj1" fmla="val 215147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Curved Connector 21"/>
          <p:cNvCxnSpPr>
            <a:stCxn id="12" idx="3"/>
            <a:endCxn id="4" idx="5"/>
          </p:cNvCxnSpPr>
          <p:nvPr/>
        </p:nvCxnSpPr>
        <p:spPr>
          <a:xfrm rot="5400000">
            <a:off x="4533900" y="1979794"/>
            <a:ext cx="12700" cy="3746874"/>
          </a:xfrm>
          <a:prstGeom prst="curvedConnector3">
            <a:avLst>
              <a:gd name="adj1" fmla="val 215147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114118" y="3058776"/>
            <a:ext cx="87716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客户机</a:t>
            </a:r>
          </a:p>
        </p:txBody>
      </p:sp>
      <p:sp>
        <p:nvSpPr>
          <p:cNvPr id="26" name="TextBox 25"/>
          <p:cNvSpPr txBox="1"/>
          <p:nvPr/>
        </p:nvSpPr>
        <p:spPr>
          <a:xfrm>
            <a:off x="6076518" y="3032108"/>
            <a:ext cx="87716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服务机</a:t>
            </a:r>
          </a:p>
        </p:txBody>
      </p:sp>
      <p:sp>
        <p:nvSpPr>
          <p:cNvPr id="28" name="TextBox 27"/>
          <p:cNvSpPr txBox="1"/>
          <p:nvPr/>
        </p:nvSpPr>
        <p:spPr>
          <a:xfrm>
            <a:off x="4800168" y="2995136"/>
            <a:ext cx="646331"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请求</a:t>
            </a:r>
          </a:p>
        </p:txBody>
      </p:sp>
      <p:sp>
        <p:nvSpPr>
          <p:cNvPr id="29" name="TextBox 28"/>
          <p:cNvSpPr txBox="1"/>
          <p:nvPr/>
        </p:nvSpPr>
        <p:spPr>
          <a:xfrm>
            <a:off x="3445803" y="4126468"/>
            <a:ext cx="646331"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应答</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8203" y="1600200"/>
            <a:ext cx="7282797" cy="1676400"/>
          </a:xfrm>
        </p:spPr>
        <p:txBody>
          <a:bodyPr>
            <a:normAutofit/>
          </a:bodyPr>
          <a:lstStyle/>
          <a:p>
            <a:pPr algn="r"/>
            <a:r>
              <a:rPr lang="zh-CN" altLang="en-US" b="1" dirty="0">
                <a:latin typeface="黑体" panose="02010609060101010101" pitchFamily="49" charset="-122"/>
                <a:ea typeface="黑体" panose="02010609060101010101" pitchFamily="49" charset="-122"/>
              </a:rPr>
              <a:t>计算机网络</a:t>
            </a:r>
          </a:p>
        </p:txBody>
      </p:sp>
      <p:pic>
        <p:nvPicPr>
          <p:cNvPr id="1026"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5" name="副标题 2"/>
          <p:cNvSpPr txBox="1"/>
          <p:nvPr/>
        </p:nvSpPr>
        <p:spPr>
          <a:xfrm>
            <a:off x="3048000" y="3400400"/>
            <a:ext cx="5486400" cy="638200"/>
          </a:xfrm>
          <a:prstGeom prst="rect">
            <a:avLst/>
          </a:prstGeom>
        </p:spPr>
        <p:txBody>
          <a:bodyPr vert="horz" lIns="91440" tIns="45720" rIns="91440" bIns="45720" rtlCol="0">
            <a:noAutofit/>
          </a:bodyPr>
          <a:lstStyle>
            <a:lvl1pPr marL="0" indent="0" algn="l" defTabSz="914400" rtl="0" eaLnBrk="1" latinLnBrk="0" hangingPunct="1">
              <a:spcBef>
                <a:spcPct val="20000"/>
              </a:spcBef>
              <a:buClr>
                <a:schemeClr val="accent1"/>
              </a:buClr>
              <a:buSzPct val="85000"/>
              <a:buFont typeface="Arial" panose="020B0604020202020204"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spcBef>
                <a:spcPct val="20000"/>
              </a:spcBef>
              <a:buClr>
                <a:schemeClr val="accent1"/>
              </a:buClr>
              <a:buSzPct val="85000"/>
              <a:buFont typeface="Arial" panose="020B0604020202020204"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SzPct val="90000"/>
              <a:buFont typeface="Arial" panose="020B0604020202020204"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anose="020B0604020202020204"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SzPct val="100000"/>
              <a:buFont typeface="Arial" panose="020B0604020202020204" pitchFamily="34" charset="0"/>
              <a:buNone/>
              <a:defRPr sz="14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buClr>
              <a:buFont typeface="Arial" panose="020B0604020202020204" pitchFamily="34" charset="0"/>
              <a:buNone/>
              <a:defRPr sz="13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Arial" panose="020B0604020202020204" pitchFamily="34" charset="0"/>
              <a:buNone/>
              <a:defRPr sz="13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buClr>
              <a:buFont typeface="Arial" panose="020B0604020202020204" pitchFamily="34" charset="0"/>
              <a:buNone/>
              <a:defRPr sz="13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Font typeface="Arial" panose="020B0604020202020204" pitchFamily="34" charset="0"/>
              <a:buNone/>
              <a:defRPr sz="1300" kern="1200">
                <a:solidFill>
                  <a:schemeClr val="tx1">
                    <a:tint val="75000"/>
                  </a:schemeClr>
                </a:solidFill>
                <a:latin typeface="+mn-lt"/>
                <a:ea typeface="+mn-ea"/>
                <a:cs typeface="+mn-cs"/>
              </a:defRPr>
            </a:lvl9pPr>
          </a:lstStyle>
          <a:p>
            <a:pPr algn="r"/>
            <a:r>
              <a:rPr lang="en-US" altLang="zh-CN" sz="3200" dirty="0">
                <a:latin typeface="黑体" panose="02010609060101010101" pitchFamily="49" charset="-122"/>
                <a:ea typeface="黑体" panose="02010609060101010101" pitchFamily="49" charset="-122"/>
              </a:rPr>
              <a:t>1.2</a:t>
            </a:r>
            <a:r>
              <a:rPr lang="zh-CN" altLang="en-US" sz="3200" dirty="0">
                <a:latin typeface="黑体" panose="02010609060101010101" pitchFamily="49" charset="-122"/>
                <a:ea typeface="黑体" panose="02010609060101010101" pitchFamily="49" charset="-122"/>
              </a:rPr>
              <a:t> 局域网基础</a:t>
            </a:r>
          </a:p>
        </p:txBody>
      </p:sp>
      <p:pic>
        <p:nvPicPr>
          <p:cNvPr id="6"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pPr eaLnBrk="1" hangingPunct="1">
              <a:defRPr/>
            </a:pPr>
            <a:r>
              <a:rPr lang="zh-CN" altLang="zh-CN" dirty="0"/>
              <a:t>局域网概述</a:t>
            </a:r>
            <a:endParaRPr lang="zh-CN" altLang="en-US" dirty="0"/>
          </a:p>
        </p:txBody>
      </p:sp>
      <p:sp>
        <p:nvSpPr>
          <p:cNvPr id="50179" name="内容占位符 5"/>
          <p:cNvSpPr>
            <a:spLocks noGrp="1"/>
          </p:cNvSpPr>
          <p:nvPr>
            <p:ph idx="1"/>
          </p:nvPr>
        </p:nvSpPr>
        <p:spPr/>
        <p:txBody>
          <a:bodyPr/>
          <a:lstStyle/>
          <a:p>
            <a:r>
              <a:rPr lang="zh-CN" altLang="zh-CN" dirty="0"/>
              <a:t>局域网也是建立互联网的基础网络</a:t>
            </a:r>
            <a:r>
              <a:rPr lang="zh-CN" altLang="en-US" dirty="0"/>
              <a:t>，</a:t>
            </a:r>
            <a:r>
              <a:rPr lang="zh-CN" altLang="zh-CN" dirty="0"/>
              <a:t>，在企业、机关和学校等各种单位中已经得到了广泛的应用。</a:t>
            </a:r>
            <a:endParaRPr lang="zh-CN" altLang="en-US" dirty="0"/>
          </a:p>
          <a:p>
            <a:pPr eaLnBrk="1" hangingPunct="1"/>
            <a:endParaRPr lang="en-US" altLang="zh-CN" dirty="0"/>
          </a:p>
          <a:p>
            <a:pPr eaLnBrk="1" hangingPunct="1"/>
            <a:r>
              <a:rPr lang="en-US" altLang="zh-CN" dirty="0"/>
              <a:t>1. </a:t>
            </a:r>
            <a:r>
              <a:rPr lang="zh-CN" altLang="zh-CN" dirty="0"/>
              <a:t>局域网的特点</a:t>
            </a:r>
          </a:p>
          <a:p>
            <a:pPr marL="393700" lvl="1" indent="0" eaLnBrk="1" hangingPunct="1">
              <a:buNone/>
            </a:pPr>
            <a:r>
              <a:rPr lang="zh-CN" altLang="zh-CN" dirty="0"/>
              <a:t>（</a:t>
            </a:r>
            <a:r>
              <a:rPr lang="en-US" altLang="zh-CN" dirty="0"/>
              <a:t>1</a:t>
            </a:r>
            <a:r>
              <a:rPr lang="zh-CN" altLang="zh-CN" dirty="0"/>
              <a:t>）共享传输信道。</a:t>
            </a:r>
          </a:p>
          <a:p>
            <a:pPr marL="393700" lvl="1" indent="0" eaLnBrk="1" hangingPunct="1">
              <a:buNone/>
            </a:pPr>
            <a:r>
              <a:rPr lang="zh-CN" altLang="zh-CN" dirty="0"/>
              <a:t>（</a:t>
            </a:r>
            <a:r>
              <a:rPr lang="en-US" altLang="zh-CN" dirty="0"/>
              <a:t>2</a:t>
            </a:r>
            <a:r>
              <a:rPr lang="zh-CN" altLang="zh-CN" dirty="0"/>
              <a:t>）范围有限。局域网的覆盖范围一般在几公里</a:t>
            </a:r>
            <a:r>
              <a:rPr lang="zh-CN" altLang="en-US" dirty="0"/>
              <a:t>范围</a:t>
            </a:r>
            <a:r>
              <a:rPr lang="zh-CN" altLang="zh-CN" dirty="0"/>
              <a:t>内。</a:t>
            </a:r>
          </a:p>
          <a:p>
            <a:pPr marL="393700" lvl="1" indent="0" eaLnBrk="1" hangingPunct="1">
              <a:buNone/>
            </a:pPr>
            <a:r>
              <a:rPr lang="zh-CN" altLang="zh-CN" dirty="0"/>
              <a:t>（</a:t>
            </a:r>
            <a:r>
              <a:rPr lang="en-US" altLang="zh-CN" dirty="0"/>
              <a:t>3</a:t>
            </a:r>
            <a:r>
              <a:rPr lang="zh-CN" altLang="zh-CN" dirty="0"/>
              <a:t>）传输速度高。目前常用的是</a:t>
            </a:r>
            <a:r>
              <a:rPr lang="en-US" altLang="zh-CN" dirty="0"/>
              <a:t>100Mbps</a:t>
            </a:r>
            <a:r>
              <a:rPr lang="zh-CN" altLang="zh-CN" dirty="0"/>
              <a:t>。</a:t>
            </a:r>
          </a:p>
          <a:p>
            <a:pPr marL="393700" lvl="1" indent="0" eaLnBrk="1" hangingPunct="1">
              <a:buNone/>
            </a:pPr>
            <a:r>
              <a:rPr lang="zh-CN" altLang="zh-CN" dirty="0"/>
              <a:t>（</a:t>
            </a:r>
            <a:r>
              <a:rPr lang="en-US" altLang="zh-CN" dirty="0"/>
              <a:t>4</a:t>
            </a:r>
            <a:r>
              <a:rPr lang="zh-CN" altLang="zh-CN" dirty="0"/>
              <a:t>）工作可靠，误码率低</a:t>
            </a:r>
            <a:endParaRPr lang="zh-CN" altLang="en-US" dirty="0"/>
          </a:p>
        </p:txBody>
      </p:sp>
      <p:pic>
        <p:nvPicPr>
          <p:cNvPr id="4"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6"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71</a:t>
            </a:fld>
            <a:endParaRPr lang="en-US" dirty="0">
              <a:solidFill>
                <a:schemeClr val="tx2"/>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pPr eaLnBrk="1" hangingPunct="1">
              <a:defRPr/>
            </a:pPr>
            <a:r>
              <a:rPr lang="zh-CN" altLang="zh-CN" dirty="0"/>
              <a:t>局域网概述</a:t>
            </a:r>
            <a:endParaRPr lang="zh-CN" altLang="en-US" dirty="0"/>
          </a:p>
        </p:txBody>
      </p:sp>
      <p:sp>
        <p:nvSpPr>
          <p:cNvPr id="51203" name="内容占位符 5"/>
          <p:cNvSpPr>
            <a:spLocks noGrp="1"/>
          </p:cNvSpPr>
          <p:nvPr>
            <p:ph idx="1"/>
          </p:nvPr>
        </p:nvSpPr>
        <p:spPr/>
        <p:txBody>
          <a:bodyPr>
            <a:normAutofit/>
          </a:bodyPr>
          <a:lstStyle/>
          <a:p>
            <a:pPr eaLnBrk="1" hangingPunct="1"/>
            <a:r>
              <a:rPr lang="en-US" altLang="zh-CN" sz="2800" dirty="0"/>
              <a:t>2. </a:t>
            </a:r>
            <a:r>
              <a:rPr lang="zh-CN" altLang="zh-CN" sz="2800" dirty="0"/>
              <a:t>局域网的拓扑结构</a:t>
            </a:r>
            <a:endParaRPr lang="en-US" altLang="zh-CN" sz="2800" dirty="0"/>
          </a:p>
          <a:p>
            <a:pPr lvl="1" eaLnBrk="1" hangingPunct="1"/>
            <a:r>
              <a:rPr lang="zh-CN" altLang="zh-CN" sz="2400" dirty="0"/>
              <a:t>局域网中常用的网络拓扑结构是：星型、环型和总线型。交换技术的发展使得</a:t>
            </a:r>
            <a:r>
              <a:rPr lang="zh-CN" altLang="zh-CN" sz="2400" dirty="0">
                <a:solidFill>
                  <a:srgbClr val="FF3300"/>
                </a:solidFill>
              </a:rPr>
              <a:t>星型</a:t>
            </a:r>
            <a:r>
              <a:rPr lang="zh-CN" altLang="zh-CN" sz="2400" dirty="0"/>
              <a:t>拓扑结构在局域网中被广泛采用。</a:t>
            </a:r>
            <a:endParaRPr lang="en-US" altLang="zh-CN" sz="2400" dirty="0"/>
          </a:p>
          <a:p>
            <a:pPr lvl="1" eaLnBrk="1" hangingPunct="1"/>
            <a:endParaRPr lang="en-US" altLang="zh-CN" sz="2400" dirty="0"/>
          </a:p>
          <a:p>
            <a:pPr eaLnBrk="1" hangingPunct="1"/>
            <a:r>
              <a:rPr lang="en-US" altLang="zh-CN" sz="2800" dirty="0"/>
              <a:t>3. </a:t>
            </a:r>
            <a:r>
              <a:rPr lang="zh-CN" altLang="zh-CN" sz="2800" dirty="0"/>
              <a:t>局域网的体系结构</a:t>
            </a:r>
            <a:endParaRPr lang="en-US" altLang="zh-CN" sz="2800" dirty="0"/>
          </a:p>
          <a:p>
            <a:pPr lvl="1"/>
            <a:r>
              <a:rPr lang="zh-CN" altLang="en-US" sz="2400" dirty="0"/>
              <a:t>使用一系列</a:t>
            </a:r>
            <a:r>
              <a:rPr lang="en-US" altLang="zh-CN" sz="2400" dirty="0"/>
              <a:t>IEEE 802</a:t>
            </a:r>
            <a:r>
              <a:rPr lang="zh-CN" altLang="en-US" sz="2400" dirty="0"/>
              <a:t>标准</a:t>
            </a:r>
            <a:endParaRPr lang="zh-CN" altLang="zh-CN" sz="2400" dirty="0"/>
          </a:p>
          <a:p>
            <a:pPr lvl="1" eaLnBrk="1" hangingPunct="1"/>
            <a:r>
              <a:rPr lang="zh-CN" altLang="zh-CN" sz="2400" dirty="0"/>
              <a:t>目前最常用的局域网标准有两个：</a:t>
            </a:r>
            <a:r>
              <a:rPr lang="en-US" altLang="zh-CN" sz="2400" dirty="0"/>
              <a:t>IEEE 802.3</a:t>
            </a:r>
            <a:r>
              <a:rPr lang="zh-CN" altLang="zh-CN" sz="2400" dirty="0"/>
              <a:t>（以太网）和</a:t>
            </a:r>
            <a:r>
              <a:rPr lang="en-US" altLang="zh-CN" sz="2400" dirty="0"/>
              <a:t>IEEE 802.11</a:t>
            </a:r>
            <a:r>
              <a:rPr lang="zh-CN" altLang="zh-CN" sz="2400" dirty="0"/>
              <a:t>（无线局域网）</a:t>
            </a:r>
            <a:endParaRPr lang="en-US" altLang="zh-CN" sz="2400" dirty="0"/>
          </a:p>
          <a:p>
            <a:pPr lvl="1" eaLnBrk="1" hangingPunct="1"/>
            <a:r>
              <a:rPr lang="zh-CN" altLang="en-US" sz="2400" dirty="0"/>
              <a:t>局域网体系结构由物理层，介质层和逻辑链路控制子层组成。</a:t>
            </a:r>
            <a:endParaRPr lang="zh-CN" altLang="zh-CN" sz="2400" dirty="0"/>
          </a:p>
        </p:txBody>
      </p:sp>
      <p:pic>
        <p:nvPicPr>
          <p:cNvPr id="4"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6"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72</a:t>
            </a:fld>
            <a:endParaRPr lang="en-US" dirty="0">
              <a:solidFill>
                <a:schemeClr val="tx2"/>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pPr eaLnBrk="1" hangingPunct="1">
              <a:defRPr/>
            </a:pPr>
            <a:r>
              <a:rPr lang="zh-CN" altLang="zh-CN" dirty="0"/>
              <a:t>局域网概述</a:t>
            </a:r>
            <a:endParaRPr lang="zh-CN" altLang="en-US" dirty="0"/>
          </a:p>
        </p:txBody>
      </p:sp>
      <p:sp>
        <p:nvSpPr>
          <p:cNvPr id="52227" name="内容占位符 5"/>
          <p:cNvSpPr>
            <a:spLocks noGrp="1"/>
          </p:cNvSpPr>
          <p:nvPr>
            <p:ph idx="1"/>
          </p:nvPr>
        </p:nvSpPr>
        <p:spPr/>
        <p:txBody>
          <a:bodyPr/>
          <a:lstStyle/>
          <a:p>
            <a:pPr eaLnBrk="1" hangingPunct="1"/>
            <a:r>
              <a:rPr lang="en-US" altLang="zh-CN" dirty="0"/>
              <a:t>4. </a:t>
            </a:r>
            <a:r>
              <a:rPr lang="zh-CN" altLang="zh-CN" dirty="0"/>
              <a:t>载波侦听多路访问</a:t>
            </a:r>
            <a:r>
              <a:rPr lang="en-US" altLang="zh-CN" dirty="0"/>
              <a:t>/</a:t>
            </a:r>
            <a:r>
              <a:rPr lang="zh-CN" altLang="zh-CN" dirty="0"/>
              <a:t>冲突检测协议</a:t>
            </a:r>
            <a:r>
              <a:rPr lang="en-US" altLang="zh-CN" dirty="0"/>
              <a:t> </a:t>
            </a:r>
            <a:r>
              <a:rPr lang="zh-CN" altLang="en-US" dirty="0"/>
              <a:t>（</a:t>
            </a:r>
            <a:r>
              <a:rPr lang="en-US" altLang="zh-CN"/>
              <a:t>CSMA/CA</a:t>
            </a:r>
            <a:r>
              <a:rPr lang="zh-CN" altLang="en-US"/>
              <a:t>）</a:t>
            </a:r>
            <a:endParaRPr lang="en-US" altLang="zh-CN" dirty="0"/>
          </a:p>
          <a:p>
            <a:pPr lvl="1" eaLnBrk="1" hangingPunct="1"/>
            <a:r>
              <a:rPr lang="zh-CN" altLang="zh-CN" sz="2400" dirty="0"/>
              <a:t>一种介质访问控制技术，也就是计算机访问网络的控制方式。</a:t>
            </a:r>
            <a:endParaRPr lang="en-US" altLang="zh-CN" sz="2400" dirty="0"/>
          </a:p>
          <a:p>
            <a:pPr lvl="1" eaLnBrk="1" hangingPunct="1"/>
            <a:endParaRPr lang="en-US" altLang="zh-CN" sz="2400" dirty="0"/>
          </a:p>
          <a:p>
            <a:pPr lvl="1" eaLnBrk="1" hangingPunct="1"/>
            <a:r>
              <a:rPr lang="zh-CN" altLang="zh-CN" sz="2400" dirty="0"/>
              <a:t>介质访问控制技术是局域网最重要的一项基本技术，也是网络设计和组成的最根本问题</a:t>
            </a:r>
            <a:endParaRPr lang="en-US" altLang="zh-CN" sz="2400" dirty="0"/>
          </a:p>
          <a:p>
            <a:pPr lvl="1" eaLnBrk="1" hangingPunct="1"/>
            <a:endParaRPr lang="en-US" altLang="zh-CN" sz="2400" dirty="0"/>
          </a:p>
          <a:p>
            <a:pPr lvl="1" eaLnBrk="1" hangingPunct="1"/>
            <a:r>
              <a:rPr lang="zh-CN" altLang="zh-CN" sz="2400" dirty="0"/>
              <a:t>包括两个方面的内容：</a:t>
            </a:r>
            <a:endParaRPr lang="en-US" altLang="zh-CN" sz="2400" dirty="0"/>
          </a:p>
          <a:p>
            <a:pPr lvl="2" eaLnBrk="1" hangingPunct="1"/>
            <a:r>
              <a:rPr lang="zh-CN" altLang="zh-CN" sz="2000" dirty="0"/>
              <a:t>一是要确定网络的每个节点能够将信息发送到介质上去的特定时刻；</a:t>
            </a:r>
            <a:endParaRPr lang="en-US" altLang="zh-CN" sz="2000" dirty="0"/>
          </a:p>
          <a:p>
            <a:pPr lvl="2" eaLnBrk="1" hangingPunct="1"/>
            <a:r>
              <a:rPr lang="zh-CN" altLang="zh-CN" sz="2000" dirty="0"/>
              <a:t>二是如何对公用传输介质进行访问，并加以利用和控制。</a:t>
            </a:r>
          </a:p>
        </p:txBody>
      </p:sp>
      <p:pic>
        <p:nvPicPr>
          <p:cNvPr id="4"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6"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73</a:t>
            </a:fld>
            <a:endParaRPr lang="en-US" dirty="0">
              <a:solidFill>
                <a:schemeClr val="tx2"/>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zh-CN" dirty="0"/>
              <a:t>常用局域网简介</a:t>
            </a:r>
            <a:endParaRPr lang="zh-CN" altLang="en-US" dirty="0"/>
          </a:p>
        </p:txBody>
      </p:sp>
      <p:sp>
        <p:nvSpPr>
          <p:cNvPr id="53251" name="内容占位符 2"/>
          <p:cNvSpPr>
            <a:spLocks noGrp="1"/>
          </p:cNvSpPr>
          <p:nvPr>
            <p:ph idx="1"/>
          </p:nvPr>
        </p:nvSpPr>
        <p:spPr/>
        <p:txBody>
          <a:bodyPr>
            <a:normAutofit/>
          </a:bodyPr>
          <a:lstStyle/>
          <a:p>
            <a:pPr marL="0" indent="0" eaLnBrk="1" hangingPunct="1">
              <a:buNone/>
            </a:pPr>
            <a:r>
              <a:rPr lang="en-US" altLang="zh-CN" sz="2800" dirty="0"/>
              <a:t>1. </a:t>
            </a:r>
            <a:r>
              <a:rPr lang="zh-CN" altLang="zh-CN" sz="2800" dirty="0"/>
              <a:t>以太网</a:t>
            </a:r>
          </a:p>
          <a:p>
            <a:pPr lvl="1" eaLnBrk="1" hangingPunct="1"/>
            <a:r>
              <a:rPr lang="zh-CN" altLang="zh-CN" sz="2400" dirty="0"/>
              <a:t>采用</a:t>
            </a:r>
            <a:r>
              <a:rPr lang="en-US" altLang="zh-CN" sz="2400" dirty="0"/>
              <a:t>IEEE 802.3</a:t>
            </a:r>
            <a:r>
              <a:rPr lang="zh-CN" altLang="zh-CN" sz="2400" dirty="0"/>
              <a:t>标准组建的局域网就是以太网（</a:t>
            </a:r>
            <a:r>
              <a:rPr lang="en-US" altLang="zh-CN" sz="2400" dirty="0"/>
              <a:t>Ethernet</a:t>
            </a:r>
            <a:r>
              <a:rPr lang="zh-CN" altLang="zh-CN" sz="2400" dirty="0"/>
              <a:t>），它是有线局域网，是目前组建局域网技术最成熟、应用范围最广泛的一种局域网技术。</a:t>
            </a:r>
            <a:endParaRPr lang="en-US" altLang="zh-CN" sz="2400" dirty="0"/>
          </a:p>
          <a:p>
            <a:pPr lvl="1" eaLnBrk="1" hangingPunct="1"/>
            <a:endParaRPr lang="zh-CN" altLang="zh-CN" sz="2400" dirty="0"/>
          </a:p>
          <a:p>
            <a:pPr marL="0" indent="0" eaLnBrk="1" hangingPunct="1">
              <a:buNone/>
            </a:pPr>
            <a:r>
              <a:rPr lang="en-US" altLang="zh-CN" sz="2800" dirty="0"/>
              <a:t>2. </a:t>
            </a:r>
            <a:r>
              <a:rPr lang="zh-CN" altLang="zh-CN" sz="2800" dirty="0"/>
              <a:t>无线局域网</a:t>
            </a:r>
          </a:p>
          <a:p>
            <a:pPr lvl="1" eaLnBrk="1" hangingPunct="1"/>
            <a:r>
              <a:rPr lang="zh-CN" altLang="zh-CN" sz="2400" dirty="0"/>
              <a:t>采用</a:t>
            </a:r>
            <a:r>
              <a:rPr lang="en-US" altLang="zh-CN" sz="2400" dirty="0"/>
              <a:t>IEEE 802.11</a:t>
            </a:r>
            <a:r>
              <a:rPr lang="zh-CN" altLang="zh-CN" sz="2400" dirty="0"/>
              <a:t>标准组建的局域网就是无线局域网（</a:t>
            </a:r>
            <a:r>
              <a:rPr lang="en-US" altLang="zh-CN" sz="2400" dirty="0"/>
              <a:t>Wireless LAN</a:t>
            </a:r>
            <a:r>
              <a:rPr lang="zh-CN" altLang="zh-CN" sz="2400" dirty="0"/>
              <a:t>，</a:t>
            </a:r>
            <a:r>
              <a:rPr lang="en-US" altLang="zh-CN" sz="2400" dirty="0"/>
              <a:t>WLAN</a:t>
            </a:r>
            <a:r>
              <a:rPr lang="zh-CN" altLang="zh-CN" sz="2400" dirty="0"/>
              <a:t>）</a:t>
            </a:r>
            <a:endParaRPr lang="en-US" altLang="zh-CN" sz="2400" dirty="0"/>
          </a:p>
          <a:p>
            <a:pPr lvl="1" eaLnBrk="1" hangingPunct="1"/>
            <a:r>
              <a:rPr lang="zh-CN" altLang="zh-CN" sz="2400" dirty="0"/>
              <a:t>目前无线局域网还不能完全脱离有线网络，它只是有线网络的扩展和补充。</a:t>
            </a:r>
            <a:endParaRPr lang="en-US" altLang="zh-CN" sz="2400" dirty="0"/>
          </a:p>
          <a:p>
            <a:pPr lvl="1" eaLnBrk="1" hangingPunct="1"/>
            <a:r>
              <a:rPr lang="zh-CN" altLang="en-US" sz="2400" dirty="0"/>
              <a:t>包括对等（</a:t>
            </a:r>
            <a:r>
              <a:rPr lang="en-US" altLang="zh-CN" sz="2400" dirty="0" err="1"/>
              <a:t>adhoc</a:t>
            </a:r>
            <a:r>
              <a:rPr lang="zh-CN" altLang="en-US" sz="2400" dirty="0"/>
              <a:t>）无线网络和结构化无线网络。</a:t>
            </a:r>
          </a:p>
        </p:txBody>
      </p:sp>
      <p:pic>
        <p:nvPicPr>
          <p:cNvPr id="4"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5"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74</a:t>
            </a:fld>
            <a:endParaRPr lang="en-US" dirty="0">
              <a:solidFill>
                <a:schemeClr val="tx2"/>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626" name="Picture 2" descr="c:\users\hp\appdata\roaming\360se6\USERDA~1\Temp\T01342~1.JPG"/>
          <p:cNvPicPr>
            <a:picLocks noChangeAspect="1" noChangeArrowheads="1"/>
          </p:cNvPicPr>
          <p:nvPr/>
        </p:nvPicPr>
        <p:blipFill>
          <a:blip r:embed="rId2" cstate="print"/>
          <a:srcRect/>
          <a:stretch>
            <a:fillRect/>
          </a:stretch>
        </p:blipFill>
        <p:spPr bwMode="auto">
          <a:xfrm>
            <a:off x="4748944" y="1659679"/>
            <a:ext cx="4110608" cy="4073577"/>
          </a:xfrm>
          <a:prstGeom prst="rect">
            <a:avLst/>
          </a:prstGeom>
          <a:noFill/>
        </p:spPr>
      </p:pic>
      <p:sp>
        <p:nvSpPr>
          <p:cNvPr id="6" name="内容占位符 5"/>
          <p:cNvSpPr>
            <a:spLocks noGrp="1"/>
          </p:cNvSpPr>
          <p:nvPr>
            <p:ph idx="1"/>
          </p:nvPr>
        </p:nvSpPr>
        <p:spPr>
          <a:xfrm>
            <a:off x="457200" y="2492896"/>
            <a:ext cx="8229600" cy="3831704"/>
          </a:xfrm>
        </p:spPr>
        <p:txBody>
          <a:bodyPr/>
          <a:lstStyle/>
          <a:p>
            <a:r>
              <a:rPr lang="en-US" altLang="zh-CN" dirty="0"/>
              <a:t>1. </a:t>
            </a:r>
            <a:r>
              <a:rPr lang="zh-CN" altLang="en-US" dirty="0"/>
              <a:t>通过路由器组建硬件系统</a:t>
            </a:r>
            <a:endParaRPr lang="en-US" altLang="zh-CN" dirty="0"/>
          </a:p>
        </p:txBody>
      </p:sp>
      <p:sp>
        <p:nvSpPr>
          <p:cNvPr id="7" name="椭圆形标注 6"/>
          <p:cNvSpPr/>
          <p:nvPr/>
        </p:nvSpPr>
        <p:spPr>
          <a:xfrm>
            <a:off x="2771800" y="4752528"/>
            <a:ext cx="1440160" cy="936104"/>
          </a:xfrm>
          <a:prstGeom prst="wedgeEllipseCallout">
            <a:avLst>
              <a:gd name="adj1" fmla="val 136388"/>
              <a:gd name="adj2" fmla="val 237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WAN</a:t>
            </a:r>
            <a:r>
              <a:rPr lang="zh-CN" altLang="en-US" dirty="0"/>
              <a:t>端口</a:t>
            </a:r>
          </a:p>
        </p:txBody>
      </p:sp>
      <p:sp>
        <p:nvSpPr>
          <p:cNvPr id="8" name="椭圆形标注 7"/>
          <p:cNvSpPr/>
          <p:nvPr/>
        </p:nvSpPr>
        <p:spPr>
          <a:xfrm>
            <a:off x="5364088" y="5733256"/>
            <a:ext cx="1440160" cy="936104"/>
          </a:xfrm>
          <a:prstGeom prst="wedgeEllipseCallout">
            <a:avLst>
              <a:gd name="adj1" fmla="val 39637"/>
              <a:gd name="adj2" fmla="val -55338"/>
            </a:avLst>
          </a:prstGeom>
          <a:solidFill>
            <a:srgbClr val="FF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LAN</a:t>
            </a:r>
            <a:r>
              <a:rPr lang="zh-CN" altLang="en-US" dirty="0"/>
              <a:t>端口</a:t>
            </a:r>
          </a:p>
        </p:txBody>
      </p:sp>
      <p:sp>
        <p:nvSpPr>
          <p:cNvPr id="11" name="标题 9"/>
          <p:cNvSpPr txBox="1"/>
          <p:nvPr/>
        </p:nvSpPr>
        <p:spPr>
          <a:xfrm>
            <a:off x="0" y="304800"/>
            <a:ext cx="9144000" cy="73880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zh-CN" altLang="en-US" sz="3600" b="1"/>
              <a:t>题外话：如何在寝室组建局域网？</a:t>
            </a:r>
            <a:endParaRPr lang="zh-CN" altLang="en-US" sz="3600" b="1" dirty="0"/>
          </a:p>
        </p:txBody>
      </p:sp>
      <p:pic>
        <p:nvPicPr>
          <p:cNvPr id="12" name="Picture 2" descr="D:\百度云同步盘\Misc\14163874201186558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13"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75</a:t>
            </a:fld>
            <a:endParaRPr lang="en-US" dirty="0">
              <a:solidFill>
                <a:schemeClr val="tx2"/>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0" y="304800"/>
            <a:ext cx="9144000" cy="738808"/>
          </a:xfrm>
        </p:spPr>
        <p:txBody>
          <a:bodyPr>
            <a:normAutofit/>
          </a:bodyPr>
          <a:lstStyle/>
          <a:p>
            <a:r>
              <a:rPr lang="zh-CN" altLang="en-US" sz="3600" b="1" dirty="0"/>
              <a:t>题外话：如何在寝室组建局域网？</a:t>
            </a:r>
          </a:p>
        </p:txBody>
      </p:sp>
      <p:sp>
        <p:nvSpPr>
          <p:cNvPr id="6" name="内容占位符 5"/>
          <p:cNvSpPr>
            <a:spLocks noGrp="1"/>
          </p:cNvSpPr>
          <p:nvPr>
            <p:ph idx="1"/>
          </p:nvPr>
        </p:nvSpPr>
        <p:spPr>
          <a:xfrm>
            <a:off x="-36512" y="1040582"/>
            <a:ext cx="8748464" cy="4047728"/>
          </a:xfrm>
        </p:spPr>
        <p:txBody>
          <a:bodyPr/>
          <a:lstStyle/>
          <a:p>
            <a:r>
              <a:rPr lang="en-US" altLang="zh-CN" dirty="0"/>
              <a:t>2. </a:t>
            </a:r>
            <a:r>
              <a:rPr lang="zh-CN" altLang="en-US" dirty="0"/>
              <a:t>设置账号和密码</a:t>
            </a:r>
            <a:endParaRPr lang="en-US" altLang="zh-CN" dirty="0"/>
          </a:p>
          <a:p>
            <a:pPr lvl="1"/>
            <a:r>
              <a:rPr lang="en-US" altLang="zh-CN" dirty="0"/>
              <a:t>192.168.1.1</a:t>
            </a:r>
            <a:r>
              <a:rPr lang="zh-CN" altLang="en-US" dirty="0"/>
              <a:t>（</a:t>
            </a:r>
            <a:r>
              <a:rPr lang="en-US" altLang="zh-CN" dirty="0"/>
              <a:t>192.168.0.1</a:t>
            </a:r>
            <a:r>
              <a:rPr lang="zh-CN" altLang="en-US" dirty="0"/>
              <a:t>），                                进入设置界面</a:t>
            </a:r>
            <a:endParaRPr lang="en-US" altLang="zh-CN" dirty="0"/>
          </a:p>
          <a:p>
            <a:pPr lvl="1"/>
            <a:endParaRPr lang="en-US" altLang="zh-CN" dirty="0"/>
          </a:p>
          <a:p>
            <a:pPr lvl="1"/>
            <a:endParaRPr lang="en-US" altLang="zh-CN" dirty="0"/>
          </a:p>
          <a:p>
            <a:pPr lvl="1"/>
            <a:endParaRPr lang="en-US" altLang="zh-CN" dirty="0"/>
          </a:p>
          <a:p>
            <a:pPr lvl="1"/>
            <a:r>
              <a:rPr lang="zh-CN" altLang="en-US" dirty="0"/>
              <a:t>设置向导</a:t>
            </a:r>
            <a:r>
              <a:rPr lang="en-US" altLang="zh-CN" dirty="0">
                <a:sym typeface="Wingdings" panose="05000000000000000000" pitchFamily="2" charset="2"/>
              </a:rPr>
              <a:t>                                                                            </a:t>
            </a:r>
          </a:p>
          <a:p>
            <a:pPr lvl="1"/>
            <a:endParaRPr lang="en-US" altLang="zh-CN" dirty="0">
              <a:sym typeface="Wingdings" panose="05000000000000000000" pitchFamily="2" charset="2"/>
            </a:endParaRPr>
          </a:p>
          <a:p>
            <a:pPr marL="274320" lvl="1" indent="0">
              <a:buNone/>
            </a:pPr>
            <a:r>
              <a:rPr lang="en-US" altLang="zh-CN" dirty="0">
                <a:sym typeface="Wingdings" panose="05000000000000000000" pitchFamily="2" charset="2"/>
              </a:rPr>
              <a:t>                                   </a:t>
            </a:r>
          </a:p>
          <a:p>
            <a:pPr lvl="1"/>
            <a:r>
              <a:rPr lang="en-US" altLang="zh-CN" dirty="0">
                <a:sym typeface="Wingdings" panose="05000000000000000000" pitchFamily="2" charset="2"/>
              </a:rPr>
              <a:t>                                                  </a:t>
            </a:r>
            <a:endParaRPr lang="en-US" altLang="zh-CN" dirty="0"/>
          </a:p>
        </p:txBody>
      </p:sp>
      <p:pic>
        <p:nvPicPr>
          <p:cNvPr id="547843" name="Picture 3"/>
          <p:cNvPicPr>
            <a:picLocks noChangeAspect="1" noChangeArrowheads="1"/>
          </p:cNvPicPr>
          <p:nvPr/>
        </p:nvPicPr>
        <p:blipFill>
          <a:blip r:embed="rId2" cstate="print"/>
          <a:srcRect l="26838" t="45280" r="53792" b="31095"/>
          <a:stretch>
            <a:fillRect/>
          </a:stretch>
        </p:blipFill>
        <p:spPr bwMode="auto">
          <a:xfrm>
            <a:off x="3625505" y="914400"/>
            <a:ext cx="2520280" cy="1728192"/>
          </a:xfrm>
          <a:prstGeom prst="rect">
            <a:avLst/>
          </a:prstGeom>
          <a:noFill/>
          <a:ln w="9525">
            <a:noFill/>
            <a:miter lim="800000"/>
            <a:headEnd/>
            <a:tailEnd/>
          </a:ln>
        </p:spPr>
      </p:pic>
      <p:pic>
        <p:nvPicPr>
          <p:cNvPr id="547844" name="Picture 4"/>
          <p:cNvPicPr>
            <a:picLocks noChangeAspect="1" noChangeArrowheads="1"/>
          </p:cNvPicPr>
          <p:nvPr/>
        </p:nvPicPr>
        <p:blipFill>
          <a:blip r:embed="rId3" cstate="print"/>
          <a:srcRect l="24193" t="57422" r="61576" b="34984"/>
          <a:stretch>
            <a:fillRect/>
          </a:stretch>
        </p:blipFill>
        <p:spPr bwMode="auto">
          <a:xfrm>
            <a:off x="1752600" y="2766693"/>
            <a:ext cx="2880320" cy="864096"/>
          </a:xfrm>
          <a:prstGeom prst="rect">
            <a:avLst/>
          </a:prstGeom>
          <a:noFill/>
          <a:ln w="9525">
            <a:noFill/>
            <a:miter lim="800000"/>
            <a:headEnd/>
            <a:tailEnd/>
          </a:ln>
        </p:spPr>
      </p:pic>
      <p:pic>
        <p:nvPicPr>
          <p:cNvPr id="547845" name="Picture 5"/>
          <p:cNvPicPr>
            <a:picLocks noChangeAspect="1" noChangeArrowheads="1"/>
          </p:cNvPicPr>
          <p:nvPr/>
        </p:nvPicPr>
        <p:blipFill>
          <a:blip r:embed="rId4" cstate="print"/>
          <a:srcRect l="37080" t="42328" r="48531" b="44875"/>
          <a:stretch>
            <a:fillRect/>
          </a:stretch>
        </p:blipFill>
        <p:spPr bwMode="auto">
          <a:xfrm>
            <a:off x="5065665" y="2564904"/>
            <a:ext cx="2160240" cy="1080120"/>
          </a:xfrm>
          <a:prstGeom prst="rect">
            <a:avLst/>
          </a:prstGeom>
          <a:noFill/>
          <a:ln w="9525">
            <a:noFill/>
            <a:miter lim="800000"/>
            <a:headEnd/>
            <a:tailEnd/>
          </a:ln>
        </p:spPr>
      </p:pic>
      <p:pic>
        <p:nvPicPr>
          <p:cNvPr id="547846" name="Picture 6"/>
          <p:cNvPicPr>
            <a:picLocks noChangeAspect="1" noChangeArrowheads="1"/>
          </p:cNvPicPr>
          <p:nvPr/>
        </p:nvPicPr>
        <p:blipFill>
          <a:blip r:embed="rId5" cstate="print"/>
          <a:srcRect l="24351" t="39984" r="52958" b="24579"/>
          <a:stretch>
            <a:fillRect/>
          </a:stretch>
        </p:blipFill>
        <p:spPr bwMode="auto">
          <a:xfrm>
            <a:off x="914400" y="3733800"/>
            <a:ext cx="2952328" cy="2592288"/>
          </a:xfrm>
          <a:prstGeom prst="rect">
            <a:avLst/>
          </a:prstGeom>
          <a:noFill/>
          <a:ln w="9525">
            <a:noFill/>
            <a:miter lim="800000"/>
            <a:headEnd/>
            <a:tailEnd/>
          </a:ln>
        </p:spPr>
      </p:pic>
      <p:pic>
        <p:nvPicPr>
          <p:cNvPr id="547847" name="Picture 7"/>
          <p:cNvPicPr>
            <a:picLocks noChangeAspect="1" noChangeArrowheads="1"/>
          </p:cNvPicPr>
          <p:nvPr/>
        </p:nvPicPr>
        <p:blipFill>
          <a:blip r:embed="rId6" cstate="print"/>
          <a:srcRect l="24904" t="53156" r="52959" b="34047"/>
          <a:stretch>
            <a:fillRect/>
          </a:stretch>
        </p:blipFill>
        <p:spPr bwMode="auto">
          <a:xfrm>
            <a:off x="4648830" y="3886200"/>
            <a:ext cx="3766572" cy="1224136"/>
          </a:xfrm>
          <a:prstGeom prst="rect">
            <a:avLst/>
          </a:prstGeom>
          <a:noFill/>
          <a:ln w="9525">
            <a:noFill/>
            <a:miter lim="800000"/>
            <a:headEnd/>
            <a:tailEnd/>
          </a:ln>
        </p:spPr>
      </p:pic>
      <p:pic>
        <p:nvPicPr>
          <p:cNvPr id="12" name="Picture 2" descr="D:\百度云同步盘\Misc\141638742011865585.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13"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76</a:t>
            </a:fld>
            <a:endParaRPr lang="en-US" dirty="0">
              <a:solidFill>
                <a:schemeClr val="tx2"/>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0" y="304800"/>
            <a:ext cx="9144000" cy="738808"/>
          </a:xfrm>
        </p:spPr>
        <p:txBody>
          <a:bodyPr>
            <a:normAutofit/>
          </a:bodyPr>
          <a:lstStyle/>
          <a:p>
            <a:r>
              <a:rPr lang="zh-CN" altLang="en-US" sz="3600" b="1" dirty="0"/>
              <a:t>题外话：如何在寝室组建局域网？</a:t>
            </a:r>
          </a:p>
        </p:txBody>
      </p:sp>
      <p:pic>
        <p:nvPicPr>
          <p:cNvPr id="12"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13"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77</a:t>
            </a:fld>
            <a:endParaRPr lang="en-US" dirty="0">
              <a:solidFill>
                <a:schemeClr val="tx2"/>
              </a:solidFill>
            </a:endParaRPr>
          </a:p>
        </p:txBody>
      </p:sp>
      <p:sp>
        <p:nvSpPr>
          <p:cNvPr id="2" name="Content Placeholder 1"/>
          <p:cNvSpPr>
            <a:spLocks noGrp="1"/>
          </p:cNvSpPr>
          <p:nvPr>
            <p:ph idx="1"/>
          </p:nvPr>
        </p:nvSpPr>
        <p:spPr/>
        <p:txBody>
          <a:bodyPr/>
          <a:lstStyle/>
          <a:p>
            <a:r>
              <a:rPr lang="zh-CN" altLang="en-US" sz="2800" b="1" dirty="0"/>
              <a:t>组网的后续操作：</a:t>
            </a:r>
            <a:endParaRPr lang="en-US" altLang="zh-CN" sz="2800" b="1" dirty="0"/>
          </a:p>
          <a:p>
            <a:endParaRPr lang="en-US" altLang="zh-CN" dirty="0"/>
          </a:p>
          <a:p>
            <a:r>
              <a:rPr lang="zh-CN" altLang="en-US" dirty="0"/>
              <a:t>安装协议和配置（</a:t>
            </a:r>
            <a:r>
              <a:rPr lang="en-US" altLang="zh-CN" dirty="0"/>
              <a:t>TCP/IP</a:t>
            </a:r>
            <a:r>
              <a:rPr lang="zh-CN" altLang="en-US" dirty="0"/>
              <a:t>协议一般已经安装）</a:t>
            </a:r>
            <a:endParaRPr lang="en-US" altLang="zh-CN" dirty="0"/>
          </a:p>
          <a:p>
            <a:r>
              <a:rPr lang="zh-CN" altLang="en-US" dirty="0"/>
              <a:t>配置</a:t>
            </a:r>
            <a:r>
              <a:rPr lang="en-US" altLang="zh-CN" dirty="0"/>
              <a:t>IP, </a:t>
            </a:r>
            <a:r>
              <a:rPr lang="zh-CN" altLang="en-US" dirty="0"/>
              <a:t>子网掩码</a:t>
            </a:r>
            <a:endParaRPr lang="en-US" altLang="zh-CN" dirty="0"/>
          </a:p>
          <a:p>
            <a:r>
              <a:rPr lang="zh-CN" altLang="en-US" dirty="0"/>
              <a:t>设置工作组和计算机名</a:t>
            </a:r>
            <a:endParaRPr lang="en-US" altLang="zh-CN" dirty="0"/>
          </a:p>
          <a:p>
            <a:r>
              <a:rPr lang="zh-CN" altLang="en-US" dirty="0"/>
              <a:t>连通性测试</a:t>
            </a:r>
            <a:r>
              <a:rPr lang="en-US" altLang="zh-CN" dirty="0"/>
              <a:t>—— Ping</a:t>
            </a:r>
          </a:p>
          <a:p>
            <a:r>
              <a:rPr lang="zh-CN" altLang="en-US" dirty="0"/>
              <a:t>设置网络共享资源：共享文件夹，共享打印机</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8203" y="1600200"/>
            <a:ext cx="7282797" cy="1676400"/>
          </a:xfrm>
        </p:spPr>
        <p:txBody>
          <a:bodyPr>
            <a:normAutofit/>
          </a:bodyPr>
          <a:lstStyle/>
          <a:p>
            <a:pPr algn="r"/>
            <a:r>
              <a:rPr lang="zh-CN" altLang="en-US" b="1" dirty="0">
                <a:latin typeface="黑体" panose="02010609060101010101" pitchFamily="49" charset="-122"/>
                <a:ea typeface="黑体" panose="02010609060101010101" pitchFamily="49" charset="-122"/>
              </a:rPr>
              <a:t>计算机网络</a:t>
            </a:r>
          </a:p>
        </p:txBody>
      </p:sp>
      <p:pic>
        <p:nvPicPr>
          <p:cNvPr id="1026"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5" name="副标题 2"/>
          <p:cNvSpPr txBox="1"/>
          <p:nvPr/>
        </p:nvSpPr>
        <p:spPr>
          <a:xfrm>
            <a:off x="3048000" y="3400400"/>
            <a:ext cx="5486400" cy="638200"/>
          </a:xfrm>
          <a:prstGeom prst="rect">
            <a:avLst/>
          </a:prstGeom>
        </p:spPr>
        <p:txBody>
          <a:bodyPr vert="horz" lIns="91440" tIns="45720" rIns="91440" bIns="45720" rtlCol="0">
            <a:noAutofit/>
          </a:bodyPr>
          <a:lstStyle>
            <a:lvl1pPr marL="0" indent="0" algn="l" defTabSz="914400" rtl="0" eaLnBrk="1" latinLnBrk="0" hangingPunct="1">
              <a:spcBef>
                <a:spcPct val="20000"/>
              </a:spcBef>
              <a:buClr>
                <a:schemeClr val="accent1"/>
              </a:buClr>
              <a:buSzPct val="85000"/>
              <a:buFont typeface="Arial" panose="020B0604020202020204"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spcBef>
                <a:spcPct val="20000"/>
              </a:spcBef>
              <a:buClr>
                <a:schemeClr val="accent1"/>
              </a:buClr>
              <a:buSzPct val="85000"/>
              <a:buFont typeface="Arial" panose="020B0604020202020204"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SzPct val="90000"/>
              <a:buFont typeface="Arial" panose="020B0604020202020204"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anose="020B0604020202020204"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SzPct val="100000"/>
              <a:buFont typeface="Arial" panose="020B0604020202020204" pitchFamily="34" charset="0"/>
              <a:buNone/>
              <a:defRPr sz="14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buClr>
              <a:buFont typeface="Arial" panose="020B0604020202020204" pitchFamily="34" charset="0"/>
              <a:buNone/>
              <a:defRPr sz="13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Arial" panose="020B0604020202020204" pitchFamily="34" charset="0"/>
              <a:buNone/>
              <a:defRPr sz="13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buClr>
              <a:buFont typeface="Arial" panose="020B0604020202020204" pitchFamily="34" charset="0"/>
              <a:buNone/>
              <a:defRPr sz="13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Font typeface="Arial" panose="020B0604020202020204" pitchFamily="34" charset="0"/>
              <a:buNone/>
              <a:defRPr sz="1300" kern="1200">
                <a:solidFill>
                  <a:schemeClr val="tx1">
                    <a:tint val="75000"/>
                  </a:schemeClr>
                </a:solidFill>
                <a:latin typeface="+mn-lt"/>
                <a:ea typeface="+mn-ea"/>
                <a:cs typeface="+mn-cs"/>
              </a:defRPr>
            </a:lvl9pPr>
          </a:lstStyle>
          <a:p>
            <a:pPr algn="r"/>
            <a:r>
              <a:rPr lang="en-US" altLang="zh-CN" sz="3200" dirty="0">
                <a:latin typeface="黑体" panose="02010609060101010101" pitchFamily="49" charset="-122"/>
                <a:ea typeface="黑体" panose="02010609060101010101" pitchFamily="49" charset="-122"/>
              </a:rPr>
              <a:t>1.3</a:t>
            </a:r>
            <a:r>
              <a:rPr lang="zh-CN" altLang="en-US" sz="3200" dirty="0">
                <a:latin typeface="黑体" panose="02010609060101010101" pitchFamily="49" charset="-122"/>
                <a:ea typeface="黑体" panose="02010609060101010101" pitchFamily="49" charset="-122"/>
              </a:rPr>
              <a:t> 因特网基础及网络实例</a:t>
            </a:r>
          </a:p>
        </p:txBody>
      </p:sp>
      <p:pic>
        <p:nvPicPr>
          <p:cNvPr id="6"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pic>
        <p:nvPicPr>
          <p:cNvPr id="7"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7" descr="internet-dog"/>
          <p:cNvPicPr>
            <a:picLocks noChangeAspect="1" noChangeArrowheads="1"/>
          </p:cNvPicPr>
          <p:nvPr/>
        </p:nvPicPr>
        <p:blipFill>
          <a:blip r:embed="rId2" cstate="print"/>
          <a:srcRect/>
          <a:stretch>
            <a:fillRect/>
          </a:stretch>
        </p:blipFill>
        <p:spPr bwMode="auto">
          <a:xfrm>
            <a:off x="4644008" y="1780928"/>
            <a:ext cx="4248472" cy="4744416"/>
          </a:xfrm>
          <a:prstGeom prst="rect">
            <a:avLst/>
          </a:prstGeom>
          <a:noFill/>
        </p:spPr>
      </p:pic>
      <p:pic>
        <p:nvPicPr>
          <p:cNvPr id="10" name="Picture 5" descr="20081127081533311"/>
          <p:cNvPicPr>
            <a:picLocks noChangeAspect="1" noChangeArrowheads="1"/>
          </p:cNvPicPr>
          <p:nvPr/>
        </p:nvPicPr>
        <p:blipFill>
          <a:blip r:embed="rId3" cstate="print"/>
          <a:srcRect/>
          <a:stretch>
            <a:fillRect/>
          </a:stretch>
        </p:blipFill>
        <p:spPr bwMode="auto">
          <a:xfrm>
            <a:off x="145123" y="2523245"/>
            <a:ext cx="4498529" cy="2539426"/>
          </a:xfrm>
          <a:prstGeom prst="rect">
            <a:avLst/>
          </a:prstGeom>
          <a:noFill/>
        </p:spPr>
      </p:pic>
      <p:pic>
        <p:nvPicPr>
          <p:cNvPr id="6" name="Picture 2" descr="D:\百度云同步盘\Misc\14163874201186558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7"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79</a:t>
            </a:fld>
            <a:endParaRPr lang="en-US" dirty="0">
              <a:solidFill>
                <a:schemeClr val="tx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百度云同步盘\Misc\14163874201186558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6"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8</a:t>
            </a:fld>
            <a:endParaRPr lang="en-US" dirty="0">
              <a:solidFill>
                <a:schemeClr val="tx2"/>
              </a:solidFill>
            </a:endParaRPr>
          </a:p>
        </p:txBody>
      </p:sp>
      <p:sp>
        <p:nvSpPr>
          <p:cNvPr id="10" name="Title 1"/>
          <p:cNvSpPr txBox="1"/>
          <p:nvPr/>
        </p:nvSpPr>
        <p:spPr>
          <a:xfrm>
            <a:off x="457200" y="533400"/>
            <a:ext cx="8229600" cy="609600"/>
          </a:xfrm>
          <a:prstGeom prst="rect">
            <a:avLst/>
          </a:prstGeom>
        </p:spPr>
        <p:txBody>
          <a:bodyPr>
            <a:normAutofit fontScale="90000" lnSpcReduction="1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计算机网络的应用</a:t>
            </a:r>
          </a:p>
        </p:txBody>
      </p:sp>
      <p:sp>
        <p:nvSpPr>
          <p:cNvPr id="11" name="Content Placeholder 2"/>
          <p:cNvSpPr txBox="1"/>
          <p:nvPr/>
        </p:nvSpPr>
        <p:spPr>
          <a:xfrm>
            <a:off x="457200" y="1219200"/>
            <a:ext cx="8229600" cy="5257800"/>
          </a:xfrm>
          <a:prstGeom prst="rect">
            <a:avLst/>
          </a:prstGeom>
        </p:spPr>
        <p:txBody>
          <a:bodyPr>
            <a:normAutofit/>
          </a:bodyPr>
          <a:lstStyle>
            <a:lvl1pPr marL="182880" indent="-182880" algn="l" defTabSz="914400" rtl="0" eaLnBrk="1" latinLnBrk="0" hangingPunct="1">
              <a:spcBef>
                <a:spcPct val="20000"/>
              </a:spcBef>
              <a:buClr>
                <a:schemeClr val="accent1"/>
              </a:buClr>
              <a:buSzPct val="85000"/>
              <a:buFont typeface="Arial" panose="020B0604020202020204"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B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B0604020202020204"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B0604020202020204"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9pPr>
          </a:lstStyle>
          <a:p>
            <a:pPr marL="182880" lvl="1" fontAlgn="ctr">
              <a:lnSpc>
                <a:spcPct val="150000"/>
              </a:lnSpc>
              <a:buFont typeface="Wingdings" panose="05000000000000000000" pitchFamily="2" charset="2"/>
              <a:buChar char="Ø"/>
            </a:pPr>
            <a:endParaRPr lang="en-US" altLang="zh-CN" sz="2100" dirty="0">
              <a:latin typeface="楷体" panose="02010609060101010101" pitchFamily="49" charset="-122"/>
              <a:ea typeface="楷体" panose="02010609060101010101" pitchFamily="49" charset="-122"/>
            </a:endParaRPr>
          </a:p>
        </p:txBody>
      </p:sp>
      <p:pic>
        <p:nvPicPr>
          <p:cNvPr id="23554" name="Picture 2" descr="https://timgsa.baidu.com/timg?image&amp;quality=80&amp;size=b9999_10000&amp;sec=1491287530047&amp;di=2764de8d868e6a5f54504f7f2cfd628b&amp;imgtype=0&amp;src=http%3A%2F%2Fimg5.pcpop.com%2Fjimi168%2F320x480%2F10%2F024%2F721%2F131246148925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562100"/>
            <a:ext cx="2565400" cy="3848100"/>
          </a:xfrm>
          <a:prstGeom prst="rect">
            <a:avLst/>
          </a:prstGeom>
          <a:noFill/>
        </p:spPr>
      </p:pic>
      <p:sp>
        <p:nvSpPr>
          <p:cNvPr id="21" name="TextBox 20"/>
          <p:cNvSpPr txBox="1"/>
          <p:nvPr/>
        </p:nvSpPr>
        <p:spPr>
          <a:xfrm>
            <a:off x="974306" y="1143000"/>
            <a:ext cx="1531188"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Doodle.com</a:t>
            </a:r>
            <a:endParaRPr lang="zh-CN" altLang="en-US" dirty="0">
              <a:latin typeface="微软雅黑" panose="020B0503020204020204" pitchFamily="34" charset="-122"/>
              <a:ea typeface="微软雅黑" panose="020B0503020204020204" pitchFamily="34" charset="-122"/>
            </a:endParaRPr>
          </a:p>
        </p:txBody>
      </p:sp>
      <p:sp>
        <p:nvSpPr>
          <p:cNvPr id="7" name="AutoShape 4" descr="http://img3.imgtn.bdimg.com/it/u=1525797932,4214360645&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13" name="AutoShape 6" descr="http://img3.imgtn.bdimg.com/it/u=1525797932,4214360645&amp;fm=23&amp;gp=0.jpg"/>
          <p:cNvSpPr>
            <a:spLocks noChangeAspect="1" noChangeArrowheads="1"/>
          </p:cNvSpPr>
          <p:nvPr/>
        </p:nvSpPr>
        <p:spPr bwMode="auto">
          <a:xfrm>
            <a:off x="307975" y="7937"/>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23560" name="Picture 8" descr="https://timgsa.baidu.com/timg?image&amp;quality=80&amp;size=b9999_10000&amp;sec=1491288195490&amp;di=5a85766c7d1d0b0544f63653ad093a40&amp;imgtype=0&amp;src=http%3A%2F%2Fimg.article.pchome.net%2F00%2F59%2F17%2F58%2Fgoogle-doc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1512332"/>
            <a:ext cx="3003550" cy="1638300"/>
          </a:xfrm>
          <a:prstGeom prst="rect">
            <a:avLst/>
          </a:prstGeom>
          <a:noFill/>
        </p:spPr>
      </p:pic>
      <p:sp>
        <p:nvSpPr>
          <p:cNvPr id="25" name="TextBox 24"/>
          <p:cNvSpPr txBox="1"/>
          <p:nvPr/>
        </p:nvSpPr>
        <p:spPr>
          <a:xfrm>
            <a:off x="5334000" y="1034534"/>
            <a:ext cx="2175596"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docs.google.com/</a:t>
            </a:r>
            <a:endParaRPr lang="zh-CN" altLang="en-US" dirty="0">
              <a:latin typeface="微软雅黑" panose="020B0503020204020204" pitchFamily="34" charset="-122"/>
              <a:ea typeface="微软雅黑" panose="020B0503020204020204" pitchFamily="34" charset="-122"/>
            </a:endParaRPr>
          </a:p>
        </p:txBody>
      </p:sp>
      <p:pic>
        <p:nvPicPr>
          <p:cNvPr id="23562" name="Picture 10" descr="https://timgsa.baidu.com/timg?image&amp;quality=80&amp;size=b9999_10000&amp;sec=1491288363936&amp;di=d283da2dd7e00e547b2973fe9b5a1182&amp;imgtype=0&amp;src=http%3A%2F%2Fimg00.hc360.com%2Fit%2F201303%2F20130301115444628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2625" y="3486150"/>
            <a:ext cx="3619500" cy="2314575"/>
          </a:xfrm>
          <a:prstGeom prst="rect">
            <a:avLst/>
          </a:prstGeom>
          <a:noFill/>
        </p:spPr>
      </p:pic>
      <p:sp>
        <p:nvSpPr>
          <p:cNvPr id="27" name="TextBox 26"/>
          <p:cNvSpPr txBox="1"/>
          <p:nvPr/>
        </p:nvSpPr>
        <p:spPr>
          <a:xfrm>
            <a:off x="4417820" y="5837045"/>
            <a:ext cx="3769109"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http://www.gotomeeting.net.cn/</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t>Internet</a:t>
            </a:r>
            <a:r>
              <a:rPr lang="zh-CN" altLang="zh-CN" dirty="0"/>
              <a:t>基础</a:t>
            </a:r>
            <a:endParaRPr lang="zh-CN" altLang="en-US" dirty="0"/>
          </a:p>
        </p:txBody>
      </p:sp>
      <p:sp>
        <p:nvSpPr>
          <p:cNvPr id="55299" name="内容占位符 2"/>
          <p:cNvSpPr>
            <a:spLocks noGrp="1"/>
          </p:cNvSpPr>
          <p:nvPr>
            <p:ph idx="1"/>
          </p:nvPr>
        </p:nvSpPr>
        <p:spPr/>
        <p:txBody>
          <a:bodyPr/>
          <a:lstStyle/>
          <a:p>
            <a:r>
              <a:rPr lang="en-US" altLang="zh-CN" dirty="0"/>
              <a:t>Internet</a:t>
            </a:r>
            <a:r>
              <a:rPr lang="zh-CN" altLang="zh-CN" dirty="0"/>
              <a:t>是目前世界上覆盖面最广、最成功的国际计算机网络。</a:t>
            </a:r>
            <a:endParaRPr lang="en-US" altLang="zh-CN" dirty="0"/>
          </a:p>
          <a:p>
            <a:endParaRPr lang="en-US" altLang="zh-CN" dirty="0"/>
          </a:p>
          <a:p>
            <a:r>
              <a:rPr lang="zh-CN" altLang="zh-CN" dirty="0"/>
              <a:t>若把世界各地已建成的局域网（</a:t>
            </a:r>
            <a:r>
              <a:rPr lang="en-US" altLang="zh-CN" dirty="0"/>
              <a:t>LAN</a:t>
            </a:r>
            <a:r>
              <a:rPr lang="zh-CN" altLang="zh-CN" dirty="0"/>
              <a:t>）、城域网（</a:t>
            </a:r>
            <a:r>
              <a:rPr lang="en-US" altLang="zh-CN" dirty="0"/>
              <a:t>MAN</a:t>
            </a:r>
            <a:r>
              <a:rPr lang="zh-CN" altLang="zh-CN" dirty="0"/>
              <a:t>）和广域网（</a:t>
            </a:r>
            <a:r>
              <a:rPr lang="en-US" altLang="zh-CN" dirty="0"/>
              <a:t>WAN</a:t>
            </a:r>
            <a:r>
              <a:rPr lang="zh-CN" altLang="zh-CN" dirty="0"/>
              <a:t>）看作物理网络，</a:t>
            </a:r>
            <a:r>
              <a:rPr lang="en-US" altLang="zh-CN" dirty="0"/>
              <a:t>Internet</a:t>
            </a:r>
            <a:r>
              <a:rPr lang="zh-CN" altLang="zh-CN" dirty="0"/>
              <a:t>则是把物理上的网络按照层次关系连接在一起而形成的逻辑网络。</a:t>
            </a:r>
            <a:endParaRPr lang="en-US" altLang="zh-CN" dirty="0"/>
          </a:p>
          <a:p>
            <a:endParaRPr lang="en-US" altLang="zh-CN" dirty="0"/>
          </a:p>
          <a:p>
            <a:r>
              <a:rPr lang="en-US" altLang="zh-CN" dirty="0"/>
              <a:t>1997</a:t>
            </a:r>
            <a:r>
              <a:rPr lang="zh-CN" altLang="zh-CN" dirty="0"/>
              <a:t>年，我国正式确定中文名称为“因特网”。</a:t>
            </a:r>
          </a:p>
          <a:p>
            <a:endParaRPr lang="zh-CN" altLang="en-US" dirty="0"/>
          </a:p>
        </p:txBody>
      </p:sp>
      <p:pic>
        <p:nvPicPr>
          <p:cNvPr id="4"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5"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80</a:t>
            </a:fld>
            <a:endParaRPr lang="en-US" dirty="0">
              <a:solidFill>
                <a:schemeClr val="tx2"/>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t>Internet</a:t>
            </a:r>
            <a:r>
              <a:rPr lang="zh-CN" altLang="zh-CN" dirty="0"/>
              <a:t>的起源和发展</a:t>
            </a:r>
            <a:endParaRPr lang="zh-CN" altLang="en-US" dirty="0"/>
          </a:p>
        </p:txBody>
      </p:sp>
      <p:sp>
        <p:nvSpPr>
          <p:cNvPr id="56323" name="内容占位符 2"/>
          <p:cNvSpPr>
            <a:spLocks noGrp="1"/>
          </p:cNvSpPr>
          <p:nvPr>
            <p:ph idx="1"/>
          </p:nvPr>
        </p:nvSpPr>
        <p:spPr/>
        <p:txBody>
          <a:bodyPr>
            <a:normAutofit lnSpcReduction="10000"/>
          </a:bodyPr>
          <a:lstStyle/>
          <a:p>
            <a:r>
              <a:rPr lang="en-US" altLang="zh-CN" dirty="0"/>
              <a:t>1.  Internet</a:t>
            </a:r>
            <a:r>
              <a:rPr lang="zh-CN" altLang="zh-CN" dirty="0"/>
              <a:t>概况</a:t>
            </a:r>
          </a:p>
          <a:p>
            <a:pPr lvl="1"/>
            <a:r>
              <a:rPr lang="en-US" altLang="zh-CN" sz="2400" dirty="0"/>
              <a:t>1969</a:t>
            </a:r>
            <a:r>
              <a:rPr lang="zh-CN" altLang="zh-CN" sz="2400" dirty="0"/>
              <a:t>年，第一个远程分组交换网</a:t>
            </a:r>
            <a:r>
              <a:rPr lang="en-US" altLang="zh-CN" sz="2400" dirty="0"/>
              <a:t>ARPANET</a:t>
            </a:r>
            <a:r>
              <a:rPr lang="zh-CN" altLang="zh-CN" sz="2400" dirty="0"/>
              <a:t>正式问世。</a:t>
            </a:r>
            <a:endParaRPr lang="en-US" altLang="zh-CN" sz="2400" dirty="0"/>
          </a:p>
          <a:p>
            <a:pPr lvl="1"/>
            <a:r>
              <a:rPr lang="zh-CN" altLang="zh-CN" sz="2400" dirty="0"/>
              <a:t>在</a:t>
            </a:r>
            <a:r>
              <a:rPr lang="en-US" altLang="zh-CN" sz="2400" dirty="0"/>
              <a:t>1984</a:t>
            </a:r>
            <a:r>
              <a:rPr lang="zh-CN" altLang="zh-CN" sz="2400" dirty="0"/>
              <a:t>年，</a:t>
            </a:r>
            <a:r>
              <a:rPr lang="en-US" altLang="zh-CN" sz="2400" dirty="0"/>
              <a:t>ARPANET</a:t>
            </a:r>
            <a:r>
              <a:rPr lang="zh-CN" altLang="zh-CN" sz="2400" dirty="0"/>
              <a:t>分解成两个网络。一个仍称为</a:t>
            </a:r>
            <a:r>
              <a:rPr lang="en-US" altLang="zh-CN" sz="2400" dirty="0"/>
              <a:t>ARPANET</a:t>
            </a:r>
            <a:r>
              <a:rPr lang="zh-CN" altLang="zh-CN" sz="2400" dirty="0"/>
              <a:t>，是民用科研网。另一个是军用计算机网络</a:t>
            </a:r>
            <a:r>
              <a:rPr lang="en-US" altLang="zh-CN" sz="2400" dirty="0"/>
              <a:t>MILNET</a:t>
            </a:r>
            <a:r>
              <a:rPr lang="zh-CN" altLang="zh-CN" sz="2400" dirty="0"/>
              <a:t>。</a:t>
            </a:r>
            <a:endParaRPr lang="en-US" altLang="zh-CN" sz="2400" dirty="0"/>
          </a:p>
          <a:p>
            <a:pPr lvl="1"/>
            <a:endParaRPr lang="en-US" altLang="zh-CN" sz="2400" dirty="0"/>
          </a:p>
          <a:p>
            <a:pPr lvl="1"/>
            <a:endParaRPr lang="en-US" altLang="zh-CN" sz="2400" dirty="0"/>
          </a:p>
          <a:p>
            <a:pPr lvl="1"/>
            <a:r>
              <a:rPr lang="en-US" altLang="zh-CN" sz="2400" dirty="0"/>
              <a:t>NSFNET</a:t>
            </a:r>
            <a:r>
              <a:rPr lang="zh-CN" altLang="zh-CN" sz="2400" dirty="0"/>
              <a:t>接管了</a:t>
            </a:r>
            <a:r>
              <a:rPr lang="en-US" altLang="zh-CN" sz="2400" dirty="0"/>
              <a:t>ARPANET</a:t>
            </a:r>
            <a:r>
              <a:rPr lang="zh-CN" altLang="zh-CN" sz="2400" dirty="0"/>
              <a:t>，将网络改名为</a:t>
            </a:r>
            <a:r>
              <a:rPr lang="en-US" altLang="zh-CN" sz="2400" dirty="0"/>
              <a:t>Internet</a:t>
            </a:r>
            <a:r>
              <a:rPr lang="zh-CN" altLang="zh-CN" sz="2400" dirty="0"/>
              <a:t>。</a:t>
            </a:r>
            <a:endParaRPr lang="en-US" altLang="zh-CN" sz="2400" dirty="0"/>
          </a:p>
          <a:p>
            <a:pPr lvl="1"/>
            <a:r>
              <a:rPr lang="en-US" altLang="zh-CN" sz="2400" dirty="0"/>
              <a:t>1996</a:t>
            </a:r>
            <a:r>
              <a:rPr lang="zh-CN" altLang="zh-CN" sz="2400" dirty="0"/>
              <a:t>年美国率先发起下一代高速互联网及其关键技术的研究，其中有代表性的是</a:t>
            </a:r>
            <a:r>
              <a:rPr lang="en-US" altLang="zh-CN" sz="2400" dirty="0"/>
              <a:t>Internet2</a:t>
            </a:r>
            <a:r>
              <a:rPr lang="zh-CN" altLang="zh-CN" sz="2400" dirty="0"/>
              <a:t>计划</a:t>
            </a:r>
            <a:endParaRPr lang="en-US" altLang="zh-CN" sz="2400" dirty="0"/>
          </a:p>
          <a:p>
            <a:pPr lvl="1"/>
            <a:r>
              <a:rPr lang="en-US" altLang="zh-CN" sz="2400" dirty="0"/>
              <a:t>Internet2</a:t>
            </a:r>
            <a:r>
              <a:rPr lang="zh-CN" altLang="zh-CN" sz="2400" dirty="0"/>
              <a:t>联盟正在筹建一个最高传输速度达</a:t>
            </a:r>
            <a:r>
              <a:rPr lang="en-US" altLang="zh-CN" sz="2400" dirty="0"/>
              <a:t>100Gbps</a:t>
            </a:r>
            <a:r>
              <a:rPr lang="zh-CN" altLang="zh-CN" sz="2400" dirty="0"/>
              <a:t>的新网络</a:t>
            </a:r>
            <a:endParaRPr lang="zh-CN" altLang="en-US" sz="2400" dirty="0"/>
          </a:p>
        </p:txBody>
      </p:sp>
      <p:pic>
        <p:nvPicPr>
          <p:cNvPr id="4"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5"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81</a:t>
            </a:fld>
            <a:endParaRPr lang="en-US" dirty="0">
              <a:solidFill>
                <a:schemeClr val="tx2"/>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t>Internet</a:t>
            </a:r>
            <a:r>
              <a:rPr lang="zh-CN" altLang="zh-CN" dirty="0"/>
              <a:t>的起源和发展</a:t>
            </a:r>
            <a:endParaRPr lang="zh-CN" altLang="en-US" dirty="0"/>
          </a:p>
        </p:txBody>
      </p:sp>
      <p:sp>
        <p:nvSpPr>
          <p:cNvPr id="57347" name="内容占位符 2"/>
          <p:cNvSpPr>
            <a:spLocks noGrp="1"/>
          </p:cNvSpPr>
          <p:nvPr>
            <p:ph idx="1"/>
          </p:nvPr>
        </p:nvSpPr>
        <p:spPr>
          <a:xfrm>
            <a:off x="457200" y="1935163"/>
            <a:ext cx="8435280" cy="4389437"/>
          </a:xfrm>
        </p:spPr>
        <p:txBody>
          <a:bodyPr/>
          <a:lstStyle/>
          <a:p>
            <a:r>
              <a:rPr lang="en-US" altLang="zh-CN" dirty="0"/>
              <a:t>2.  Internet</a:t>
            </a:r>
            <a:r>
              <a:rPr lang="zh-CN" altLang="zh-CN" dirty="0"/>
              <a:t>在中国</a:t>
            </a:r>
            <a:endParaRPr lang="en-US" altLang="zh-CN" dirty="0"/>
          </a:p>
          <a:p>
            <a:pPr lvl="1"/>
            <a:r>
              <a:rPr lang="en-US" altLang="zh-CN" sz="2400" dirty="0"/>
              <a:t>1987</a:t>
            </a:r>
            <a:r>
              <a:rPr lang="zh-CN" altLang="zh-CN" sz="2400" dirty="0"/>
              <a:t>～</a:t>
            </a:r>
            <a:r>
              <a:rPr lang="en-US" altLang="zh-CN" sz="2400" dirty="0"/>
              <a:t>1993</a:t>
            </a:r>
            <a:r>
              <a:rPr lang="zh-CN" altLang="zh-CN" sz="2400" dirty="0"/>
              <a:t>年是</a:t>
            </a:r>
            <a:r>
              <a:rPr lang="en-US" altLang="zh-CN" sz="2400" dirty="0"/>
              <a:t>Internet</a:t>
            </a:r>
            <a:r>
              <a:rPr lang="zh-CN" altLang="zh-CN" sz="2400" dirty="0"/>
              <a:t>在中国的起步阶段。</a:t>
            </a:r>
            <a:endParaRPr lang="en-US" altLang="zh-CN" sz="2400" dirty="0"/>
          </a:p>
          <a:p>
            <a:pPr lvl="1"/>
            <a:r>
              <a:rPr lang="zh-CN" altLang="zh-CN" sz="2400" dirty="0"/>
              <a:t>从</a:t>
            </a:r>
            <a:r>
              <a:rPr lang="en-US" altLang="zh-CN" sz="2400" dirty="0"/>
              <a:t>1994</a:t>
            </a:r>
            <a:r>
              <a:rPr lang="zh-CN" altLang="zh-CN" sz="2400" dirty="0"/>
              <a:t>年开始至今，</a:t>
            </a:r>
            <a:r>
              <a:rPr lang="en-US" altLang="zh-CN" sz="2400" dirty="0"/>
              <a:t>Internet</a:t>
            </a:r>
            <a:r>
              <a:rPr lang="zh-CN" altLang="zh-CN" sz="2400" dirty="0"/>
              <a:t>在我国进入飞速发展时期。</a:t>
            </a:r>
            <a:endParaRPr lang="en-US" altLang="zh-CN" sz="2400" dirty="0"/>
          </a:p>
          <a:p>
            <a:pPr lvl="1"/>
            <a:r>
              <a:rPr lang="zh-CN" altLang="zh-CN" dirty="0"/>
              <a:t>目前经国家批准，国内已建成</a:t>
            </a:r>
            <a:r>
              <a:rPr lang="zh-CN" altLang="zh-CN" dirty="0">
                <a:solidFill>
                  <a:srgbClr val="FF0000"/>
                </a:solidFill>
              </a:rPr>
              <a:t>十大主干网络</a:t>
            </a:r>
            <a:r>
              <a:rPr lang="zh-CN" altLang="zh-CN" dirty="0"/>
              <a:t>，并与</a:t>
            </a:r>
            <a:r>
              <a:rPr lang="en-US" altLang="zh-CN" dirty="0"/>
              <a:t>Internet</a:t>
            </a:r>
            <a:r>
              <a:rPr lang="zh-CN" altLang="zh-CN" dirty="0"/>
              <a:t>连通。这十大主干网络分别是</a:t>
            </a:r>
            <a:r>
              <a:rPr lang="zh-CN" altLang="zh-CN" dirty="0">
                <a:solidFill>
                  <a:srgbClr val="FF0000"/>
                </a:solidFill>
              </a:rPr>
              <a:t>中国科学技术网（</a:t>
            </a:r>
            <a:r>
              <a:rPr lang="en-US" altLang="zh-CN" dirty="0">
                <a:solidFill>
                  <a:srgbClr val="FF0000"/>
                </a:solidFill>
              </a:rPr>
              <a:t>CSTNET</a:t>
            </a:r>
            <a:r>
              <a:rPr lang="zh-CN" altLang="zh-CN" dirty="0">
                <a:solidFill>
                  <a:srgbClr val="FF0000"/>
                </a:solidFill>
              </a:rPr>
              <a:t>）、中国教育和科研网（</a:t>
            </a:r>
            <a:r>
              <a:rPr lang="en-US" altLang="zh-CN" dirty="0">
                <a:solidFill>
                  <a:srgbClr val="FF0000"/>
                </a:solidFill>
              </a:rPr>
              <a:t>CERNET</a:t>
            </a:r>
            <a:r>
              <a:rPr lang="zh-CN" altLang="zh-CN" dirty="0">
                <a:solidFill>
                  <a:srgbClr val="FF0000"/>
                </a:solidFill>
              </a:rPr>
              <a:t>）、中国公用计算机互联网（</a:t>
            </a:r>
            <a:r>
              <a:rPr lang="en-US" altLang="zh-CN" dirty="0" err="1">
                <a:solidFill>
                  <a:srgbClr val="FF0000"/>
                </a:solidFill>
              </a:rPr>
              <a:t>ChinaNet</a:t>
            </a:r>
            <a:r>
              <a:rPr lang="zh-CN" altLang="zh-CN" dirty="0">
                <a:solidFill>
                  <a:srgbClr val="FF0000"/>
                </a:solidFill>
              </a:rPr>
              <a:t>）</a:t>
            </a:r>
            <a:r>
              <a:rPr lang="zh-CN" altLang="zh-CN" dirty="0"/>
              <a:t>、中国联通互联网（</a:t>
            </a:r>
            <a:r>
              <a:rPr lang="en-US" altLang="zh-CN" dirty="0"/>
              <a:t>UNINET</a:t>
            </a:r>
            <a:r>
              <a:rPr lang="zh-CN" altLang="zh-CN" dirty="0"/>
              <a:t>）、中国网通公用互联网（</a:t>
            </a:r>
            <a:r>
              <a:rPr lang="en-US" altLang="zh-CN" dirty="0"/>
              <a:t>CNCNET</a:t>
            </a:r>
            <a:r>
              <a:rPr lang="zh-CN" altLang="zh-CN" dirty="0"/>
              <a:t>）、中国移动互联网（</a:t>
            </a:r>
            <a:r>
              <a:rPr lang="en-US" altLang="zh-CN" dirty="0"/>
              <a:t>CMNET</a:t>
            </a:r>
            <a:r>
              <a:rPr lang="zh-CN" altLang="zh-CN" dirty="0"/>
              <a:t>）、宽带中国（</a:t>
            </a:r>
            <a:r>
              <a:rPr lang="en-US" altLang="zh-CN" dirty="0"/>
              <a:t>China169</a:t>
            </a:r>
            <a:r>
              <a:rPr lang="zh-CN" altLang="zh-CN" dirty="0"/>
              <a:t>）、中国长城互联网（</a:t>
            </a:r>
            <a:r>
              <a:rPr lang="en-US" altLang="zh-CN" dirty="0"/>
              <a:t>CGWNET</a:t>
            </a:r>
            <a:r>
              <a:rPr lang="zh-CN" altLang="zh-CN" dirty="0"/>
              <a:t>）、中国卫星集团互联网（</a:t>
            </a:r>
            <a:r>
              <a:rPr lang="en-US" altLang="zh-CN" dirty="0"/>
              <a:t>CSNET</a:t>
            </a:r>
            <a:r>
              <a:rPr lang="zh-CN" altLang="zh-CN" dirty="0"/>
              <a:t>）、中国国际经济贸易互联网（</a:t>
            </a:r>
            <a:r>
              <a:rPr lang="en-US" altLang="zh-CN" dirty="0"/>
              <a:t>CIETNET</a:t>
            </a:r>
            <a:r>
              <a:rPr lang="zh-CN" altLang="zh-CN" dirty="0"/>
              <a:t>）。</a:t>
            </a:r>
            <a:endParaRPr lang="en-US" altLang="zh-CN" sz="2400" dirty="0"/>
          </a:p>
        </p:txBody>
      </p:sp>
      <p:pic>
        <p:nvPicPr>
          <p:cNvPr id="4"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5"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82</a:t>
            </a:fld>
            <a:endParaRPr lang="en-US" dirty="0">
              <a:solidFill>
                <a:schemeClr val="tx2"/>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t>Internet</a:t>
            </a:r>
            <a:r>
              <a:rPr lang="zh-CN" altLang="zh-CN" dirty="0"/>
              <a:t>地址</a:t>
            </a:r>
            <a:endParaRPr lang="zh-CN" altLang="en-US" dirty="0"/>
          </a:p>
        </p:txBody>
      </p:sp>
      <p:sp>
        <p:nvSpPr>
          <p:cNvPr id="13316" name="内容占位符 2"/>
          <p:cNvSpPr>
            <a:spLocks noGrp="1"/>
          </p:cNvSpPr>
          <p:nvPr>
            <p:ph idx="1"/>
          </p:nvPr>
        </p:nvSpPr>
        <p:spPr/>
        <p:txBody>
          <a:bodyPr/>
          <a:lstStyle/>
          <a:p>
            <a:r>
              <a:rPr lang="en-US" altLang="zh-CN" dirty="0"/>
              <a:t>1. IP</a:t>
            </a:r>
            <a:r>
              <a:rPr lang="zh-CN" altLang="zh-CN" dirty="0"/>
              <a:t>地址</a:t>
            </a:r>
          </a:p>
          <a:p>
            <a:pPr lvl="1"/>
            <a:r>
              <a:rPr lang="en-US" altLang="zh-CN" dirty="0"/>
              <a:t>IP</a:t>
            </a:r>
            <a:r>
              <a:rPr lang="zh-CN" altLang="en-US" dirty="0"/>
              <a:t>协议中有一个非常重要的内容，那就是给因特网上的每台计算机和其它设备都规定了一个唯一的地址，叫做“</a:t>
            </a:r>
            <a:r>
              <a:rPr lang="en-US" altLang="zh-CN" dirty="0"/>
              <a:t>IP </a:t>
            </a:r>
            <a:r>
              <a:rPr lang="zh-CN" altLang="en-US" dirty="0"/>
              <a:t>地址”。</a:t>
            </a:r>
            <a:endParaRPr lang="en-US" altLang="zh-CN" dirty="0"/>
          </a:p>
          <a:p>
            <a:pPr lvl="1"/>
            <a:endParaRPr lang="en-US" altLang="zh-CN" dirty="0"/>
          </a:p>
          <a:p>
            <a:pPr lvl="1"/>
            <a:r>
              <a:rPr lang="en-US" altLang="zh-CN" dirty="0"/>
              <a:t>Internet</a:t>
            </a:r>
            <a:r>
              <a:rPr lang="zh-CN" altLang="zh-CN" dirty="0"/>
              <a:t>为联网的每个网络和每台主机都分配了一个唯一的</a:t>
            </a:r>
            <a:r>
              <a:rPr lang="zh-CN" altLang="zh-CN" dirty="0">
                <a:solidFill>
                  <a:srgbClr val="FF0000"/>
                </a:solidFill>
              </a:rPr>
              <a:t>逻辑地址</a:t>
            </a:r>
            <a:r>
              <a:rPr lang="zh-CN" altLang="zh-CN" dirty="0"/>
              <a:t>，称为</a:t>
            </a:r>
            <a:r>
              <a:rPr lang="en-US" altLang="zh-CN" dirty="0"/>
              <a:t>IP</a:t>
            </a:r>
            <a:r>
              <a:rPr lang="zh-CN" altLang="zh-CN" dirty="0"/>
              <a:t>地址。</a:t>
            </a:r>
          </a:p>
        </p:txBody>
      </p:sp>
      <p:sp>
        <p:nvSpPr>
          <p:cNvPr id="13318" name="Rectangle 2"/>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sp>
        <p:nvSpPr>
          <p:cNvPr id="3" name="Rectangle 2"/>
          <p:cNvSpPr>
            <a:spLocks noChangeArrowheads="1"/>
          </p:cNvSpPr>
          <p:nvPr/>
        </p:nvSpPr>
        <p:spPr bwMode="auto">
          <a:xfrm>
            <a:off x="1691680" y="4797152"/>
            <a:ext cx="9144000" cy="0"/>
          </a:xfrm>
          <a:prstGeom prst="rect">
            <a:avLst/>
          </a:prstGeom>
          <a:noFill/>
          <a:ln>
            <a:noFill/>
          </a:ln>
          <a:effectLst/>
        </p:spPr>
        <p:txBody>
          <a:bodyPr vert="horz" wrap="none" lIns="91440" tIns="45720" rIns="91440" bIns="45720" numCol="1" anchor="ctr" anchorCtr="0" compatLnSpc="1">
            <a:spAutoFit/>
          </a:bodyPr>
          <a:lstStyle/>
          <a:p>
            <a:endParaRPr lang="zh-CN" altLang="en-US"/>
          </a:p>
        </p:txBody>
      </p:sp>
      <p:pic>
        <p:nvPicPr>
          <p:cNvPr id="6"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7"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83</a:t>
            </a:fld>
            <a:endParaRPr lang="en-US" dirty="0">
              <a:solidFill>
                <a:schemeClr val="tx2"/>
              </a:solidFill>
            </a:endParaRPr>
          </a:p>
        </p:txBody>
      </p:sp>
      <p:sp>
        <p:nvSpPr>
          <p:cNvPr id="4" name="Rounded Rectangle 3"/>
          <p:cNvSpPr/>
          <p:nvPr/>
        </p:nvSpPr>
        <p:spPr>
          <a:xfrm>
            <a:off x="1981200" y="4419600"/>
            <a:ext cx="5715000" cy="1447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IP</a:t>
            </a:r>
            <a:r>
              <a:rPr lang="zh-CN" altLang="en-US" dirty="0"/>
              <a:t>地址反应拓扑结构，由因特网机构管理；</a:t>
            </a:r>
            <a:endParaRPr lang="en-US" altLang="zh-CN" dirty="0"/>
          </a:p>
          <a:p>
            <a:pPr algn="ctr"/>
            <a:r>
              <a:rPr lang="en-US" altLang="zh-CN" dirty="0"/>
              <a:t>MAC</a:t>
            </a:r>
            <a:r>
              <a:rPr lang="zh-CN" altLang="en-US" dirty="0"/>
              <a:t>地址由设备厂商确定，不宜用于反应网络结构</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t>Internet</a:t>
            </a:r>
            <a:r>
              <a:rPr lang="zh-CN" altLang="zh-CN" dirty="0"/>
              <a:t>地址</a:t>
            </a:r>
            <a:endParaRPr lang="zh-CN" altLang="en-US" dirty="0"/>
          </a:p>
        </p:txBody>
      </p:sp>
      <p:sp>
        <p:nvSpPr>
          <p:cNvPr id="13316" name="内容占位符 2"/>
          <p:cNvSpPr>
            <a:spLocks noGrp="1"/>
          </p:cNvSpPr>
          <p:nvPr>
            <p:ph idx="1"/>
          </p:nvPr>
        </p:nvSpPr>
        <p:spPr/>
        <p:txBody>
          <a:bodyPr/>
          <a:lstStyle/>
          <a:p>
            <a:r>
              <a:rPr lang="en-US" altLang="zh-CN" dirty="0"/>
              <a:t>1</a:t>
            </a:r>
            <a:r>
              <a:rPr lang="zh-CN" altLang="zh-CN" dirty="0"/>
              <a:t>．</a:t>
            </a:r>
            <a:r>
              <a:rPr lang="en-US" altLang="zh-CN" dirty="0"/>
              <a:t>IP</a:t>
            </a:r>
            <a:r>
              <a:rPr lang="zh-CN" altLang="zh-CN" dirty="0"/>
              <a:t>地址</a:t>
            </a:r>
          </a:p>
          <a:p>
            <a:pPr marL="393700" lvl="1" indent="0">
              <a:buNone/>
            </a:pPr>
            <a:r>
              <a:rPr lang="zh-CN" altLang="zh-CN" dirty="0"/>
              <a:t>（</a:t>
            </a:r>
            <a:r>
              <a:rPr lang="en-US" altLang="zh-CN" dirty="0"/>
              <a:t>1</a:t>
            </a:r>
            <a:r>
              <a:rPr lang="zh-CN" altLang="zh-CN" dirty="0"/>
              <a:t>）</a:t>
            </a:r>
            <a:r>
              <a:rPr lang="en-US" altLang="zh-CN" dirty="0"/>
              <a:t>IP</a:t>
            </a:r>
            <a:r>
              <a:rPr lang="zh-CN" altLang="zh-CN" dirty="0"/>
              <a:t>地址的格式</a:t>
            </a:r>
            <a:endParaRPr lang="en-US" altLang="zh-CN" dirty="0"/>
          </a:p>
          <a:p>
            <a:pPr lvl="1"/>
            <a:endParaRPr lang="en-US" altLang="zh-CN" dirty="0"/>
          </a:p>
          <a:p>
            <a:pPr lvl="1"/>
            <a:endParaRPr lang="en-US" altLang="zh-CN" dirty="0"/>
          </a:p>
          <a:p>
            <a:pPr marL="393700" lvl="1" indent="0">
              <a:buNone/>
            </a:pPr>
            <a:r>
              <a:rPr lang="zh-CN" altLang="zh-CN" dirty="0"/>
              <a:t>（</a:t>
            </a:r>
            <a:r>
              <a:rPr lang="en-US" altLang="zh-CN" dirty="0"/>
              <a:t>2</a:t>
            </a:r>
            <a:r>
              <a:rPr lang="zh-CN" altLang="zh-CN" dirty="0"/>
              <a:t>）</a:t>
            </a:r>
            <a:r>
              <a:rPr lang="en-US" altLang="zh-CN" dirty="0"/>
              <a:t>IP</a:t>
            </a:r>
            <a:r>
              <a:rPr lang="zh-CN" altLang="zh-CN" dirty="0"/>
              <a:t>地址的记法</a:t>
            </a:r>
          </a:p>
          <a:p>
            <a:pPr lvl="2"/>
            <a:r>
              <a:rPr lang="en-US" altLang="zh-CN" dirty="0"/>
              <a:t>IPv4</a:t>
            </a:r>
            <a:r>
              <a:rPr lang="zh-CN" altLang="zh-CN" dirty="0"/>
              <a:t>“</a:t>
            </a:r>
            <a:r>
              <a:rPr lang="zh-CN" altLang="zh-CN" dirty="0">
                <a:solidFill>
                  <a:srgbClr val="FF0000"/>
                </a:solidFill>
              </a:rPr>
              <a:t>点分十进制</a:t>
            </a:r>
            <a:r>
              <a:rPr lang="zh-CN" altLang="zh-CN" dirty="0"/>
              <a:t>”</a:t>
            </a:r>
            <a:r>
              <a:rPr lang="en-US" altLang="zh-CN" dirty="0"/>
              <a:t>:</a:t>
            </a:r>
            <a:r>
              <a:rPr lang="zh-CN" altLang="zh-CN" dirty="0"/>
              <a:t>为</a:t>
            </a:r>
            <a:r>
              <a:rPr lang="en-US" altLang="zh-CN" dirty="0"/>
              <a:t>32</a:t>
            </a:r>
            <a:r>
              <a:rPr lang="zh-CN" altLang="zh-CN" dirty="0"/>
              <a:t>位，分为</a:t>
            </a:r>
            <a:r>
              <a:rPr lang="en-US" altLang="zh-CN" dirty="0"/>
              <a:t>4</a:t>
            </a:r>
            <a:r>
              <a:rPr lang="zh-CN" altLang="zh-CN" dirty="0"/>
              <a:t>个字节，每个字节可对应一个</a:t>
            </a:r>
            <a:r>
              <a:rPr lang="en-US" altLang="zh-CN" dirty="0"/>
              <a:t>0~255 </a:t>
            </a:r>
            <a:r>
              <a:rPr lang="zh-CN" altLang="zh-CN" dirty="0"/>
              <a:t>的十进制整数，整数之间用点号分隔</a:t>
            </a:r>
            <a:r>
              <a:rPr lang="zh-CN" altLang="en-US" dirty="0"/>
              <a:t>。</a:t>
            </a:r>
            <a:r>
              <a:rPr lang="zh-CN" altLang="zh-CN" dirty="0"/>
              <a:t>形如“×××</a:t>
            </a:r>
            <a:r>
              <a:rPr lang="en-US" altLang="zh-CN" dirty="0"/>
              <a:t>.</a:t>
            </a:r>
            <a:r>
              <a:rPr lang="zh-CN" altLang="zh-CN" dirty="0"/>
              <a:t>×××</a:t>
            </a:r>
            <a:r>
              <a:rPr lang="en-US" altLang="zh-CN" dirty="0"/>
              <a:t>.</a:t>
            </a:r>
            <a:r>
              <a:rPr lang="zh-CN" altLang="zh-CN" dirty="0"/>
              <a:t>×××</a:t>
            </a:r>
            <a:r>
              <a:rPr lang="en-US" altLang="zh-CN" dirty="0"/>
              <a:t>.</a:t>
            </a:r>
            <a:r>
              <a:rPr lang="zh-CN" altLang="zh-CN" dirty="0"/>
              <a:t>×××”。</a:t>
            </a:r>
            <a:endParaRPr lang="en-US" altLang="zh-CN" dirty="0"/>
          </a:p>
          <a:p>
            <a:pPr lvl="2"/>
            <a:r>
              <a:rPr lang="zh-CN" altLang="zh-CN" dirty="0"/>
              <a:t>采用这种编址方法，</a:t>
            </a:r>
            <a:r>
              <a:rPr lang="en-US" altLang="zh-CN" dirty="0"/>
              <a:t>Internet</a:t>
            </a:r>
            <a:r>
              <a:rPr lang="zh-CN" altLang="zh-CN" dirty="0"/>
              <a:t>可以容纳约</a:t>
            </a:r>
            <a:r>
              <a:rPr lang="en-US" altLang="zh-CN" dirty="0"/>
              <a:t>40</a:t>
            </a:r>
            <a:r>
              <a:rPr lang="zh-CN" altLang="zh-CN" dirty="0"/>
              <a:t>亿台计算机同时上网。</a:t>
            </a:r>
            <a:endParaRPr lang="en-US" altLang="zh-CN" dirty="0"/>
          </a:p>
          <a:p>
            <a:pPr lvl="2"/>
            <a:endParaRPr lang="en-US" altLang="zh-CN" dirty="0"/>
          </a:p>
          <a:p>
            <a:pPr marL="393700" lvl="1" indent="0">
              <a:buNone/>
            </a:pPr>
            <a:r>
              <a:rPr lang="zh-CN" altLang="zh-CN" dirty="0"/>
              <a:t>（</a:t>
            </a:r>
            <a:r>
              <a:rPr lang="en-US" altLang="zh-CN" dirty="0"/>
              <a:t>3</a:t>
            </a:r>
            <a:r>
              <a:rPr lang="zh-CN" altLang="zh-CN" dirty="0"/>
              <a:t>）</a:t>
            </a:r>
            <a:r>
              <a:rPr lang="en-US" altLang="zh-CN" dirty="0"/>
              <a:t>IP</a:t>
            </a:r>
            <a:r>
              <a:rPr lang="zh-CN" altLang="zh-CN" dirty="0"/>
              <a:t>地址的类型</a:t>
            </a:r>
            <a:endParaRPr lang="en-US" altLang="zh-CN" dirty="0"/>
          </a:p>
          <a:p>
            <a:pPr lvl="2"/>
            <a:r>
              <a:rPr lang="en-US" altLang="zh-CN" dirty="0"/>
              <a:t>Internet</a:t>
            </a:r>
            <a:r>
              <a:rPr lang="zh-CN" altLang="zh-CN" dirty="0"/>
              <a:t>将</a:t>
            </a:r>
            <a:r>
              <a:rPr lang="en-US" altLang="zh-CN" dirty="0"/>
              <a:t>IP</a:t>
            </a:r>
            <a:r>
              <a:rPr lang="zh-CN" altLang="zh-CN" dirty="0"/>
              <a:t>地址分为</a:t>
            </a:r>
            <a:r>
              <a:rPr lang="en-US" altLang="zh-CN" dirty="0"/>
              <a:t>5</a:t>
            </a:r>
            <a:r>
              <a:rPr lang="zh-CN" altLang="zh-CN" dirty="0"/>
              <a:t>类，即</a:t>
            </a:r>
            <a:r>
              <a:rPr lang="en-US" altLang="zh-CN" dirty="0"/>
              <a:t>A</a:t>
            </a:r>
            <a:r>
              <a:rPr lang="zh-CN" altLang="zh-CN" dirty="0"/>
              <a:t>类、</a:t>
            </a:r>
            <a:r>
              <a:rPr lang="en-US" altLang="zh-CN" dirty="0"/>
              <a:t>B</a:t>
            </a:r>
            <a:r>
              <a:rPr lang="zh-CN" altLang="zh-CN" dirty="0"/>
              <a:t>类、</a:t>
            </a:r>
            <a:r>
              <a:rPr lang="en-US" altLang="zh-CN" dirty="0"/>
              <a:t>C</a:t>
            </a:r>
            <a:r>
              <a:rPr lang="zh-CN" altLang="zh-CN" dirty="0"/>
              <a:t>类、</a:t>
            </a:r>
            <a:r>
              <a:rPr lang="en-US" altLang="zh-CN" dirty="0"/>
              <a:t>D</a:t>
            </a:r>
            <a:r>
              <a:rPr lang="zh-CN" altLang="zh-CN" dirty="0"/>
              <a:t>类和</a:t>
            </a:r>
            <a:r>
              <a:rPr lang="en-US" altLang="zh-CN" dirty="0"/>
              <a:t>E</a:t>
            </a:r>
            <a:r>
              <a:rPr lang="zh-CN" altLang="zh-CN" dirty="0"/>
              <a:t>类。目前使用的基本</a:t>
            </a:r>
            <a:r>
              <a:rPr lang="en-US" altLang="zh-CN" dirty="0"/>
              <a:t>IP</a:t>
            </a:r>
            <a:r>
              <a:rPr lang="zh-CN" altLang="zh-CN" dirty="0"/>
              <a:t>地址包括</a:t>
            </a:r>
            <a:r>
              <a:rPr lang="en-US" altLang="zh-CN" dirty="0"/>
              <a:t>A</a:t>
            </a:r>
            <a:r>
              <a:rPr lang="zh-CN" altLang="zh-CN" dirty="0"/>
              <a:t>类、</a:t>
            </a:r>
            <a:r>
              <a:rPr lang="en-US" altLang="zh-CN" dirty="0"/>
              <a:t>B</a:t>
            </a:r>
            <a:r>
              <a:rPr lang="zh-CN" altLang="zh-CN" dirty="0"/>
              <a:t>类和</a:t>
            </a:r>
            <a:r>
              <a:rPr lang="en-US" altLang="zh-CN" dirty="0"/>
              <a:t>C</a:t>
            </a:r>
            <a:r>
              <a:rPr lang="zh-CN" altLang="zh-CN" dirty="0"/>
              <a:t>类地址，而</a:t>
            </a:r>
            <a:r>
              <a:rPr lang="en-US" altLang="zh-CN" dirty="0"/>
              <a:t>D</a:t>
            </a:r>
            <a:r>
              <a:rPr lang="zh-CN" altLang="zh-CN" dirty="0"/>
              <a:t>类地址是组播地址，</a:t>
            </a:r>
            <a:r>
              <a:rPr lang="en-US" altLang="zh-CN" dirty="0"/>
              <a:t>E</a:t>
            </a:r>
            <a:r>
              <a:rPr lang="zh-CN" altLang="zh-CN" dirty="0"/>
              <a:t>类地址保留作为研究使用。</a:t>
            </a:r>
          </a:p>
          <a:p>
            <a:pPr lvl="2"/>
            <a:r>
              <a:rPr lang="zh-CN" altLang="zh-CN" dirty="0"/>
              <a:t>地址数据中的全</a:t>
            </a:r>
            <a:r>
              <a:rPr lang="en-US" altLang="zh-CN" dirty="0"/>
              <a:t> 0 </a:t>
            </a:r>
            <a:r>
              <a:rPr lang="zh-CN" altLang="zh-CN" dirty="0"/>
              <a:t>或全</a:t>
            </a:r>
            <a:r>
              <a:rPr lang="en-US" altLang="zh-CN" dirty="0"/>
              <a:t> 1 </a:t>
            </a:r>
            <a:r>
              <a:rPr lang="zh-CN" altLang="zh-CN" dirty="0"/>
              <a:t>有特殊含义，不能作为普通地址使用</a:t>
            </a:r>
            <a:endParaRPr lang="zh-CN" altLang="en-US" dirty="0"/>
          </a:p>
          <a:p>
            <a:pPr lvl="2"/>
            <a:endParaRPr lang="zh-CN" altLang="zh-CN" dirty="0"/>
          </a:p>
          <a:p>
            <a:pPr lvl="1"/>
            <a:endParaRPr lang="zh-CN" altLang="en-US" dirty="0"/>
          </a:p>
        </p:txBody>
      </p:sp>
      <p:sp>
        <p:nvSpPr>
          <p:cNvPr id="13318" name="Rectangle 2"/>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graphicFrame>
        <p:nvGraphicFramePr>
          <p:cNvPr id="13314" name="Object 1"/>
          <p:cNvGraphicFramePr>
            <a:graphicFrameLocks noChangeAspect="1"/>
          </p:cNvGraphicFramePr>
          <p:nvPr/>
        </p:nvGraphicFramePr>
        <p:xfrm>
          <a:off x="2209800" y="2438400"/>
          <a:ext cx="3856038" cy="685800"/>
        </p:xfrm>
        <a:graphic>
          <a:graphicData uri="http://schemas.openxmlformats.org/presentationml/2006/ole">
            <mc:AlternateContent xmlns:mc="http://schemas.openxmlformats.org/markup-compatibility/2006">
              <mc:Choice xmlns:v="urn:schemas-microsoft-com:vml" Requires="v">
                <p:oleObj spid="_x0000_s15786" r:id="rId3" imgW="1371600" imgH="248920" progId="Visio.Drawing.11">
                  <p:embed/>
                </p:oleObj>
              </mc:Choice>
              <mc:Fallback>
                <p:oleObj r:id="rId3" imgW="1371600" imgH="248920" progId="Visio.Drawing.11">
                  <p:embed/>
                  <p:pic>
                    <p:nvPicPr>
                      <p:cNvPr id="0" name="图片 1577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2438400"/>
                        <a:ext cx="3856038" cy="685800"/>
                      </a:xfrm>
                      <a:prstGeom prst="rect">
                        <a:avLst/>
                      </a:prstGeom>
                      <a:noFill/>
                    </p:spPr>
                  </p:pic>
                </p:oleObj>
              </mc:Fallback>
            </mc:AlternateContent>
          </a:graphicData>
        </a:graphic>
      </p:graphicFrame>
      <p:pic>
        <p:nvPicPr>
          <p:cNvPr id="6" name="Picture 2" descr="D:\百度云同步盘\Misc\14163874201186558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7"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84</a:t>
            </a:fld>
            <a:endParaRPr lang="en-US" dirty="0">
              <a:solidFill>
                <a:schemeClr val="tx2"/>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t>Internet</a:t>
            </a:r>
            <a:r>
              <a:rPr lang="zh-CN" altLang="zh-CN" dirty="0"/>
              <a:t>地址</a:t>
            </a:r>
            <a:endParaRPr lang="zh-CN" altLang="en-US" dirty="0"/>
          </a:p>
        </p:txBody>
      </p:sp>
      <p:sp>
        <p:nvSpPr>
          <p:cNvPr id="14340" name="内容占位符 2"/>
          <p:cNvSpPr>
            <a:spLocks noGrp="1"/>
          </p:cNvSpPr>
          <p:nvPr>
            <p:ph idx="1"/>
          </p:nvPr>
        </p:nvSpPr>
        <p:spPr>
          <a:xfrm>
            <a:off x="457200" y="1935163"/>
            <a:ext cx="8229600" cy="4734197"/>
          </a:xfrm>
        </p:spPr>
        <p:txBody>
          <a:bodyPr>
            <a:normAutofit lnSpcReduction="10000"/>
          </a:bodyPr>
          <a:lstStyle/>
          <a:p>
            <a:pPr marL="0" indent="0">
              <a:buNone/>
            </a:pPr>
            <a:r>
              <a:rPr lang="en-US" altLang="zh-CN" dirty="0"/>
              <a:t>	</a:t>
            </a:r>
            <a:r>
              <a:rPr lang="zh-CN" altLang="en-US" dirty="0"/>
              <a:t>（</a:t>
            </a:r>
            <a:r>
              <a:rPr lang="en-US" altLang="zh-CN" dirty="0"/>
              <a:t>3</a:t>
            </a:r>
            <a:r>
              <a:rPr lang="zh-CN" altLang="en-US" dirty="0"/>
              <a:t>）</a:t>
            </a:r>
            <a:r>
              <a:rPr lang="en-US" altLang="zh-CN" dirty="0"/>
              <a:t>IP</a:t>
            </a:r>
            <a:r>
              <a:rPr lang="zh-CN" altLang="en-US" dirty="0"/>
              <a:t>地址的类型</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2"/>
            <a:endParaRPr lang="en-US" altLang="zh-CN" sz="2100" dirty="0"/>
          </a:p>
          <a:p>
            <a:pPr lvl="2"/>
            <a:r>
              <a:rPr lang="en-US" altLang="zh-CN" sz="2100" dirty="0"/>
              <a:t>A</a:t>
            </a:r>
            <a:r>
              <a:rPr lang="zh-CN" altLang="zh-CN" sz="2100" dirty="0"/>
              <a:t>类地址可分配</a:t>
            </a:r>
            <a:r>
              <a:rPr lang="en-US" altLang="zh-CN" sz="2100" dirty="0"/>
              <a:t>2</a:t>
            </a:r>
            <a:r>
              <a:rPr lang="en-US" altLang="zh-CN" sz="2100" baseline="30000" dirty="0"/>
              <a:t>7</a:t>
            </a:r>
            <a:r>
              <a:rPr lang="en-US" altLang="zh-CN" sz="2100" i="1" dirty="0">
                <a:sym typeface="Symbol" panose="05050102010706020507" pitchFamily="18" charset="2"/>
              </a:rPr>
              <a:t></a:t>
            </a:r>
            <a:r>
              <a:rPr lang="en-US" altLang="zh-CN" sz="2100" dirty="0"/>
              <a:t>2=126</a:t>
            </a:r>
            <a:r>
              <a:rPr lang="zh-CN" altLang="zh-CN" sz="2100" dirty="0"/>
              <a:t>个网络地址；每个</a:t>
            </a:r>
            <a:r>
              <a:rPr lang="en-US" altLang="zh-CN" sz="2100" dirty="0"/>
              <a:t>A</a:t>
            </a:r>
            <a:r>
              <a:rPr lang="zh-CN" altLang="zh-CN" sz="2100" dirty="0"/>
              <a:t>类地址可支持（</a:t>
            </a:r>
            <a:r>
              <a:rPr lang="en-US" altLang="zh-CN" sz="2100" dirty="0"/>
              <a:t>2</a:t>
            </a:r>
            <a:r>
              <a:rPr lang="en-US" altLang="zh-CN" sz="2100" baseline="30000" dirty="0"/>
              <a:t>24</a:t>
            </a:r>
            <a:r>
              <a:rPr lang="en-US" altLang="zh-CN" sz="2100" i="1" dirty="0">
                <a:sym typeface="Symbol" panose="05050102010706020507" pitchFamily="18" charset="2"/>
              </a:rPr>
              <a:t></a:t>
            </a:r>
            <a:r>
              <a:rPr lang="en-US" altLang="zh-CN" sz="2100" dirty="0"/>
              <a:t>2</a:t>
            </a:r>
            <a:r>
              <a:rPr lang="zh-CN" altLang="zh-CN" sz="2100" dirty="0"/>
              <a:t>）台主机（减</a:t>
            </a:r>
            <a:r>
              <a:rPr lang="en-US" altLang="zh-CN" sz="2100" dirty="0"/>
              <a:t> 2 </a:t>
            </a:r>
            <a:r>
              <a:rPr lang="zh-CN" altLang="zh-CN" sz="2100" dirty="0"/>
              <a:t>的理由是网络地址或主机地址</a:t>
            </a:r>
            <a:r>
              <a:rPr lang="zh-CN" altLang="zh-CN" sz="2100" dirty="0">
                <a:solidFill>
                  <a:srgbClr val="FF0000"/>
                </a:solidFill>
              </a:rPr>
              <a:t>全</a:t>
            </a:r>
            <a:r>
              <a:rPr lang="en-US" altLang="zh-CN" sz="2100" dirty="0">
                <a:solidFill>
                  <a:srgbClr val="FF0000"/>
                </a:solidFill>
              </a:rPr>
              <a:t>1</a:t>
            </a:r>
            <a:r>
              <a:rPr lang="zh-CN" altLang="zh-CN" sz="2100" dirty="0">
                <a:solidFill>
                  <a:srgbClr val="FF0000"/>
                </a:solidFill>
              </a:rPr>
              <a:t>或全</a:t>
            </a:r>
            <a:r>
              <a:rPr lang="en-US" altLang="zh-CN" sz="2100" dirty="0">
                <a:solidFill>
                  <a:srgbClr val="FF0000"/>
                </a:solidFill>
              </a:rPr>
              <a:t>0</a:t>
            </a:r>
            <a:r>
              <a:rPr lang="zh-CN" altLang="zh-CN" sz="2100" dirty="0">
                <a:solidFill>
                  <a:srgbClr val="FF0000"/>
                </a:solidFill>
              </a:rPr>
              <a:t>的</a:t>
            </a:r>
            <a:r>
              <a:rPr lang="zh-CN" altLang="en-US" sz="2100" dirty="0">
                <a:solidFill>
                  <a:srgbClr val="FF0000"/>
                </a:solidFill>
              </a:rPr>
              <a:t>不能作为普通地址使用</a:t>
            </a:r>
            <a:r>
              <a:rPr lang="zh-CN" altLang="zh-CN" sz="2100" dirty="0"/>
              <a:t>）。</a:t>
            </a:r>
            <a:endParaRPr lang="en-US" altLang="zh-CN" sz="2100" dirty="0"/>
          </a:p>
          <a:p>
            <a:pPr lvl="2"/>
            <a:r>
              <a:rPr lang="en-US" altLang="zh-CN" sz="2100" dirty="0"/>
              <a:t>B</a:t>
            </a:r>
            <a:r>
              <a:rPr lang="zh-CN" altLang="en-US" sz="2100" dirty="0"/>
              <a:t>类和</a:t>
            </a:r>
            <a:r>
              <a:rPr lang="en-US" altLang="zh-CN" sz="2100" dirty="0"/>
              <a:t>C</a:t>
            </a:r>
            <a:r>
              <a:rPr lang="zh-CN" altLang="en-US" sz="2100" dirty="0"/>
              <a:t>类以此类推。</a:t>
            </a:r>
            <a:endParaRPr lang="zh-CN" altLang="zh-CN" sz="2100" dirty="0"/>
          </a:p>
        </p:txBody>
      </p:sp>
      <p:sp>
        <p:nvSpPr>
          <p:cNvPr id="14342" name="Rectangle 2"/>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sp>
        <p:nvSpPr>
          <p:cNvPr id="14343" name="Rectangle 2"/>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graphicFrame>
        <p:nvGraphicFramePr>
          <p:cNvPr id="14338" name="Object 1"/>
          <p:cNvGraphicFramePr>
            <a:graphicFrameLocks noChangeAspect="1"/>
          </p:cNvGraphicFramePr>
          <p:nvPr/>
        </p:nvGraphicFramePr>
        <p:xfrm>
          <a:off x="920129" y="2494384"/>
          <a:ext cx="7180263" cy="2590800"/>
        </p:xfrm>
        <a:graphic>
          <a:graphicData uri="http://schemas.openxmlformats.org/presentationml/2006/ole">
            <mc:AlternateContent xmlns:mc="http://schemas.openxmlformats.org/markup-compatibility/2006">
              <mc:Choice xmlns:v="urn:schemas-microsoft-com:vml" Requires="v">
                <p:oleObj spid="_x0000_s16810" r:id="rId3" imgW="3401060" imgH="1227455" progId="Visio.Drawing.11">
                  <p:embed/>
                </p:oleObj>
              </mc:Choice>
              <mc:Fallback>
                <p:oleObj r:id="rId3" imgW="3401060" imgH="1227455" progId="Visio.Drawing.11">
                  <p:embed/>
                  <p:pic>
                    <p:nvPicPr>
                      <p:cNvPr id="0" name="图片 167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129" y="2494384"/>
                        <a:ext cx="7180263" cy="2590800"/>
                      </a:xfrm>
                      <a:prstGeom prst="rect">
                        <a:avLst/>
                      </a:prstGeom>
                      <a:noFill/>
                    </p:spPr>
                  </p:pic>
                </p:oleObj>
              </mc:Fallback>
            </mc:AlternateContent>
          </a:graphicData>
        </a:graphic>
      </p:graphicFrame>
      <p:pic>
        <p:nvPicPr>
          <p:cNvPr id="7" name="Picture 2" descr="D:\百度云同步盘\Misc\14163874201186558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8"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85</a:t>
            </a:fld>
            <a:endParaRPr lang="en-US" dirty="0">
              <a:solidFill>
                <a:schemeClr val="tx2"/>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62" name="Text Box 1046"/>
          <p:cNvSpPr txBox="1">
            <a:spLocks noChangeArrowheads="1"/>
          </p:cNvSpPr>
          <p:nvPr/>
        </p:nvSpPr>
        <p:spPr bwMode="auto">
          <a:xfrm>
            <a:off x="411163" y="3146425"/>
            <a:ext cx="650875" cy="427038"/>
          </a:xfrm>
          <a:prstGeom prst="rect">
            <a:avLst/>
          </a:prstGeom>
          <a:noFill/>
          <a:ln w="12700">
            <a:noFill/>
            <a:miter lim="800000"/>
            <a:headEnd type="none" w="sm" len="sm"/>
            <a:tailEnd type="none" w="sm" len="sm"/>
          </a:ln>
          <a:effectLst/>
        </p:spPr>
        <p:txBody>
          <a:bodyPr wrap="none" lIns="91435" tIns="45718" rIns="91435" bIns="45718">
            <a:spAutoFit/>
          </a:bodyPr>
          <a:lstStyle/>
          <a:p>
            <a:pPr defTabSz="762000" eaLnBrk="0" hangingPunct="0"/>
            <a:r>
              <a:rPr lang="en-US" altLang="zh-CN" sz="2200" b="1">
                <a:solidFill>
                  <a:srgbClr val="333399"/>
                </a:solidFill>
                <a:effectLst>
                  <a:outerShdw blurRad="38100" dist="38100" dir="2700000" algn="tl">
                    <a:srgbClr val="C0C0C0"/>
                  </a:outerShdw>
                </a:effectLst>
                <a:latin typeface="Times New Roman" panose="02020603050405020304" pitchFamily="18" charset="0"/>
              </a:rPr>
              <a:t>B</a:t>
            </a:r>
            <a:r>
              <a:rPr lang="zh-CN" altLang="en-US" sz="2200" b="1">
                <a:solidFill>
                  <a:srgbClr val="333399"/>
                </a:solidFill>
                <a:effectLst>
                  <a:outerShdw blurRad="38100" dist="38100" dir="2700000" algn="tl">
                    <a:srgbClr val="C0C0C0"/>
                  </a:outerShdw>
                </a:effectLst>
                <a:latin typeface="Times New Roman" panose="02020603050405020304" pitchFamily="18" charset="0"/>
              </a:rPr>
              <a:t>类</a:t>
            </a:r>
          </a:p>
        </p:txBody>
      </p:sp>
      <p:sp>
        <p:nvSpPr>
          <p:cNvPr id="87063" name="Text Box 1047"/>
          <p:cNvSpPr txBox="1">
            <a:spLocks noChangeArrowheads="1"/>
          </p:cNvSpPr>
          <p:nvPr/>
        </p:nvSpPr>
        <p:spPr bwMode="auto">
          <a:xfrm>
            <a:off x="395288" y="2498725"/>
            <a:ext cx="666750" cy="427038"/>
          </a:xfrm>
          <a:prstGeom prst="rect">
            <a:avLst/>
          </a:prstGeom>
          <a:noFill/>
          <a:ln w="12700">
            <a:noFill/>
            <a:miter lim="800000"/>
            <a:headEnd type="none" w="sm" len="sm"/>
            <a:tailEnd type="none" w="sm" len="sm"/>
          </a:ln>
          <a:effectLst/>
        </p:spPr>
        <p:txBody>
          <a:bodyPr wrap="none" lIns="91435" tIns="45718" rIns="91435" bIns="45718">
            <a:spAutoFit/>
          </a:bodyPr>
          <a:lstStyle/>
          <a:p>
            <a:pPr algn="ctr" defTabSz="762000" eaLnBrk="0" hangingPunct="0"/>
            <a:r>
              <a:rPr lang="en-US" altLang="zh-CN" sz="2200" b="1">
                <a:solidFill>
                  <a:srgbClr val="333399"/>
                </a:solidFill>
                <a:effectLst>
                  <a:outerShdw blurRad="38100" dist="38100" dir="2700000" algn="tl">
                    <a:srgbClr val="C0C0C0"/>
                  </a:outerShdw>
                </a:effectLst>
                <a:latin typeface="Times New Roman" panose="02020603050405020304" pitchFamily="18" charset="0"/>
              </a:rPr>
              <a:t>A</a:t>
            </a:r>
            <a:r>
              <a:rPr lang="zh-CN" altLang="en-US" sz="2200" b="1">
                <a:solidFill>
                  <a:srgbClr val="333399"/>
                </a:solidFill>
                <a:effectLst>
                  <a:outerShdw blurRad="38100" dist="38100" dir="2700000" algn="tl">
                    <a:srgbClr val="C0C0C0"/>
                  </a:outerShdw>
                </a:effectLst>
                <a:latin typeface="Times New Roman" panose="02020603050405020304" pitchFamily="18" charset="0"/>
              </a:rPr>
              <a:t>类</a:t>
            </a:r>
          </a:p>
        </p:txBody>
      </p:sp>
      <p:sp>
        <p:nvSpPr>
          <p:cNvPr id="106519" name="Text Box 1049"/>
          <p:cNvSpPr txBox="1">
            <a:spLocks noChangeArrowheads="1"/>
          </p:cNvSpPr>
          <p:nvPr/>
        </p:nvSpPr>
        <p:spPr bwMode="auto">
          <a:xfrm>
            <a:off x="977900" y="1916113"/>
            <a:ext cx="463550" cy="427037"/>
          </a:xfrm>
          <a:prstGeom prst="rect">
            <a:avLst/>
          </a:prstGeom>
          <a:noFill/>
          <a:ln w="12700">
            <a:noFill/>
            <a:miter lim="800000"/>
            <a:headEnd type="none" w="sm" len="sm"/>
            <a:tailEnd type="none" w="sm" len="sm"/>
          </a:ln>
        </p:spPr>
        <p:txBody>
          <a:bodyPr wrap="none" lIns="91435" tIns="45718" rIns="91435" bIns="45718">
            <a:spAutoFit/>
          </a:bodyPr>
          <a:lstStyle/>
          <a:p>
            <a:pPr defTabSz="762000" eaLnBrk="0" hangingPunct="0"/>
            <a:r>
              <a:rPr lang="en-US" altLang="zh-CN" sz="2200">
                <a:latin typeface="Times New Roman" panose="02020603050405020304" pitchFamily="18" charset="0"/>
              </a:rPr>
              <a:t>  1</a:t>
            </a:r>
          </a:p>
        </p:txBody>
      </p:sp>
      <p:sp>
        <p:nvSpPr>
          <p:cNvPr id="106520" name="Text Box 1050"/>
          <p:cNvSpPr txBox="1">
            <a:spLocks noChangeArrowheads="1"/>
          </p:cNvSpPr>
          <p:nvPr/>
        </p:nvSpPr>
        <p:spPr bwMode="auto">
          <a:xfrm>
            <a:off x="2303463" y="1916113"/>
            <a:ext cx="323850" cy="427037"/>
          </a:xfrm>
          <a:prstGeom prst="rect">
            <a:avLst/>
          </a:prstGeom>
          <a:noFill/>
          <a:ln w="12700">
            <a:noFill/>
            <a:miter lim="800000"/>
            <a:headEnd type="none" w="sm" len="sm"/>
            <a:tailEnd type="none" w="sm" len="sm"/>
          </a:ln>
        </p:spPr>
        <p:txBody>
          <a:bodyPr wrap="none" lIns="91435" tIns="45718" rIns="91435" bIns="45718">
            <a:spAutoFit/>
          </a:bodyPr>
          <a:lstStyle/>
          <a:p>
            <a:pPr defTabSz="762000" eaLnBrk="0" hangingPunct="0"/>
            <a:r>
              <a:rPr lang="en-US" altLang="zh-CN" sz="2200" b="1">
                <a:solidFill>
                  <a:srgbClr val="9900CC"/>
                </a:solidFill>
                <a:latin typeface="Times New Roman" panose="02020603050405020304" pitchFamily="18" charset="0"/>
              </a:rPr>
              <a:t>8</a:t>
            </a:r>
            <a:endParaRPr lang="en-US" altLang="zh-CN" sz="2200">
              <a:latin typeface="Times New Roman" panose="02020603050405020304" pitchFamily="18" charset="0"/>
            </a:endParaRPr>
          </a:p>
        </p:txBody>
      </p:sp>
      <p:sp>
        <p:nvSpPr>
          <p:cNvPr id="106521" name="Text Box 1051"/>
          <p:cNvSpPr txBox="1">
            <a:spLocks noChangeArrowheads="1"/>
          </p:cNvSpPr>
          <p:nvPr/>
        </p:nvSpPr>
        <p:spPr bwMode="auto">
          <a:xfrm>
            <a:off x="3376613" y="1916113"/>
            <a:ext cx="463550" cy="427037"/>
          </a:xfrm>
          <a:prstGeom prst="rect">
            <a:avLst/>
          </a:prstGeom>
          <a:noFill/>
          <a:ln w="12700">
            <a:noFill/>
            <a:miter lim="800000"/>
            <a:headEnd type="none" w="sm" len="sm"/>
            <a:tailEnd type="none" w="sm" len="sm"/>
          </a:ln>
        </p:spPr>
        <p:txBody>
          <a:bodyPr wrap="none" lIns="91435" tIns="45718" rIns="91435" bIns="45718">
            <a:spAutoFit/>
          </a:bodyPr>
          <a:lstStyle/>
          <a:p>
            <a:pPr defTabSz="762000" eaLnBrk="0" hangingPunct="0"/>
            <a:r>
              <a:rPr lang="en-US" altLang="zh-CN" sz="2200" b="1">
                <a:solidFill>
                  <a:srgbClr val="9900CC"/>
                </a:solidFill>
                <a:latin typeface="Times New Roman" panose="02020603050405020304" pitchFamily="18" charset="0"/>
              </a:rPr>
              <a:t>16</a:t>
            </a:r>
            <a:endParaRPr lang="en-US" altLang="zh-CN" sz="2200">
              <a:latin typeface="Times New Roman" panose="02020603050405020304" pitchFamily="18" charset="0"/>
            </a:endParaRPr>
          </a:p>
        </p:txBody>
      </p:sp>
      <p:sp>
        <p:nvSpPr>
          <p:cNvPr id="106522" name="Text Box 1052"/>
          <p:cNvSpPr txBox="1">
            <a:spLocks noChangeArrowheads="1"/>
          </p:cNvSpPr>
          <p:nvPr/>
        </p:nvSpPr>
        <p:spPr bwMode="auto">
          <a:xfrm>
            <a:off x="4614863" y="1916113"/>
            <a:ext cx="463550" cy="427037"/>
          </a:xfrm>
          <a:prstGeom prst="rect">
            <a:avLst/>
          </a:prstGeom>
          <a:noFill/>
          <a:ln w="12700">
            <a:noFill/>
            <a:miter lim="800000"/>
            <a:headEnd type="none" w="sm" len="sm"/>
            <a:tailEnd type="none" w="sm" len="sm"/>
          </a:ln>
        </p:spPr>
        <p:txBody>
          <a:bodyPr wrap="none" lIns="91435" tIns="45718" rIns="91435" bIns="45718">
            <a:spAutoFit/>
          </a:bodyPr>
          <a:lstStyle/>
          <a:p>
            <a:pPr defTabSz="762000" eaLnBrk="0" hangingPunct="0"/>
            <a:r>
              <a:rPr lang="en-US" altLang="zh-CN" sz="2200" b="1">
                <a:solidFill>
                  <a:srgbClr val="9900CC"/>
                </a:solidFill>
                <a:latin typeface="Times New Roman" panose="02020603050405020304" pitchFamily="18" charset="0"/>
              </a:rPr>
              <a:t>24</a:t>
            </a:r>
            <a:endParaRPr lang="en-US" altLang="zh-CN" sz="2200">
              <a:latin typeface="Times New Roman" panose="02020603050405020304" pitchFamily="18" charset="0"/>
            </a:endParaRPr>
          </a:p>
        </p:txBody>
      </p:sp>
      <p:sp>
        <p:nvSpPr>
          <p:cNvPr id="106523" name="Text Box 1053"/>
          <p:cNvSpPr txBox="1">
            <a:spLocks noChangeArrowheads="1"/>
          </p:cNvSpPr>
          <p:nvPr/>
        </p:nvSpPr>
        <p:spPr bwMode="auto">
          <a:xfrm>
            <a:off x="5981700" y="1916113"/>
            <a:ext cx="463550" cy="427037"/>
          </a:xfrm>
          <a:prstGeom prst="rect">
            <a:avLst/>
          </a:prstGeom>
          <a:noFill/>
          <a:ln w="12700">
            <a:noFill/>
            <a:miter lim="800000"/>
            <a:headEnd type="none" w="sm" len="sm"/>
            <a:tailEnd type="none" w="sm" len="sm"/>
          </a:ln>
        </p:spPr>
        <p:txBody>
          <a:bodyPr wrap="none" lIns="91435" tIns="45718" rIns="91435" bIns="45718">
            <a:spAutoFit/>
          </a:bodyPr>
          <a:lstStyle/>
          <a:p>
            <a:pPr defTabSz="762000" eaLnBrk="0" hangingPunct="0"/>
            <a:r>
              <a:rPr lang="en-US" altLang="zh-CN" sz="2200" b="1">
                <a:latin typeface="Times New Roman" panose="02020603050405020304" pitchFamily="18" charset="0"/>
              </a:rPr>
              <a:t>32</a:t>
            </a:r>
            <a:endParaRPr lang="en-US" altLang="zh-CN" sz="2200">
              <a:latin typeface="Times New Roman" panose="02020603050405020304" pitchFamily="18" charset="0"/>
            </a:endParaRPr>
          </a:p>
        </p:txBody>
      </p:sp>
      <p:sp>
        <p:nvSpPr>
          <p:cNvPr id="106505" name="Rectangle 1054"/>
          <p:cNvSpPr>
            <a:spLocks noChangeArrowheads="1"/>
          </p:cNvSpPr>
          <p:nvPr/>
        </p:nvSpPr>
        <p:spPr bwMode="auto">
          <a:xfrm>
            <a:off x="1157288" y="2420938"/>
            <a:ext cx="1309687" cy="612775"/>
          </a:xfrm>
          <a:prstGeom prst="rect">
            <a:avLst/>
          </a:prstGeom>
          <a:gradFill rotWithShape="0">
            <a:gsLst>
              <a:gs pos="0">
                <a:srgbClr val="FFFFFF"/>
              </a:gs>
              <a:gs pos="100000">
                <a:srgbClr val="FF7C80"/>
              </a:gs>
            </a:gsLst>
            <a:path path="shape">
              <a:fillToRect l="50000" t="50000" r="50000" b="50000"/>
            </a:path>
          </a:gradFill>
          <a:ln w="38100">
            <a:solidFill>
              <a:schemeClr val="tx1"/>
            </a:solidFill>
            <a:miter lim="800000"/>
            <a:headEnd type="none" w="sm" len="sm"/>
            <a:tailEnd type="none" w="sm" len="sm"/>
          </a:ln>
        </p:spPr>
        <p:txBody>
          <a:bodyPr wrap="none" lIns="91435" tIns="45718" rIns="91435" bIns="45718" anchor="ctr"/>
          <a:lstStyle/>
          <a:p>
            <a:pPr algn="r" defTabSz="762000" eaLnBrk="0" hangingPunct="0"/>
            <a:r>
              <a:rPr lang="zh-CN" altLang="en-US" sz="2200" b="1">
                <a:latin typeface="Times New Roman" panose="02020603050405020304" pitchFamily="18" charset="0"/>
              </a:rPr>
              <a:t>网络号</a:t>
            </a:r>
            <a:endParaRPr lang="zh-CN" altLang="en-US" sz="2200">
              <a:latin typeface="Times New Roman" panose="02020603050405020304" pitchFamily="18" charset="0"/>
            </a:endParaRPr>
          </a:p>
        </p:txBody>
      </p:sp>
      <p:sp>
        <p:nvSpPr>
          <p:cNvPr id="106506" name="Rectangle 1055"/>
          <p:cNvSpPr>
            <a:spLocks noChangeArrowheads="1"/>
          </p:cNvSpPr>
          <p:nvPr/>
        </p:nvSpPr>
        <p:spPr bwMode="auto">
          <a:xfrm>
            <a:off x="1157288" y="3595688"/>
            <a:ext cx="3802062" cy="652462"/>
          </a:xfrm>
          <a:prstGeom prst="rect">
            <a:avLst/>
          </a:prstGeom>
          <a:gradFill rotWithShape="0">
            <a:gsLst>
              <a:gs pos="0">
                <a:srgbClr val="FFFFFF"/>
              </a:gs>
              <a:gs pos="100000">
                <a:srgbClr val="FF7C80"/>
              </a:gs>
            </a:gsLst>
            <a:path path="shape">
              <a:fillToRect l="50000" t="50000" r="50000" b="50000"/>
            </a:path>
          </a:gradFill>
          <a:ln w="38100">
            <a:solidFill>
              <a:schemeClr val="tx1"/>
            </a:solidFill>
            <a:miter lim="800000"/>
            <a:headEnd type="none" w="sm" len="sm"/>
            <a:tailEnd type="none" w="sm" len="sm"/>
          </a:ln>
        </p:spPr>
        <p:txBody>
          <a:bodyPr wrap="none" lIns="91435" tIns="45718" rIns="91435" bIns="45718" anchor="ctr"/>
          <a:lstStyle/>
          <a:p>
            <a:pPr algn="r" defTabSz="762000" eaLnBrk="0" hangingPunct="0"/>
            <a:r>
              <a:rPr lang="zh-CN" altLang="en-US" sz="2200" b="1">
                <a:latin typeface="Times New Roman" panose="02020603050405020304" pitchFamily="18" charset="0"/>
              </a:rPr>
              <a:t>网络号</a:t>
            </a:r>
            <a:endParaRPr lang="zh-CN" altLang="en-US" sz="2200">
              <a:latin typeface="Times New Roman" panose="02020603050405020304" pitchFamily="18" charset="0"/>
            </a:endParaRPr>
          </a:p>
        </p:txBody>
      </p:sp>
      <p:sp>
        <p:nvSpPr>
          <p:cNvPr id="106507" name="Rectangle 1056"/>
          <p:cNvSpPr>
            <a:spLocks noChangeArrowheads="1"/>
          </p:cNvSpPr>
          <p:nvPr/>
        </p:nvSpPr>
        <p:spPr bwMode="auto">
          <a:xfrm>
            <a:off x="4959350" y="3595688"/>
            <a:ext cx="1447800" cy="652462"/>
          </a:xfrm>
          <a:prstGeom prst="rect">
            <a:avLst/>
          </a:prstGeom>
          <a:gradFill rotWithShape="0">
            <a:gsLst>
              <a:gs pos="0">
                <a:srgbClr val="FFFFFF"/>
              </a:gs>
              <a:gs pos="100000">
                <a:srgbClr val="FFFF66"/>
              </a:gs>
            </a:gsLst>
            <a:path path="shape">
              <a:fillToRect l="50000" t="50000" r="50000" b="50000"/>
            </a:path>
          </a:gradFill>
          <a:ln w="38100">
            <a:solidFill>
              <a:schemeClr val="tx1"/>
            </a:solidFill>
            <a:miter lim="800000"/>
            <a:headEnd type="none" w="sm" len="sm"/>
            <a:tailEnd type="none" w="sm" len="sm"/>
          </a:ln>
        </p:spPr>
        <p:txBody>
          <a:bodyPr wrap="none" lIns="91435" tIns="45718" rIns="91435" bIns="45718" anchor="ctr"/>
          <a:lstStyle/>
          <a:p>
            <a:pPr algn="r" defTabSz="762000" eaLnBrk="0" hangingPunct="0"/>
            <a:r>
              <a:rPr lang="zh-CN" altLang="en-US" sz="2200" b="1">
                <a:solidFill>
                  <a:srgbClr val="FF0000"/>
                </a:solidFill>
                <a:latin typeface="Times New Roman" panose="02020603050405020304" pitchFamily="18" charset="0"/>
              </a:rPr>
              <a:t>主机号</a:t>
            </a:r>
            <a:endParaRPr lang="zh-CN" altLang="en-US" sz="2200">
              <a:solidFill>
                <a:schemeClr val="bg1"/>
              </a:solidFill>
              <a:latin typeface="Times New Roman" panose="02020603050405020304" pitchFamily="18" charset="0"/>
            </a:endParaRPr>
          </a:p>
        </p:txBody>
      </p:sp>
      <p:sp>
        <p:nvSpPr>
          <p:cNvPr id="106508" name="Rectangle 1057"/>
          <p:cNvSpPr>
            <a:spLocks noChangeArrowheads="1"/>
          </p:cNvSpPr>
          <p:nvPr/>
        </p:nvSpPr>
        <p:spPr bwMode="auto">
          <a:xfrm>
            <a:off x="2454275" y="2420938"/>
            <a:ext cx="3959225" cy="609600"/>
          </a:xfrm>
          <a:prstGeom prst="rect">
            <a:avLst/>
          </a:prstGeom>
          <a:gradFill rotWithShape="0">
            <a:gsLst>
              <a:gs pos="0">
                <a:srgbClr val="FFFFFF"/>
              </a:gs>
              <a:gs pos="100000">
                <a:srgbClr val="FFFF99"/>
              </a:gs>
            </a:gsLst>
            <a:path path="shape">
              <a:fillToRect l="50000" t="50000" r="50000" b="50000"/>
            </a:path>
          </a:gradFill>
          <a:ln w="38100">
            <a:solidFill>
              <a:schemeClr val="tx1"/>
            </a:solidFill>
            <a:miter lim="800000"/>
            <a:headEnd type="none" w="sm" len="sm"/>
            <a:tailEnd type="none" w="sm" len="sm"/>
          </a:ln>
        </p:spPr>
        <p:txBody>
          <a:bodyPr wrap="none" lIns="91435" tIns="45718" rIns="91435" bIns="45718" anchor="ctr"/>
          <a:lstStyle/>
          <a:p>
            <a:pPr algn="r" defTabSz="762000" eaLnBrk="0" hangingPunct="0"/>
            <a:r>
              <a:rPr lang="zh-CN" altLang="en-US" sz="2200" b="1">
                <a:solidFill>
                  <a:srgbClr val="FF0000"/>
                </a:solidFill>
                <a:latin typeface="Times New Roman" panose="02020603050405020304" pitchFamily="18" charset="0"/>
              </a:rPr>
              <a:t>主机号</a:t>
            </a:r>
            <a:endParaRPr lang="zh-CN" altLang="en-US" sz="2200">
              <a:solidFill>
                <a:schemeClr val="bg1"/>
              </a:solidFill>
              <a:latin typeface="Times New Roman" panose="02020603050405020304" pitchFamily="18" charset="0"/>
            </a:endParaRPr>
          </a:p>
        </p:txBody>
      </p:sp>
      <p:sp>
        <p:nvSpPr>
          <p:cNvPr id="87074" name="Text Box 1058"/>
          <p:cNvSpPr txBox="1">
            <a:spLocks noChangeArrowheads="1"/>
          </p:cNvSpPr>
          <p:nvPr/>
        </p:nvSpPr>
        <p:spPr bwMode="auto">
          <a:xfrm>
            <a:off x="395288" y="3757613"/>
            <a:ext cx="666750" cy="427037"/>
          </a:xfrm>
          <a:prstGeom prst="rect">
            <a:avLst/>
          </a:prstGeom>
          <a:noFill/>
          <a:ln w="12700">
            <a:noFill/>
            <a:miter lim="800000"/>
            <a:headEnd type="none" w="sm" len="sm"/>
            <a:tailEnd type="none" w="sm" len="sm"/>
          </a:ln>
          <a:effectLst/>
        </p:spPr>
        <p:txBody>
          <a:bodyPr wrap="none" lIns="91435" tIns="45718" rIns="91435" bIns="45718">
            <a:spAutoFit/>
          </a:bodyPr>
          <a:lstStyle/>
          <a:p>
            <a:pPr defTabSz="762000" eaLnBrk="0" hangingPunct="0"/>
            <a:r>
              <a:rPr lang="en-US" altLang="zh-CN" sz="2200" b="1">
                <a:solidFill>
                  <a:srgbClr val="333399"/>
                </a:solidFill>
                <a:effectLst>
                  <a:outerShdw blurRad="38100" dist="38100" dir="2700000" algn="tl">
                    <a:srgbClr val="C0C0C0"/>
                  </a:outerShdw>
                </a:effectLst>
                <a:latin typeface="Times New Roman" panose="02020603050405020304" pitchFamily="18" charset="0"/>
              </a:rPr>
              <a:t>C</a:t>
            </a:r>
            <a:r>
              <a:rPr lang="zh-CN" altLang="en-US" sz="2200" b="1">
                <a:solidFill>
                  <a:srgbClr val="333399"/>
                </a:solidFill>
                <a:effectLst>
                  <a:outerShdw blurRad="38100" dist="38100" dir="2700000" algn="tl">
                    <a:srgbClr val="C0C0C0"/>
                  </a:outerShdw>
                </a:effectLst>
                <a:latin typeface="Times New Roman" panose="02020603050405020304" pitchFamily="18" charset="0"/>
              </a:rPr>
              <a:t>类</a:t>
            </a:r>
          </a:p>
        </p:txBody>
      </p:sp>
      <p:sp>
        <p:nvSpPr>
          <p:cNvPr id="106510" name="Rectangle 1059"/>
          <p:cNvSpPr>
            <a:spLocks noChangeArrowheads="1"/>
          </p:cNvSpPr>
          <p:nvPr/>
        </p:nvSpPr>
        <p:spPr bwMode="auto">
          <a:xfrm>
            <a:off x="3678238" y="3014663"/>
            <a:ext cx="2728912" cy="609600"/>
          </a:xfrm>
          <a:prstGeom prst="rect">
            <a:avLst/>
          </a:prstGeom>
          <a:gradFill rotWithShape="0">
            <a:gsLst>
              <a:gs pos="0">
                <a:srgbClr val="FFFFFF"/>
              </a:gs>
              <a:gs pos="100000">
                <a:srgbClr val="FFFF66"/>
              </a:gs>
            </a:gsLst>
            <a:path path="shape">
              <a:fillToRect l="50000" t="50000" r="50000" b="50000"/>
            </a:path>
          </a:gradFill>
          <a:ln w="38100">
            <a:solidFill>
              <a:schemeClr val="tx1"/>
            </a:solidFill>
            <a:miter lim="800000"/>
            <a:headEnd type="none" w="sm" len="sm"/>
            <a:tailEnd type="none" w="sm" len="sm"/>
          </a:ln>
        </p:spPr>
        <p:txBody>
          <a:bodyPr wrap="none" lIns="91435" tIns="45718" rIns="91435" bIns="45718" anchor="ctr"/>
          <a:lstStyle/>
          <a:p>
            <a:pPr algn="r" defTabSz="762000" eaLnBrk="0" hangingPunct="0"/>
            <a:r>
              <a:rPr lang="zh-CN" altLang="en-US" sz="2200" b="1">
                <a:solidFill>
                  <a:srgbClr val="FF0000"/>
                </a:solidFill>
                <a:latin typeface="Times New Roman" panose="02020603050405020304" pitchFamily="18" charset="0"/>
              </a:rPr>
              <a:t>主机号</a:t>
            </a:r>
            <a:endParaRPr lang="zh-CN" altLang="en-US" sz="2200">
              <a:solidFill>
                <a:schemeClr val="bg1"/>
              </a:solidFill>
              <a:latin typeface="Times New Roman" panose="02020603050405020304" pitchFamily="18" charset="0"/>
            </a:endParaRPr>
          </a:p>
        </p:txBody>
      </p:sp>
      <p:sp>
        <p:nvSpPr>
          <p:cNvPr id="106511" name="Rectangle 1060"/>
          <p:cNvSpPr>
            <a:spLocks noChangeArrowheads="1"/>
          </p:cNvSpPr>
          <p:nvPr/>
        </p:nvSpPr>
        <p:spPr bwMode="auto">
          <a:xfrm>
            <a:off x="1157288" y="3014663"/>
            <a:ext cx="2547937" cy="609600"/>
          </a:xfrm>
          <a:prstGeom prst="rect">
            <a:avLst/>
          </a:prstGeom>
          <a:gradFill rotWithShape="0">
            <a:gsLst>
              <a:gs pos="0">
                <a:srgbClr val="FFFFFF"/>
              </a:gs>
              <a:gs pos="100000">
                <a:srgbClr val="FF7C80"/>
              </a:gs>
            </a:gsLst>
            <a:path path="shape">
              <a:fillToRect l="50000" t="50000" r="50000" b="50000"/>
            </a:path>
          </a:gradFill>
          <a:ln w="38100">
            <a:solidFill>
              <a:schemeClr val="tx1"/>
            </a:solidFill>
            <a:miter lim="800000"/>
            <a:headEnd type="none" w="sm" len="sm"/>
            <a:tailEnd type="none" w="sm" len="sm"/>
          </a:ln>
        </p:spPr>
        <p:txBody>
          <a:bodyPr wrap="none" lIns="91435" tIns="45718" rIns="91435" bIns="45718" anchor="ctr"/>
          <a:lstStyle/>
          <a:p>
            <a:pPr algn="r" defTabSz="762000" eaLnBrk="0" hangingPunct="0"/>
            <a:r>
              <a:rPr lang="zh-CN" altLang="en-US" sz="2200" b="1">
                <a:latin typeface="Times New Roman" panose="02020603050405020304" pitchFamily="18" charset="0"/>
              </a:rPr>
              <a:t>网络号</a:t>
            </a:r>
            <a:endParaRPr lang="zh-CN" altLang="en-US" sz="2200">
              <a:latin typeface="Times New Roman" panose="02020603050405020304" pitchFamily="18" charset="0"/>
            </a:endParaRPr>
          </a:p>
        </p:txBody>
      </p:sp>
      <p:sp>
        <p:nvSpPr>
          <p:cNvPr id="106513" name="Rectangle 1062"/>
          <p:cNvSpPr>
            <a:spLocks noChangeArrowheads="1"/>
          </p:cNvSpPr>
          <p:nvPr/>
        </p:nvSpPr>
        <p:spPr bwMode="auto">
          <a:xfrm>
            <a:off x="1157288" y="2420938"/>
            <a:ext cx="304800" cy="611187"/>
          </a:xfrm>
          <a:prstGeom prst="rect">
            <a:avLst/>
          </a:prstGeom>
          <a:solidFill>
            <a:schemeClr val="accent1"/>
          </a:solidFill>
          <a:ln w="38100">
            <a:solidFill>
              <a:schemeClr val="tx1"/>
            </a:solidFill>
            <a:miter lim="800000"/>
            <a:headEnd type="none" w="sm" len="sm"/>
            <a:tailEnd type="none" w="sm" len="sm"/>
          </a:ln>
        </p:spPr>
        <p:txBody>
          <a:bodyPr wrap="none" lIns="91435" tIns="45718" rIns="91435" bIns="45718" anchor="ctr"/>
          <a:lstStyle/>
          <a:p>
            <a:pPr algn="ctr" defTabSz="762000" eaLnBrk="0" hangingPunct="0"/>
            <a:r>
              <a:rPr lang="en-US" altLang="zh-CN" sz="2400">
                <a:latin typeface="Constantia" panose="02030602050306030303" pitchFamily="18" charset="0"/>
              </a:rPr>
              <a:t>0</a:t>
            </a:r>
          </a:p>
        </p:txBody>
      </p:sp>
      <p:grpSp>
        <p:nvGrpSpPr>
          <p:cNvPr id="2" name="Group 34"/>
          <p:cNvGrpSpPr/>
          <p:nvPr/>
        </p:nvGrpSpPr>
        <p:grpSpPr bwMode="auto">
          <a:xfrm>
            <a:off x="1157288" y="3035300"/>
            <a:ext cx="609600" cy="609600"/>
            <a:chOff x="729" y="1912"/>
            <a:chExt cx="384" cy="384"/>
          </a:xfrm>
        </p:grpSpPr>
        <p:sp>
          <p:nvSpPr>
            <p:cNvPr id="106514" name="Rectangle 1063"/>
            <p:cNvSpPr>
              <a:spLocks noChangeArrowheads="1"/>
            </p:cNvSpPr>
            <p:nvPr/>
          </p:nvSpPr>
          <p:spPr bwMode="auto">
            <a:xfrm>
              <a:off x="729" y="1912"/>
              <a:ext cx="192" cy="384"/>
            </a:xfrm>
            <a:prstGeom prst="rect">
              <a:avLst/>
            </a:prstGeom>
            <a:solidFill>
              <a:schemeClr val="accent1"/>
            </a:solidFill>
            <a:ln w="38100">
              <a:solidFill>
                <a:schemeClr val="tx1"/>
              </a:solidFill>
              <a:miter lim="800000"/>
              <a:headEnd type="none" w="sm" len="sm"/>
              <a:tailEnd type="none" w="sm" len="sm"/>
            </a:ln>
          </p:spPr>
          <p:txBody>
            <a:bodyPr wrap="none" lIns="91435" tIns="45718" rIns="91435" bIns="45718" anchor="ctr"/>
            <a:lstStyle/>
            <a:p>
              <a:pPr algn="ctr" defTabSz="762000" eaLnBrk="0" hangingPunct="0"/>
              <a:r>
                <a:rPr lang="en-US" altLang="zh-CN" sz="2400">
                  <a:latin typeface="Constantia" panose="02030602050306030303" pitchFamily="18" charset="0"/>
                </a:rPr>
                <a:t>1</a:t>
              </a:r>
            </a:p>
          </p:txBody>
        </p:sp>
        <p:sp>
          <p:nvSpPr>
            <p:cNvPr id="106516" name="Rectangle 1065"/>
            <p:cNvSpPr>
              <a:spLocks noChangeArrowheads="1"/>
            </p:cNvSpPr>
            <p:nvPr/>
          </p:nvSpPr>
          <p:spPr bwMode="auto">
            <a:xfrm>
              <a:off x="921" y="1912"/>
              <a:ext cx="192" cy="384"/>
            </a:xfrm>
            <a:prstGeom prst="rect">
              <a:avLst/>
            </a:prstGeom>
            <a:solidFill>
              <a:schemeClr val="accent1"/>
            </a:solidFill>
            <a:ln w="38100">
              <a:solidFill>
                <a:schemeClr val="tx1"/>
              </a:solidFill>
              <a:miter lim="800000"/>
              <a:headEnd type="none" w="sm" len="sm"/>
              <a:tailEnd type="none" w="sm" len="sm"/>
            </a:ln>
          </p:spPr>
          <p:txBody>
            <a:bodyPr wrap="none" lIns="91435" tIns="45718" rIns="91435" bIns="45718" anchor="ctr"/>
            <a:lstStyle/>
            <a:p>
              <a:pPr algn="ctr" defTabSz="762000" eaLnBrk="0" hangingPunct="0"/>
              <a:r>
                <a:rPr lang="en-US" altLang="zh-CN" sz="2400">
                  <a:latin typeface="Constantia" panose="02030602050306030303" pitchFamily="18" charset="0"/>
                </a:rPr>
                <a:t>0</a:t>
              </a:r>
            </a:p>
          </p:txBody>
        </p:sp>
      </p:grpSp>
      <p:grpSp>
        <p:nvGrpSpPr>
          <p:cNvPr id="3" name="Group 35"/>
          <p:cNvGrpSpPr/>
          <p:nvPr/>
        </p:nvGrpSpPr>
        <p:grpSpPr bwMode="auto">
          <a:xfrm>
            <a:off x="1157288" y="3644900"/>
            <a:ext cx="914400" cy="612775"/>
            <a:chOff x="729" y="2296"/>
            <a:chExt cx="576" cy="386"/>
          </a:xfrm>
        </p:grpSpPr>
        <p:sp>
          <p:nvSpPr>
            <p:cNvPr id="106515" name="Rectangle 1064"/>
            <p:cNvSpPr>
              <a:spLocks noChangeArrowheads="1"/>
            </p:cNvSpPr>
            <p:nvPr/>
          </p:nvSpPr>
          <p:spPr bwMode="auto">
            <a:xfrm>
              <a:off x="729" y="2297"/>
              <a:ext cx="192" cy="385"/>
            </a:xfrm>
            <a:prstGeom prst="rect">
              <a:avLst/>
            </a:prstGeom>
            <a:solidFill>
              <a:schemeClr val="accent1"/>
            </a:solidFill>
            <a:ln w="38100">
              <a:solidFill>
                <a:schemeClr val="tx1"/>
              </a:solidFill>
              <a:miter lim="800000"/>
              <a:headEnd type="none" w="sm" len="sm"/>
              <a:tailEnd type="none" w="sm" len="sm"/>
            </a:ln>
          </p:spPr>
          <p:txBody>
            <a:bodyPr wrap="none" lIns="91435" tIns="45718" rIns="91435" bIns="45718" anchor="ctr"/>
            <a:lstStyle/>
            <a:p>
              <a:pPr algn="ctr" defTabSz="762000" eaLnBrk="0" hangingPunct="0"/>
              <a:r>
                <a:rPr lang="en-US" altLang="zh-CN" sz="2400">
                  <a:latin typeface="Constantia" panose="02030602050306030303" pitchFamily="18" charset="0"/>
                </a:rPr>
                <a:t>1</a:t>
              </a:r>
            </a:p>
          </p:txBody>
        </p:sp>
        <p:sp>
          <p:nvSpPr>
            <p:cNvPr id="106517" name="Rectangle 1066"/>
            <p:cNvSpPr>
              <a:spLocks noChangeArrowheads="1"/>
            </p:cNvSpPr>
            <p:nvPr/>
          </p:nvSpPr>
          <p:spPr bwMode="auto">
            <a:xfrm>
              <a:off x="921" y="2297"/>
              <a:ext cx="192" cy="385"/>
            </a:xfrm>
            <a:prstGeom prst="rect">
              <a:avLst/>
            </a:prstGeom>
            <a:solidFill>
              <a:schemeClr val="accent1"/>
            </a:solidFill>
            <a:ln w="38100">
              <a:solidFill>
                <a:schemeClr val="tx1"/>
              </a:solidFill>
              <a:miter lim="800000"/>
              <a:headEnd type="none" w="sm" len="sm"/>
              <a:tailEnd type="none" w="sm" len="sm"/>
            </a:ln>
          </p:spPr>
          <p:txBody>
            <a:bodyPr wrap="none" lIns="91435" tIns="45718" rIns="91435" bIns="45718" anchor="ctr"/>
            <a:lstStyle/>
            <a:p>
              <a:pPr algn="ctr" defTabSz="762000" eaLnBrk="0" hangingPunct="0"/>
              <a:r>
                <a:rPr lang="en-US" altLang="zh-CN" sz="2400">
                  <a:latin typeface="Constantia" panose="02030602050306030303" pitchFamily="18" charset="0"/>
                </a:rPr>
                <a:t>1</a:t>
              </a:r>
            </a:p>
          </p:txBody>
        </p:sp>
        <p:sp>
          <p:nvSpPr>
            <p:cNvPr id="106518" name="Rectangle 1067"/>
            <p:cNvSpPr>
              <a:spLocks noChangeArrowheads="1"/>
            </p:cNvSpPr>
            <p:nvPr/>
          </p:nvSpPr>
          <p:spPr bwMode="auto">
            <a:xfrm>
              <a:off x="1113" y="2296"/>
              <a:ext cx="192" cy="385"/>
            </a:xfrm>
            <a:prstGeom prst="rect">
              <a:avLst/>
            </a:prstGeom>
            <a:solidFill>
              <a:schemeClr val="accent1"/>
            </a:solidFill>
            <a:ln w="38100">
              <a:solidFill>
                <a:schemeClr val="tx1"/>
              </a:solidFill>
              <a:miter lim="800000"/>
              <a:headEnd type="none" w="sm" len="sm"/>
              <a:tailEnd type="none" w="sm" len="sm"/>
            </a:ln>
          </p:spPr>
          <p:txBody>
            <a:bodyPr wrap="none" lIns="91435" tIns="45718" rIns="91435" bIns="45718" anchor="ctr"/>
            <a:lstStyle/>
            <a:p>
              <a:pPr algn="ctr" defTabSz="762000" eaLnBrk="0" hangingPunct="0"/>
              <a:r>
                <a:rPr lang="en-US" altLang="zh-CN" sz="2400">
                  <a:latin typeface="Constantia" panose="02030602050306030303" pitchFamily="18" charset="0"/>
                </a:rPr>
                <a:t>0</a:t>
              </a:r>
            </a:p>
          </p:txBody>
        </p:sp>
      </p:grpSp>
      <p:sp>
        <p:nvSpPr>
          <p:cNvPr id="106499" name="Rectangle 28"/>
          <p:cNvSpPr>
            <a:spLocks noChangeArrowheads="1"/>
          </p:cNvSpPr>
          <p:nvPr/>
        </p:nvSpPr>
        <p:spPr bwMode="auto">
          <a:xfrm>
            <a:off x="6353175" y="2565400"/>
            <a:ext cx="2662238" cy="457200"/>
          </a:xfrm>
          <a:prstGeom prst="rect">
            <a:avLst/>
          </a:prstGeom>
          <a:noFill/>
          <a:ln w="9525">
            <a:noFill/>
            <a:miter lim="800000"/>
          </a:ln>
        </p:spPr>
        <p:txBody>
          <a:bodyPr wrap="none">
            <a:spAutoFit/>
          </a:bodyPr>
          <a:lstStyle/>
          <a:p>
            <a:r>
              <a:rPr lang="en-US" altLang="zh-CN" sz="2400">
                <a:latin typeface="Constantia" panose="02030602050306030303" pitchFamily="18" charset="0"/>
              </a:rPr>
              <a:t>001.x.y.z</a:t>
            </a:r>
            <a:r>
              <a:rPr lang="zh-CN" altLang="en-US" sz="2400">
                <a:latin typeface="Constantia" panose="02030602050306030303" pitchFamily="18" charset="0"/>
              </a:rPr>
              <a:t>～</a:t>
            </a:r>
            <a:r>
              <a:rPr lang="en-US" altLang="zh-CN" sz="2400">
                <a:latin typeface="Constantia" panose="02030602050306030303" pitchFamily="18" charset="0"/>
              </a:rPr>
              <a:t>126.x.y.z</a:t>
            </a:r>
            <a:endParaRPr lang="zh-CN" altLang="en-US" sz="2400">
              <a:latin typeface="Constantia" panose="02030602050306030303" pitchFamily="18" charset="0"/>
            </a:endParaRPr>
          </a:p>
        </p:txBody>
      </p:sp>
      <p:sp>
        <p:nvSpPr>
          <p:cNvPr id="106500" name="Rectangle 29"/>
          <p:cNvSpPr>
            <a:spLocks noChangeArrowheads="1"/>
          </p:cNvSpPr>
          <p:nvPr/>
        </p:nvSpPr>
        <p:spPr bwMode="auto">
          <a:xfrm>
            <a:off x="6353175" y="3141663"/>
            <a:ext cx="2595563" cy="457200"/>
          </a:xfrm>
          <a:prstGeom prst="rect">
            <a:avLst/>
          </a:prstGeom>
          <a:noFill/>
          <a:ln w="9525">
            <a:noFill/>
            <a:miter lim="800000"/>
          </a:ln>
        </p:spPr>
        <p:txBody>
          <a:bodyPr wrap="none">
            <a:spAutoFit/>
          </a:bodyPr>
          <a:lstStyle/>
          <a:p>
            <a:r>
              <a:rPr lang="en-US" altLang="zh-CN" sz="2400">
                <a:latin typeface="Constantia" panose="02030602050306030303" pitchFamily="18" charset="0"/>
              </a:rPr>
              <a:t>128.x.y.z</a:t>
            </a:r>
            <a:r>
              <a:rPr lang="zh-CN" altLang="en-US" sz="2400">
                <a:latin typeface="Constantia" panose="02030602050306030303" pitchFamily="18" charset="0"/>
              </a:rPr>
              <a:t>～</a:t>
            </a:r>
            <a:r>
              <a:rPr lang="en-US" altLang="zh-CN" sz="2400">
                <a:latin typeface="Constantia" panose="02030602050306030303" pitchFamily="18" charset="0"/>
              </a:rPr>
              <a:t>191.x.y.z</a:t>
            </a:r>
            <a:endParaRPr lang="zh-CN" altLang="en-US" sz="2400">
              <a:latin typeface="Constantia" panose="02030602050306030303" pitchFamily="18" charset="0"/>
            </a:endParaRPr>
          </a:p>
        </p:txBody>
      </p:sp>
      <p:sp>
        <p:nvSpPr>
          <p:cNvPr id="106501" name="Rectangle 30"/>
          <p:cNvSpPr>
            <a:spLocks noChangeArrowheads="1"/>
          </p:cNvSpPr>
          <p:nvPr/>
        </p:nvSpPr>
        <p:spPr bwMode="auto">
          <a:xfrm>
            <a:off x="6353175" y="3716338"/>
            <a:ext cx="2676525" cy="457200"/>
          </a:xfrm>
          <a:prstGeom prst="rect">
            <a:avLst/>
          </a:prstGeom>
          <a:noFill/>
          <a:ln w="9525">
            <a:noFill/>
            <a:miter lim="800000"/>
          </a:ln>
        </p:spPr>
        <p:txBody>
          <a:bodyPr wrap="none">
            <a:spAutoFit/>
          </a:bodyPr>
          <a:lstStyle/>
          <a:p>
            <a:r>
              <a:rPr lang="en-US" altLang="zh-CN" sz="2400">
                <a:latin typeface="Constantia" panose="02030602050306030303" pitchFamily="18" charset="0"/>
              </a:rPr>
              <a:t>192.x.y.z</a:t>
            </a:r>
            <a:r>
              <a:rPr lang="zh-CN" altLang="en-US" sz="2400">
                <a:latin typeface="Constantia" panose="02030602050306030303" pitchFamily="18" charset="0"/>
              </a:rPr>
              <a:t>～</a:t>
            </a:r>
            <a:r>
              <a:rPr lang="en-US" altLang="zh-CN" sz="2400">
                <a:latin typeface="Constantia" panose="02030602050306030303" pitchFamily="18" charset="0"/>
              </a:rPr>
              <a:t>223.x.y.z</a:t>
            </a:r>
            <a:endParaRPr lang="zh-CN" altLang="en-US" sz="2400">
              <a:latin typeface="Constantia" panose="02030602050306030303" pitchFamily="18" charset="0"/>
            </a:endParaRPr>
          </a:p>
        </p:txBody>
      </p:sp>
      <p:sp>
        <p:nvSpPr>
          <p:cNvPr id="106527" name="Line 31"/>
          <p:cNvSpPr>
            <a:spLocks noChangeShapeType="1"/>
          </p:cNvSpPr>
          <p:nvPr/>
        </p:nvSpPr>
        <p:spPr bwMode="auto">
          <a:xfrm>
            <a:off x="3713163" y="2420938"/>
            <a:ext cx="0" cy="576262"/>
          </a:xfrm>
          <a:prstGeom prst="line">
            <a:avLst/>
          </a:prstGeom>
          <a:noFill/>
          <a:ln w="28575">
            <a:solidFill>
              <a:srgbClr val="9900CC"/>
            </a:solidFill>
            <a:prstDash val="lgDashDot"/>
            <a:round/>
          </a:ln>
          <a:effectLst>
            <a:prstShdw prst="shdw13" dist="53882" dir="13500000">
              <a:schemeClr val="bg2">
                <a:alpha val="50000"/>
              </a:schemeClr>
            </a:prstShdw>
          </a:effectLst>
        </p:spPr>
        <p:txBody>
          <a:bodyPr/>
          <a:lstStyle/>
          <a:p>
            <a:endParaRPr lang="zh-CN" altLang="en-US"/>
          </a:p>
        </p:txBody>
      </p:sp>
      <p:sp>
        <p:nvSpPr>
          <p:cNvPr id="106528" name="Line 32"/>
          <p:cNvSpPr>
            <a:spLocks noChangeShapeType="1"/>
          </p:cNvSpPr>
          <p:nvPr/>
        </p:nvSpPr>
        <p:spPr bwMode="auto">
          <a:xfrm>
            <a:off x="4938713" y="2384425"/>
            <a:ext cx="0" cy="1223963"/>
          </a:xfrm>
          <a:prstGeom prst="line">
            <a:avLst/>
          </a:prstGeom>
          <a:noFill/>
          <a:ln w="28575">
            <a:solidFill>
              <a:srgbClr val="9900CC"/>
            </a:solidFill>
            <a:prstDash val="lgDashDot"/>
            <a:round/>
          </a:ln>
          <a:effectLst>
            <a:prstShdw prst="shdw13" dist="53882" dir="13500000">
              <a:schemeClr val="bg2">
                <a:alpha val="50000"/>
              </a:schemeClr>
            </a:prstShdw>
          </a:effectLst>
        </p:spPr>
        <p:txBody>
          <a:bodyPr/>
          <a:lstStyle/>
          <a:p>
            <a:endParaRPr lang="zh-CN" altLang="en-US"/>
          </a:p>
        </p:txBody>
      </p:sp>
      <p:sp>
        <p:nvSpPr>
          <p:cNvPr id="29" name="标题 28"/>
          <p:cNvSpPr>
            <a:spLocks noGrp="1"/>
          </p:cNvSpPr>
          <p:nvPr>
            <p:ph type="title"/>
          </p:nvPr>
        </p:nvSpPr>
        <p:spPr/>
        <p:txBody>
          <a:bodyPr/>
          <a:lstStyle/>
          <a:p>
            <a:r>
              <a:rPr lang="en-US" altLang="zh-CN" dirty="0"/>
              <a:t>Internet</a:t>
            </a:r>
            <a:r>
              <a:rPr lang="zh-CN" altLang="zh-CN" dirty="0"/>
              <a:t>地址</a:t>
            </a:r>
            <a:endParaRPr lang="zh-CN" altLang="en-US" dirty="0"/>
          </a:p>
        </p:txBody>
      </p:sp>
      <p:pic>
        <p:nvPicPr>
          <p:cNvPr id="30"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31"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86</a:t>
            </a:fld>
            <a:endParaRPr lang="en-US" dirty="0">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06505"/>
                                        </p:tgtEl>
                                        <p:attrNameLst>
                                          <p:attrName>style.visibility</p:attrName>
                                        </p:attrNameLst>
                                      </p:cBhvr>
                                      <p:to>
                                        <p:strVal val="visible"/>
                                      </p:to>
                                    </p:set>
                                    <p:animEffect transition="in" filter="strips(downRight)">
                                      <p:cBhvr>
                                        <p:cTn id="7" dur="500"/>
                                        <p:tgtEl>
                                          <p:spTgt spid="106505"/>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106508"/>
                                        </p:tgtEl>
                                        <p:attrNameLst>
                                          <p:attrName>style.visibility</p:attrName>
                                        </p:attrNameLst>
                                      </p:cBhvr>
                                      <p:to>
                                        <p:strVal val="visible"/>
                                      </p:to>
                                    </p:set>
                                    <p:animEffect transition="in" filter="strips(downRight)">
                                      <p:cBhvr>
                                        <p:cTn id="10" dur="500"/>
                                        <p:tgtEl>
                                          <p:spTgt spid="106508"/>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grpId="0" nodeType="clickEffect">
                                  <p:stCondLst>
                                    <p:cond delay="0"/>
                                  </p:stCondLst>
                                  <p:childTnLst>
                                    <p:set>
                                      <p:cBhvr>
                                        <p:cTn id="14" dur="1" fill="hold">
                                          <p:stCondLst>
                                            <p:cond delay="0"/>
                                          </p:stCondLst>
                                        </p:cTn>
                                        <p:tgtEl>
                                          <p:spTgt spid="106511"/>
                                        </p:tgtEl>
                                        <p:attrNameLst>
                                          <p:attrName>style.visibility</p:attrName>
                                        </p:attrNameLst>
                                      </p:cBhvr>
                                      <p:to>
                                        <p:strVal val="visible"/>
                                      </p:to>
                                    </p:set>
                                    <p:animEffect transition="in" filter="strips(downRight)">
                                      <p:cBhvr>
                                        <p:cTn id="15" dur="500"/>
                                        <p:tgtEl>
                                          <p:spTgt spid="106511"/>
                                        </p:tgtEl>
                                      </p:cBhvr>
                                    </p:animEffect>
                                  </p:childTnLst>
                                </p:cTn>
                              </p:par>
                              <p:par>
                                <p:cTn id="16" presetID="18" presetClass="entr" presetSubtype="6" fill="hold" grpId="0" nodeType="withEffect">
                                  <p:stCondLst>
                                    <p:cond delay="0"/>
                                  </p:stCondLst>
                                  <p:childTnLst>
                                    <p:set>
                                      <p:cBhvr>
                                        <p:cTn id="17" dur="1" fill="hold">
                                          <p:stCondLst>
                                            <p:cond delay="0"/>
                                          </p:stCondLst>
                                        </p:cTn>
                                        <p:tgtEl>
                                          <p:spTgt spid="106510"/>
                                        </p:tgtEl>
                                        <p:attrNameLst>
                                          <p:attrName>style.visibility</p:attrName>
                                        </p:attrNameLst>
                                      </p:cBhvr>
                                      <p:to>
                                        <p:strVal val="visible"/>
                                      </p:to>
                                    </p:set>
                                    <p:animEffect transition="in" filter="strips(downRight)">
                                      <p:cBhvr>
                                        <p:cTn id="18" dur="500"/>
                                        <p:tgtEl>
                                          <p:spTgt spid="106510"/>
                                        </p:tgtEl>
                                      </p:cBhvr>
                                    </p:animEffect>
                                  </p:childTnLst>
                                </p:cTn>
                              </p:par>
                            </p:childTnLst>
                          </p:cTn>
                        </p:par>
                        <p:par>
                          <p:cTn id="19" fill="hold">
                            <p:stCondLst>
                              <p:cond delay="500"/>
                            </p:stCondLst>
                            <p:childTnLst>
                              <p:par>
                                <p:cTn id="20" presetID="22" presetClass="entr" presetSubtype="4" fill="hold" grpId="0" nodeType="afterEffect">
                                  <p:stCondLst>
                                    <p:cond delay="0"/>
                                  </p:stCondLst>
                                  <p:childTnLst>
                                    <p:set>
                                      <p:cBhvr>
                                        <p:cTn id="21" dur="1" fill="hold">
                                          <p:stCondLst>
                                            <p:cond delay="0"/>
                                          </p:stCondLst>
                                        </p:cTn>
                                        <p:tgtEl>
                                          <p:spTgt spid="106527"/>
                                        </p:tgtEl>
                                        <p:attrNameLst>
                                          <p:attrName>style.visibility</p:attrName>
                                        </p:attrNameLst>
                                      </p:cBhvr>
                                      <p:to>
                                        <p:strVal val="visible"/>
                                      </p:to>
                                    </p:set>
                                    <p:animEffect transition="in" filter="wipe(down)">
                                      <p:cBhvr>
                                        <p:cTn id="22" dur="500"/>
                                        <p:tgtEl>
                                          <p:spTgt spid="106527"/>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106506"/>
                                        </p:tgtEl>
                                        <p:attrNameLst>
                                          <p:attrName>style.visibility</p:attrName>
                                        </p:attrNameLst>
                                      </p:cBhvr>
                                      <p:to>
                                        <p:strVal val="visible"/>
                                      </p:to>
                                    </p:set>
                                    <p:animEffect transition="in" filter="strips(downRight)">
                                      <p:cBhvr>
                                        <p:cTn id="27" dur="500"/>
                                        <p:tgtEl>
                                          <p:spTgt spid="106506"/>
                                        </p:tgtEl>
                                      </p:cBhvr>
                                    </p:animEffect>
                                  </p:childTnLst>
                                </p:cTn>
                              </p:par>
                              <p:par>
                                <p:cTn id="28" presetID="18" presetClass="entr" presetSubtype="6" fill="hold" grpId="0" nodeType="withEffect">
                                  <p:stCondLst>
                                    <p:cond delay="0"/>
                                  </p:stCondLst>
                                  <p:childTnLst>
                                    <p:set>
                                      <p:cBhvr>
                                        <p:cTn id="29" dur="1" fill="hold">
                                          <p:stCondLst>
                                            <p:cond delay="0"/>
                                          </p:stCondLst>
                                        </p:cTn>
                                        <p:tgtEl>
                                          <p:spTgt spid="106507"/>
                                        </p:tgtEl>
                                        <p:attrNameLst>
                                          <p:attrName>style.visibility</p:attrName>
                                        </p:attrNameLst>
                                      </p:cBhvr>
                                      <p:to>
                                        <p:strVal val="visible"/>
                                      </p:to>
                                    </p:set>
                                    <p:animEffect transition="in" filter="strips(downRight)">
                                      <p:cBhvr>
                                        <p:cTn id="30" dur="500"/>
                                        <p:tgtEl>
                                          <p:spTgt spid="106507"/>
                                        </p:tgtEl>
                                      </p:cBhvr>
                                    </p:animEffect>
                                  </p:childTnLst>
                                </p:cTn>
                              </p:par>
                            </p:childTnLst>
                          </p:cTn>
                        </p:par>
                        <p:par>
                          <p:cTn id="31" fill="hold">
                            <p:stCondLst>
                              <p:cond delay="500"/>
                            </p:stCondLst>
                            <p:childTnLst>
                              <p:par>
                                <p:cTn id="32" presetID="22" presetClass="entr" presetSubtype="4" fill="hold" grpId="0" nodeType="afterEffect">
                                  <p:stCondLst>
                                    <p:cond delay="0"/>
                                  </p:stCondLst>
                                  <p:childTnLst>
                                    <p:set>
                                      <p:cBhvr>
                                        <p:cTn id="33" dur="1" fill="hold">
                                          <p:stCondLst>
                                            <p:cond delay="0"/>
                                          </p:stCondLst>
                                        </p:cTn>
                                        <p:tgtEl>
                                          <p:spTgt spid="106528"/>
                                        </p:tgtEl>
                                        <p:attrNameLst>
                                          <p:attrName>style.visibility</p:attrName>
                                        </p:attrNameLst>
                                      </p:cBhvr>
                                      <p:to>
                                        <p:strVal val="visible"/>
                                      </p:to>
                                    </p:set>
                                    <p:animEffect transition="in" filter="wipe(down)">
                                      <p:cBhvr>
                                        <p:cTn id="34" dur="500"/>
                                        <p:tgtEl>
                                          <p:spTgt spid="106528"/>
                                        </p:tgtEl>
                                      </p:cBhvr>
                                    </p:animEffect>
                                  </p:childTnLst>
                                </p:cTn>
                              </p:par>
                            </p:childTnLst>
                          </p:cTn>
                        </p:par>
                      </p:childTnLst>
                    </p:cTn>
                  </p:par>
                  <p:par>
                    <p:cTn id="35" fill="hold">
                      <p:stCondLst>
                        <p:cond delay="indefinite"/>
                      </p:stCondLst>
                      <p:childTnLst>
                        <p:par>
                          <p:cTn id="36" fill="hold">
                            <p:stCondLst>
                              <p:cond delay="0"/>
                            </p:stCondLst>
                            <p:childTnLst>
                              <p:par>
                                <p:cTn id="37" presetID="18" presetClass="entr" presetSubtype="12" fill="hold" grpId="0" nodeType="clickEffect">
                                  <p:stCondLst>
                                    <p:cond delay="0"/>
                                  </p:stCondLst>
                                  <p:childTnLst>
                                    <p:set>
                                      <p:cBhvr>
                                        <p:cTn id="38" dur="1" fill="hold">
                                          <p:stCondLst>
                                            <p:cond delay="0"/>
                                          </p:stCondLst>
                                        </p:cTn>
                                        <p:tgtEl>
                                          <p:spTgt spid="106513"/>
                                        </p:tgtEl>
                                        <p:attrNameLst>
                                          <p:attrName>style.visibility</p:attrName>
                                        </p:attrNameLst>
                                      </p:cBhvr>
                                      <p:to>
                                        <p:strVal val="visible"/>
                                      </p:to>
                                    </p:set>
                                    <p:animEffect transition="in" filter="strips(downLeft)">
                                      <p:cBhvr>
                                        <p:cTn id="39" dur="500"/>
                                        <p:tgtEl>
                                          <p:spTgt spid="106513"/>
                                        </p:tgtEl>
                                      </p:cBhvr>
                                    </p:animEffect>
                                  </p:childTnLst>
                                </p:cTn>
                              </p:par>
                            </p:childTnLst>
                          </p:cTn>
                        </p:par>
                      </p:childTnLst>
                    </p:cTn>
                  </p:par>
                  <p:par>
                    <p:cTn id="40" fill="hold">
                      <p:stCondLst>
                        <p:cond delay="indefinite"/>
                      </p:stCondLst>
                      <p:childTnLst>
                        <p:par>
                          <p:cTn id="41" fill="hold">
                            <p:stCondLst>
                              <p:cond delay="0"/>
                            </p:stCondLst>
                            <p:childTnLst>
                              <p:par>
                                <p:cTn id="42" presetID="18" presetClass="entr" presetSubtype="12" fill="hold" nodeType="click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strips(downLeft)">
                                      <p:cBhvr>
                                        <p:cTn id="44" dur="500"/>
                                        <p:tgtEl>
                                          <p:spTgt spid="2"/>
                                        </p:tgtEl>
                                      </p:cBhvr>
                                    </p:animEffect>
                                  </p:childTnLst>
                                </p:cTn>
                              </p:par>
                            </p:childTnLst>
                          </p:cTn>
                        </p:par>
                      </p:childTnLst>
                    </p:cTn>
                  </p:par>
                  <p:par>
                    <p:cTn id="45" fill="hold">
                      <p:stCondLst>
                        <p:cond delay="indefinite"/>
                      </p:stCondLst>
                      <p:childTnLst>
                        <p:par>
                          <p:cTn id="46" fill="hold">
                            <p:stCondLst>
                              <p:cond delay="0"/>
                            </p:stCondLst>
                            <p:childTnLst>
                              <p:par>
                                <p:cTn id="47" presetID="18" presetClass="entr" presetSubtype="12"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strips(downLeft)">
                                      <p:cBhvr>
                                        <p:cTn id="49" dur="500"/>
                                        <p:tgtEl>
                                          <p:spTgt spid="3"/>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106499"/>
                                        </p:tgtEl>
                                        <p:attrNameLst>
                                          <p:attrName>style.visibility</p:attrName>
                                        </p:attrNameLst>
                                      </p:cBhvr>
                                      <p:to>
                                        <p:strVal val="visible"/>
                                      </p:to>
                                    </p:set>
                                    <p:animEffect transition="in" filter="blinds(horizontal)">
                                      <p:cBhvr>
                                        <p:cTn id="54" dur="500"/>
                                        <p:tgtEl>
                                          <p:spTgt spid="106499"/>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106500"/>
                                        </p:tgtEl>
                                        <p:attrNameLst>
                                          <p:attrName>style.visibility</p:attrName>
                                        </p:attrNameLst>
                                      </p:cBhvr>
                                      <p:to>
                                        <p:strVal val="visible"/>
                                      </p:to>
                                    </p:set>
                                    <p:animEffect transition="in" filter="blinds(horizontal)">
                                      <p:cBhvr>
                                        <p:cTn id="57" dur="500"/>
                                        <p:tgtEl>
                                          <p:spTgt spid="106500"/>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106501"/>
                                        </p:tgtEl>
                                        <p:attrNameLst>
                                          <p:attrName>style.visibility</p:attrName>
                                        </p:attrNameLst>
                                      </p:cBhvr>
                                      <p:to>
                                        <p:strVal val="visible"/>
                                      </p:to>
                                    </p:set>
                                    <p:animEffect transition="in" filter="blinds(horizontal)">
                                      <p:cBhvr>
                                        <p:cTn id="60" dur="500"/>
                                        <p:tgtEl>
                                          <p:spTgt spid="1065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5" grpId="0" animBg="1"/>
      <p:bldP spid="106506" grpId="0" animBg="1"/>
      <p:bldP spid="106507" grpId="0" animBg="1"/>
      <p:bldP spid="106508" grpId="0" animBg="1"/>
      <p:bldP spid="106510" grpId="0" animBg="1"/>
      <p:bldP spid="106511" grpId="0" animBg="1"/>
      <p:bldP spid="106513" grpId="0" animBg="1"/>
      <p:bldP spid="106499" grpId="0"/>
      <p:bldP spid="106500" grpId="0"/>
      <p:bldP spid="106501" grpId="0"/>
      <p:bldP spid="106527" grpId="0" animBg="1"/>
      <p:bldP spid="10652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t>补充话题：</a:t>
            </a:r>
            <a:r>
              <a:rPr lang="en-US" altLang="zh-CN"/>
              <a:t>IP</a:t>
            </a:r>
            <a:r>
              <a:rPr lang="zh-CN" altLang="en-US"/>
              <a:t>地址分配指南</a:t>
            </a:r>
            <a:endParaRPr lang="zh-CN" altLang="en-US" dirty="0"/>
          </a:p>
        </p:txBody>
      </p:sp>
      <p:sp>
        <p:nvSpPr>
          <p:cNvPr id="107522" name="Rectangle 3"/>
          <p:cNvSpPr>
            <a:spLocks noGrp="1"/>
          </p:cNvSpPr>
          <p:nvPr>
            <p:ph type="body" idx="1"/>
          </p:nvPr>
        </p:nvSpPr>
        <p:spPr>
          <a:xfrm>
            <a:off x="0" y="1600201"/>
            <a:ext cx="8991600" cy="5257800"/>
          </a:xfrm>
        </p:spPr>
        <p:txBody>
          <a:bodyPr/>
          <a:lstStyle/>
          <a:p>
            <a:r>
              <a:rPr lang="zh-CN" altLang="en-US" dirty="0"/>
              <a:t>通常，</a:t>
            </a:r>
            <a:r>
              <a:rPr lang="en-US" altLang="zh-CN" dirty="0"/>
              <a:t>IP</a:t>
            </a:r>
            <a:r>
              <a:rPr lang="zh-CN" altLang="en-US" dirty="0"/>
              <a:t>地址由国际组织按级别统一分配，机构用户在申请入网时可以获取相应的</a:t>
            </a:r>
            <a:r>
              <a:rPr lang="en-US" altLang="zh-CN" dirty="0"/>
              <a:t>IP</a:t>
            </a:r>
            <a:r>
              <a:rPr lang="zh-CN" altLang="en-US" dirty="0"/>
              <a:t>地址。</a:t>
            </a:r>
          </a:p>
          <a:p>
            <a:pPr lvl="1"/>
            <a:r>
              <a:rPr lang="en-US" altLang="zh-CN" dirty="0"/>
              <a:t>1</a:t>
            </a:r>
            <a:r>
              <a:rPr lang="zh-CN" altLang="en-US" dirty="0"/>
              <a:t>）</a:t>
            </a:r>
            <a:r>
              <a:rPr lang="en-US" altLang="zh-CN" dirty="0"/>
              <a:t>Network Information Center</a:t>
            </a:r>
            <a:r>
              <a:rPr lang="zh-CN" altLang="en-US" dirty="0"/>
              <a:t>（</a:t>
            </a:r>
            <a:r>
              <a:rPr lang="en-US" altLang="zh-CN" dirty="0"/>
              <a:t>NIC</a:t>
            </a:r>
            <a:r>
              <a:rPr lang="zh-CN" altLang="en-US" dirty="0"/>
              <a:t>）</a:t>
            </a:r>
          </a:p>
          <a:p>
            <a:pPr lvl="2"/>
            <a:r>
              <a:rPr lang="zh-CN" altLang="en-US" dirty="0"/>
              <a:t>最高一级</a:t>
            </a:r>
            <a:r>
              <a:rPr lang="en-US" altLang="zh-CN" dirty="0"/>
              <a:t>IP</a:t>
            </a:r>
            <a:r>
              <a:rPr lang="zh-CN" altLang="en-US" dirty="0"/>
              <a:t>地址由国际网络信息中心（</a:t>
            </a:r>
            <a:r>
              <a:rPr lang="en-US" altLang="zh-CN" dirty="0"/>
              <a:t>NIC</a:t>
            </a:r>
            <a:r>
              <a:rPr lang="zh-CN" altLang="en-US" dirty="0"/>
              <a:t>）负责分配。其职责是分配</a:t>
            </a:r>
            <a:r>
              <a:rPr lang="en-US" altLang="zh-CN" dirty="0"/>
              <a:t>A</a:t>
            </a:r>
            <a:r>
              <a:rPr lang="zh-CN" altLang="en-US" dirty="0"/>
              <a:t>类</a:t>
            </a:r>
            <a:r>
              <a:rPr lang="en-US" altLang="zh-CN" dirty="0"/>
              <a:t>IP</a:t>
            </a:r>
            <a:r>
              <a:rPr lang="zh-CN" altLang="en-US" dirty="0"/>
              <a:t>地址、授权分配</a:t>
            </a:r>
            <a:r>
              <a:rPr lang="en-US" altLang="zh-CN" dirty="0"/>
              <a:t>B</a:t>
            </a:r>
            <a:r>
              <a:rPr lang="zh-CN" altLang="en-US" dirty="0"/>
              <a:t>类</a:t>
            </a:r>
            <a:r>
              <a:rPr lang="en-US" altLang="zh-CN" dirty="0"/>
              <a:t>IP</a:t>
            </a:r>
            <a:r>
              <a:rPr lang="zh-CN" altLang="en-US" dirty="0"/>
              <a:t>地址的组织并有权刷新</a:t>
            </a:r>
            <a:r>
              <a:rPr lang="en-US" altLang="zh-CN" dirty="0"/>
              <a:t>IP</a:t>
            </a:r>
            <a:r>
              <a:rPr lang="zh-CN" altLang="en-US" dirty="0"/>
              <a:t>地址</a:t>
            </a:r>
            <a:endParaRPr lang="en-US" altLang="zh-CN" dirty="0"/>
          </a:p>
          <a:p>
            <a:pPr lvl="2"/>
            <a:endParaRPr lang="zh-CN" altLang="en-US" dirty="0"/>
          </a:p>
          <a:p>
            <a:pPr lvl="1"/>
            <a:r>
              <a:rPr lang="en-US" altLang="zh-CN" dirty="0"/>
              <a:t>2</a:t>
            </a:r>
            <a:r>
              <a:rPr lang="zh-CN" altLang="en-US" dirty="0"/>
              <a:t>）</a:t>
            </a:r>
            <a:r>
              <a:rPr lang="en-US" altLang="zh-CN" dirty="0"/>
              <a:t>INTERNIC</a:t>
            </a:r>
            <a:r>
              <a:rPr lang="zh-CN" altLang="en-US" dirty="0"/>
              <a:t>、</a:t>
            </a:r>
            <a:r>
              <a:rPr lang="en-US" altLang="zh-CN" dirty="0"/>
              <a:t>APNIC</a:t>
            </a:r>
            <a:r>
              <a:rPr lang="zh-CN" altLang="en-US" dirty="0"/>
              <a:t>和</a:t>
            </a:r>
            <a:r>
              <a:rPr lang="en-US" altLang="zh-CN" dirty="0"/>
              <a:t>ENIC</a:t>
            </a:r>
            <a:r>
              <a:rPr lang="zh-CN" altLang="en-US" dirty="0"/>
              <a:t>。</a:t>
            </a:r>
            <a:endParaRPr lang="en-US" altLang="zh-CN" dirty="0"/>
          </a:p>
          <a:p>
            <a:pPr lvl="2"/>
            <a:r>
              <a:rPr lang="zh-CN" altLang="en-US" dirty="0"/>
              <a:t>分配</a:t>
            </a:r>
            <a:r>
              <a:rPr lang="en-US" altLang="zh-CN" dirty="0"/>
              <a:t>B</a:t>
            </a:r>
            <a:r>
              <a:rPr lang="zh-CN" altLang="en-US" dirty="0"/>
              <a:t>类</a:t>
            </a:r>
            <a:r>
              <a:rPr lang="en-US" altLang="zh-CN" dirty="0"/>
              <a:t>IP</a:t>
            </a:r>
            <a:r>
              <a:rPr lang="zh-CN" altLang="en-US" dirty="0"/>
              <a:t>地址的国际组织有三个：</a:t>
            </a:r>
            <a:r>
              <a:rPr lang="en-US" altLang="zh-CN" dirty="0"/>
              <a:t>ENIC</a:t>
            </a:r>
            <a:r>
              <a:rPr lang="zh-CN" altLang="en-US" dirty="0"/>
              <a:t>负责欧洲地区的分配工作，</a:t>
            </a:r>
            <a:r>
              <a:rPr lang="en-US" altLang="zh-CN" dirty="0"/>
              <a:t>INTERNIC</a:t>
            </a:r>
            <a:r>
              <a:rPr lang="zh-CN" altLang="en-US" dirty="0"/>
              <a:t>负责北美地区，设在日本东京大学的</a:t>
            </a:r>
            <a:r>
              <a:rPr lang="en-US" altLang="zh-CN" dirty="0"/>
              <a:t>APNIC</a:t>
            </a:r>
            <a:r>
              <a:rPr lang="zh-CN" altLang="en-US" dirty="0"/>
              <a:t>负责亚太地区。我国的</a:t>
            </a:r>
            <a:r>
              <a:rPr lang="en-US" altLang="zh-CN" dirty="0"/>
              <a:t>Internet</a:t>
            </a:r>
            <a:r>
              <a:rPr lang="zh-CN" altLang="en-US" dirty="0"/>
              <a:t>地址由</a:t>
            </a:r>
            <a:r>
              <a:rPr lang="en-US" altLang="zh-CN" dirty="0"/>
              <a:t>APNIC</a:t>
            </a:r>
            <a:r>
              <a:rPr lang="zh-CN" altLang="en-US" dirty="0"/>
              <a:t>分配（</a:t>
            </a:r>
            <a:r>
              <a:rPr lang="en-US" altLang="zh-CN" dirty="0"/>
              <a:t>B</a:t>
            </a:r>
            <a:r>
              <a:rPr lang="zh-CN" altLang="en-US" dirty="0"/>
              <a:t>类地址），由邮电部数据通信局或相应网管机构向</a:t>
            </a:r>
            <a:r>
              <a:rPr lang="en-US" altLang="zh-CN" dirty="0"/>
              <a:t>APNIC</a:t>
            </a:r>
            <a:r>
              <a:rPr lang="zh-CN" altLang="en-US" dirty="0"/>
              <a:t>申请地址。</a:t>
            </a:r>
            <a:endParaRPr lang="en-US" altLang="zh-CN" dirty="0"/>
          </a:p>
          <a:p>
            <a:pPr lvl="2"/>
            <a:endParaRPr lang="zh-CN" altLang="en-US" dirty="0"/>
          </a:p>
          <a:p>
            <a:pPr lvl="1"/>
            <a:r>
              <a:rPr lang="en-US" altLang="zh-CN" dirty="0"/>
              <a:t>3</a:t>
            </a:r>
            <a:r>
              <a:rPr lang="zh-CN" altLang="en-US" dirty="0"/>
              <a:t>）分配</a:t>
            </a:r>
            <a:r>
              <a:rPr lang="en-US" altLang="zh-CN" dirty="0"/>
              <a:t>C</a:t>
            </a:r>
            <a:r>
              <a:rPr lang="zh-CN" altLang="en-US" dirty="0"/>
              <a:t>类地址。</a:t>
            </a:r>
            <a:endParaRPr lang="en-US" altLang="zh-CN" dirty="0"/>
          </a:p>
          <a:p>
            <a:pPr lvl="2"/>
            <a:r>
              <a:rPr lang="zh-CN" altLang="en-US" dirty="0"/>
              <a:t>由地区网络中心向国家级网管中心（如</a:t>
            </a:r>
            <a:r>
              <a:rPr lang="en-US" altLang="zh-CN" dirty="0"/>
              <a:t>CHINANET</a:t>
            </a:r>
            <a:r>
              <a:rPr lang="zh-CN" altLang="en-US" dirty="0"/>
              <a:t>的</a:t>
            </a:r>
            <a:r>
              <a:rPr lang="en-US" altLang="zh-CN" dirty="0"/>
              <a:t>NIC</a:t>
            </a:r>
            <a:r>
              <a:rPr lang="zh-CN" altLang="en-US" dirty="0"/>
              <a:t>）申请分配</a:t>
            </a:r>
          </a:p>
        </p:txBody>
      </p:sp>
      <p:pic>
        <p:nvPicPr>
          <p:cNvPr id="5"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6"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87</a:t>
            </a:fld>
            <a:endParaRPr lang="en-US" dirty="0">
              <a:solidFill>
                <a:schemeClr val="tx2"/>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ph type="title"/>
          </p:nvPr>
        </p:nvSpPr>
        <p:spPr/>
        <p:txBody>
          <a:bodyPr/>
          <a:lstStyle/>
          <a:p>
            <a:r>
              <a:rPr lang="zh-CN" altLang="en-US"/>
              <a:t>补充话题：</a:t>
            </a:r>
            <a:r>
              <a:rPr lang="en-US" altLang="zh-CN"/>
              <a:t>IP</a:t>
            </a:r>
            <a:r>
              <a:rPr lang="zh-CN" altLang="en-US"/>
              <a:t>地址分配指南</a:t>
            </a:r>
            <a:endParaRPr lang="zh-CN" altLang="en-US" dirty="0"/>
          </a:p>
        </p:txBody>
      </p:sp>
      <p:sp>
        <p:nvSpPr>
          <p:cNvPr id="108546" name="Rectangle 3"/>
          <p:cNvSpPr>
            <a:spLocks noGrp="1"/>
          </p:cNvSpPr>
          <p:nvPr>
            <p:ph type="body" idx="1"/>
          </p:nvPr>
        </p:nvSpPr>
        <p:spPr/>
        <p:txBody>
          <a:bodyPr/>
          <a:lstStyle/>
          <a:p>
            <a:r>
              <a:rPr lang="zh-CN" altLang="en-US" dirty="0"/>
              <a:t>在分配网络号和主机号时应遵守以下几条准则：</a:t>
            </a:r>
          </a:p>
          <a:p>
            <a:pPr marL="393700" lvl="1" indent="0">
              <a:buNone/>
            </a:pPr>
            <a:r>
              <a:rPr lang="zh-CN" altLang="en-US" dirty="0"/>
              <a:t>（</a:t>
            </a:r>
            <a:r>
              <a:rPr lang="en-US" altLang="zh-CN" dirty="0"/>
              <a:t>1</a:t>
            </a:r>
            <a:r>
              <a:rPr lang="zh-CN" altLang="en-US" dirty="0"/>
              <a:t>）网络号不能为</a:t>
            </a:r>
            <a:r>
              <a:rPr lang="en-US" altLang="zh-CN" dirty="0"/>
              <a:t>127</a:t>
            </a:r>
            <a:r>
              <a:rPr lang="zh-CN" altLang="en-US" dirty="0"/>
              <a:t>。该标识号被保留作回路及诊断功能。</a:t>
            </a:r>
            <a:endParaRPr lang="en-US" altLang="zh-CN" dirty="0"/>
          </a:p>
          <a:p>
            <a:pPr marL="393700" lvl="1" indent="0">
              <a:buNone/>
            </a:pPr>
            <a:r>
              <a:rPr lang="zh-CN" altLang="en-US" dirty="0"/>
              <a:t> </a:t>
            </a:r>
          </a:p>
          <a:p>
            <a:pPr marL="393700" lvl="1" indent="0">
              <a:buNone/>
            </a:pPr>
            <a:r>
              <a:rPr lang="zh-CN" altLang="en-US" dirty="0"/>
              <a:t>（</a:t>
            </a:r>
            <a:r>
              <a:rPr lang="en-US" altLang="zh-CN" dirty="0"/>
              <a:t>2</a:t>
            </a:r>
            <a:r>
              <a:rPr lang="zh-CN" altLang="en-US" dirty="0"/>
              <a:t>）不能将网络号和主机号的各位均置 </a:t>
            </a:r>
            <a:r>
              <a:rPr lang="en-US" altLang="zh-CN" dirty="0"/>
              <a:t>1</a:t>
            </a:r>
            <a:r>
              <a:rPr lang="zh-CN" altLang="en-US" dirty="0"/>
              <a:t>。如果每一位都是 </a:t>
            </a:r>
            <a:r>
              <a:rPr lang="en-US" altLang="zh-CN" dirty="0"/>
              <a:t>1 </a:t>
            </a:r>
            <a:r>
              <a:rPr lang="zh-CN" altLang="en-US" dirty="0"/>
              <a:t>的话，该地址会被解释为网内广播而不是一个主机号（</a:t>
            </a:r>
            <a:r>
              <a:rPr lang="en-US" altLang="zh-CN" dirty="0"/>
              <a:t>TCP/IP</a:t>
            </a:r>
            <a:r>
              <a:rPr lang="zh-CN" altLang="en-US" dirty="0"/>
              <a:t>是一个可广播的协议）。</a:t>
            </a:r>
            <a:endParaRPr lang="en-US" altLang="zh-CN" dirty="0"/>
          </a:p>
          <a:p>
            <a:pPr marL="393700" lvl="1" indent="0">
              <a:buNone/>
            </a:pPr>
            <a:endParaRPr lang="zh-CN" altLang="en-US" dirty="0"/>
          </a:p>
          <a:p>
            <a:pPr marL="393700" lvl="1" indent="0">
              <a:buNone/>
            </a:pPr>
            <a:r>
              <a:rPr lang="zh-CN" altLang="en-US" dirty="0"/>
              <a:t>（</a:t>
            </a:r>
            <a:r>
              <a:rPr lang="en-US" altLang="zh-CN" dirty="0"/>
              <a:t>3</a:t>
            </a:r>
            <a:r>
              <a:rPr lang="zh-CN" altLang="en-US" dirty="0"/>
              <a:t>）相应于上面一条，各位均不能置 </a:t>
            </a:r>
            <a:r>
              <a:rPr lang="en-US" altLang="zh-CN" dirty="0"/>
              <a:t>0</a:t>
            </a:r>
            <a:r>
              <a:rPr lang="zh-CN" altLang="en-US" dirty="0"/>
              <a:t>，否则该地址被解释为“就是本网络”。 </a:t>
            </a:r>
            <a:endParaRPr lang="en-US" altLang="zh-CN" dirty="0"/>
          </a:p>
          <a:p>
            <a:pPr marL="393700" lvl="1" indent="0">
              <a:buNone/>
            </a:pPr>
            <a:endParaRPr lang="zh-CN" altLang="en-US" dirty="0"/>
          </a:p>
          <a:p>
            <a:pPr marL="393700" lvl="1" indent="0">
              <a:buNone/>
            </a:pPr>
            <a:r>
              <a:rPr lang="zh-CN" altLang="en-US" dirty="0"/>
              <a:t>（</a:t>
            </a:r>
            <a:r>
              <a:rPr lang="en-US" altLang="zh-CN" dirty="0"/>
              <a:t>4</a:t>
            </a:r>
            <a:r>
              <a:rPr lang="zh-CN" altLang="en-US" dirty="0"/>
              <a:t>）对于本网络来说，主机号应该是唯一的（否则会出现</a:t>
            </a:r>
            <a:r>
              <a:rPr lang="en-US" altLang="zh-CN" dirty="0"/>
              <a:t>IP</a:t>
            </a:r>
            <a:r>
              <a:rPr lang="zh-CN" altLang="en-US" dirty="0"/>
              <a:t>地址已分配或有冲突之类的错误）。</a:t>
            </a:r>
          </a:p>
          <a:p>
            <a:endParaRPr lang="zh-CN" altLang="en-US" dirty="0"/>
          </a:p>
        </p:txBody>
      </p:sp>
      <p:pic>
        <p:nvPicPr>
          <p:cNvPr id="4"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5"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88</a:t>
            </a:fld>
            <a:endParaRPr lang="en-US" dirty="0">
              <a:solidFill>
                <a:schemeClr val="tx2"/>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t>Internet</a:t>
            </a:r>
            <a:r>
              <a:rPr lang="zh-CN" altLang="zh-CN" dirty="0"/>
              <a:t>地址</a:t>
            </a:r>
            <a:endParaRPr lang="zh-CN" altLang="en-US" dirty="0"/>
          </a:p>
        </p:txBody>
      </p:sp>
      <p:sp>
        <p:nvSpPr>
          <p:cNvPr id="59395" name="内容占位符 2"/>
          <p:cNvSpPr>
            <a:spLocks noGrp="1"/>
          </p:cNvSpPr>
          <p:nvPr>
            <p:ph idx="1"/>
          </p:nvPr>
        </p:nvSpPr>
        <p:spPr>
          <a:xfrm>
            <a:off x="457200" y="1935163"/>
            <a:ext cx="8229600" cy="4922837"/>
          </a:xfrm>
        </p:spPr>
        <p:txBody>
          <a:bodyPr/>
          <a:lstStyle/>
          <a:p>
            <a:r>
              <a:rPr lang="en-US" altLang="zh-CN" dirty="0"/>
              <a:t>1</a:t>
            </a:r>
            <a:r>
              <a:rPr lang="zh-CN" altLang="zh-CN" dirty="0"/>
              <a:t>．</a:t>
            </a:r>
            <a:r>
              <a:rPr lang="en-US" altLang="zh-CN" dirty="0"/>
              <a:t>IP</a:t>
            </a:r>
            <a:r>
              <a:rPr lang="zh-CN" altLang="zh-CN" dirty="0"/>
              <a:t>地址</a:t>
            </a:r>
            <a:endParaRPr lang="en-US" altLang="zh-CN" dirty="0"/>
          </a:p>
          <a:p>
            <a:pPr marL="393700" lvl="1" indent="0">
              <a:buNone/>
            </a:pPr>
            <a:r>
              <a:rPr lang="zh-CN" altLang="zh-CN" dirty="0"/>
              <a:t>（</a:t>
            </a:r>
            <a:r>
              <a:rPr lang="en-US" altLang="zh-CN" dirty="0"/>
              <a:t>4</a:t>
            </a:r>
            <a:r>
              <a:rPr lang="zh-CN" altLang="zh-CN" dirty="0"/>
              <a:t>）保留地址</a:t>
            </a:r>
            <a:endParaRPr lang="en-US" altLang="zh-CN" dirty="0"/>
          </a:p>
          <a:p>
            <a:pPr lvl="2"/>
            <a:r>
              <a:rPr lang="zh-CN" altLang="zh-CN" dirty="0"/>
              <a:t>由于地址资源紧张，因而在</a:t>
            </a:r>
            <a:r>
              <a:rPr lang="en-US" altLang="zh-CN" dirty="0"/>
              <a:t>A</a:t>
            </a:r>
            <a:r>
              <a:rPr lang="zh-CN" altLang="zh-CN" dirty="0"/>
              <a:t>、</a:t>
            </a:r>
            <a:r>
              <a:rPr lang="en-US" altLang="zh-CN" dirty="0"/>
              <a:t>B</a:t>
            </a:r>
            <a:r>
              <a:rPr lang="zh-CN" altLang="zh-CN" dirty="0"/>
              <a:t>、</a:t>
            </a:r>
            <a:r>
              <a:rPr lang="en-US" altLang="zh-CN" dirty="0"/>
              <a:t>C</a:t>
            </a:r>
            <a:r>
              <a:rPr lang="zh-CN" altLang="zh-CN" dirty="0"/>
              <a:t>类</a:t>
            </a:r>
            <a:r>
              <a:rPr lang="en-US" altLang="zh-CN" dirty="0"/>
              <a:t>IP</a:t>
            </a:r>
            <a:r>
              <a:rPr lang="zh-CN" altLang="zh-CN" dirty="0"/>
              <a:t>地址中预留部分保留地址段</a:t>
            </a:r>
            <a:endParaRPr lang="en-US" altLang="zh-CN" dirty="0"/>
          </a:p>
          <a:p>
            <a:pPr lvl="2"/>
            <a:endParaRPr lang="en-US" altLang="zh-CN" dirty="0"/>
          </a:p>
          <a:p>
            <a:pPr lvl="2"/>
            <a:endParaRPr lang="en-US" altLang="zh-CN" dirty="0"/>
          </a:p>
          <a:p>
            <a:pPr lvl="2"/>
            <a:endParaRPr lang="en-US" altLang="zh-CN" dirty="0"/>
          </a:p>
          <a:p>
            <a:pPr lvl="2"/>
            <a:endParaRPr lang="en-US" altLang="zh-CN" dirty="0"/>
          </a:p>
          <a:p>
            <a:pPr lvl="2"/>
            <a:endParaRPr lang="en-US" altLang="zh-CN" dirty="0"/>
          </a:p>
          <a:p>
            <a:pPr lvl="2"/>
            <a:endParaRPr lang="en-US" altLang="zh-CN" dirty="0"/>
          </a:p>
          <a:p>
            <a:pPr lvl="2"/>
            <a:endParaRPr lang="en-US" altLang="zh-CN" dirty="0"/>
          </a:p>
          <a:p>
            <a:pPr lvl="2"/>
            <a:endParaRPr lang="en-US" altLang="zh-CN" dirty="0"/>
          </a:p>
          <a:p>
            <a:pPr lvl="2"/>
            <a:r>
              <a:rPr lang="zh-CN" altLang="zh-CN" dirty="0"/>
              <a:t>保留地址不能在</a:t>
            </a:r>
            <a:r>
              <a:rPr lang="en-US" altLang="zh-CN" dirty="0"/>
              <a:t>Internet</a:t>
            </a:r>
            <a:r>
              <a:rPr lang="zh-CN" altLang="zh-CN" dirty="0"/>
              <a:t>上使用，但可以重复地使用在各个局域网内，它们也被称为私有地址。</a:t>
            </a:r>
            <a:endParaRPr lang="en-US" altLang="zh-CN" dirty="0"/>
          </a:p>
          <a:p>
            <a:pPr lvl="2"/>
            <a:r>
              <a:rPr lang="zh-CN" altLang="zh-CN" dirty="0"/>
              <a:t>采用</a:t>
            </a:r>
            <a:r>
              <a:rPr lang="en-US" altLang="zh-CN" dirty="0"/>
              <a:t>NAT</a:t>
            </a:r>
            <a:r>
              <a:rPr lang="zh-CN" altLang="zh-CN" dirty="0"/>
              <a:t>技术接入</a:t>
            </a:r>
            <a:r>
              <a:rPr lang="en-US" altLang="zh-CN" dirty="0"/>
              <a:t>Internet</a:t>
            </a:r>
          </a:p>
        </p:txBody>
      </p:sp>
      <p:sp>
        <p:nvSpPr>
          <p:cNvPr id="59397" name="Rectangle 2"/>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sp>
        <p:nvSpPr>
          <p:cNvPr id="59398" name="Rectangle 2"/>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graphicFrame>
        <p:nvGraphicFramePr>
          <p:cNvPr id="8" name="表格 7"/>
          <p:cNvGraphicFramePr>
            <a:graphicFrameLocks noGrp="1"/>
          </p:cNvGraphicFramePr>
          <p:nvPr/>
        </p:nvGraphicFramePr>
        <p:xfrm>
          <a:off x="539552" y="3501008"/>
          <a:ext cx="8000998" cy="1935842"/>
        </p:xfrm>
        <a:graphic>
          <a:graphicData uri="http://schemas.openxmlformats.org/drawingml/2006/table">
            <a:tbl>
              <a:tblPr/>
              <a:tblGrid>
                <a:gridCol w="1821931">
                  <a:extLst>
                    <a:ext uri="{9D8B030D-6E8A-4147-A177-3AD203B41FA5}">
                      <a16:colId xmlns:a16="http://schemas.microsoft.com/office/drawing/2014/main" val="20000"/>
                    </a:ext>
                  </a:extLst>
                </a:gridCol>
                <a:gridCol w="4531979">
                  <a:extLst>
                    <a:ext uri="{9D8B030D-6E8A-4147-A177-3AD203B41FA5}">
                      <a16:colId xmlns:a16="http://schemas.microsoft.com/office/drawing/2014/main" val="20001"/>
                    </a:ext>
                  </a:extLst>
                </a:gridCol>
                <a:gridCol w="1647088">
                  <a:extLst>
                    <a:ext uri="{9D8B030D-6E8A-4147-A177-3AD203B41FA5}">
                      <a16:colId xmlns:a16="http://schemas.microsoft.com/office/drawing/2014/main" val="20002"/>
                    </a:ext>
                  </a:extLst>
                </a:gridCol>
              </a:tblGrid>
              <a:tr h="504371">
                <a:tc>
                  <a:txBody>
                    <a:bodyPr/>
                    <a:lstStyle/>
                    <a:p>
                      <a:pPr indent="254000" algn="ctr">
                        <a:lnSpc>
                          <a:spcPts val="1400"/>
                        </a:lnSpc>
                        <a:spcAft>
                          <a:spcPts val="0"/>
                        </a:spcAft>
                      </a:pPr>
                      <a:r>
                        <a:rPr lang="zh-CN" sz="2400" kern="100" dirty="0">
                          <a:latin typeface="Times New Roman" panose="02020603050405020304"/>
                          <a:ea typeface="宋体" panose="02010600030101010101" pitchFamily="2" charset="-122"/>
                          <a:cs typeface="Times New Roman" panose="02020603050405020304"/>
                        </a:rPr>
                        <a:t>网络类别</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4000" algn="ctr">
                        <a:lnSpc>
                          <a:spcPts val="1400"/>
                        </a:lnSpc>
                        <a:spcAft>
                          <a:spcPts val="0"/>
                        </a:spcAft>
                      </a:pPr>
                      <a:r>
                        <a:rPr lang="zh-CN" sz="2400" kern="100" dirty="0">
                          <a:latin typeface="Times New Roman" panose="02020603050405020304"/>
                          <a:ea typeface="宋体" panose="02010600030101010101" pitchFamily="2" charset="-122"/>
                          <a:cs typeface="Times New Roman" panose="02020603050405020304"/>
                        </a:rPr>
                        <a:t>地址段</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4000" algn="ctr">
                        <a:lnSpc>
                          <a:spcPts val="1400"/>
                        </a:lnSpc>
                        <a:spcAft>
                          <a:spcPts val="0"/>
                        </a:spcAft>
                      </a:pPr>
                      <a:r>
                        <a:rPr lang="zh-CN" sz="2400" kern="100">
                          <a:latin typeface="Times New Roman" panose="02020603050405020304"/>
                          <a:ea typeface="宋体" panose="02010600030101010101" pitchFamily="2" charset="-122"/>
                          <a:cs typeface="Times New Roman" panose="02020603050405020304"/>
                        </a:rPr>
                        <a:t>网络数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22729">
                <a:tc>
                  <a:txBody>
                    <a:bodyPr/>
                    <a:lstStyle/>
                    <a:p>
                      <a:pPr indent="254000" algn="ctr">
                        <a:lnSpc>
                          <a:spcPts val="1400"/>
                        </a:lnSpc>
                        <a:spcAft>
                          <a:spcPts val="0"/>
                        </a:spcAft>
                      </a:pPr>
                      <a:r>
                        <a:rPr lang="en-US" sz="2400" kern="100">
                          <a:latin typeface="Times New Roman" panose="02020603050405020304"/>
                          <a:ea typeface="宋体" panose="02010600030101010101" pitchFamily="2" charset="-122"/>
                          <a:cs typeface="Times New Roman" panose="02020603050405020304"/>
                        </a:rPr>
                        <a:t>A</a:t>
                      </a:r>
                      <a:r>
                        <a:rPr lang="zh-CN" sz="2400" kern="100">
                          <a:latin typeface="Times New Roman" panose="02020603050405020304"/>
                          <a:ea typeface="宋体" panose="02010600030101010101" pitchFamily="2" charset="-122"/>
                          <a:cs typeface="Times New Roman" panose="02020603050405020304"/>
                        </a:rPr>
                        <a:t>类</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4000" algn="ctr">
                        <a:lnSpc>
                          <a:spcPts val="1400"/>
                        </a:lnSpc>
                        <a:spcAft>
                          <a:spcPts val="0"/>
                        </a:spcAft>
                      </a:pPr>
                      <a:r>
                        <a:rPr lang="en-US" sz="2400" kern="100" dirty="0">
                          <a:latin typeface="Times New Roman" panose="02020603050405020304"/>
                          <a:ea typeface="宋体" panose="02010600030101010101" pitchFamily="2" charset="-122"/>
                          <a:cs typeface="Times New Roman" panose="02020603050405020304"/>
                        </a:rPr>
                        <a:t>10</a:t>
                      </a:r>
                      <a:r>
                        <a:rPr lang="en-US" altLang="zh-CN" sz="2400" kern="100" dirty="0">
                          <a:latin typeface="Times New Roman" panose="02020603050405020304"/>
                          <a:ea typeface="宋体" panose="02010600030101010101" pitchFamily="2" charset="-122"/>
                          <a:cs typeface="Times New Roman" panose="02020603050405020304"/>
                        </a:rPr>
                        <a:t>.0.0</a:t>
                      </a:r>
                      <a:r>
                        <a:rPr lang="en-US" sz="2400" kern="100" dirty="0">
                          <a:latin typeface="Times New Roman" panose="02020603050405020304"/>
                          <a:ea typeface="宋体" panose="02010600030101010101" pitchFamily="2" charset="-122"/>
                          <a:cs typeface="Times New Roman" panose="02020603050405020304"/>
                        </a:rPr>
                        <a:t>.0</a:t>
                      </a:r>
                      <a:r>
                        <a:rPr lang="en-US" sz="2400" kern="100" dirty="0">
                          <a:latin typeface="宋体" panose="02010600030101010101" pitchFamily="2" charset="-122"/>
                          <a:ea typeface="宋体" panose="02010600030101010101" pitchFamily="2" charset="-122"/>
                          <a:cs typeface="Times New Roman" panose="02020603050405020304"/>
                        </a:rPr>
                        <a:t>～</a:t>
                      </a:r>
                      <a:r>
                        <a:rPr lang="en-US" sz="2400" kern="100" dirty="0">
                          <a:latin typeface="Times New Roman" panose="02020603050405020304"/>
                          <a:ea typeface="宋体" panose="02010600030101010101" pitchFamily="2" charset="-122"/>
                          <a:cs typeface="Times New Roman" panose="02020603050405020304"/>
                        </a:rPr>
                        <a:t>10.255.255.255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4000" algn="ctr">
                        <a:lnSpc>
                          <a:spcPts val="1400"/>
                        </a:lnSpc>
                        <a:spcAft>
                          <a:spcPts val="0"/>
                        </a:spcAft>
                      </a:pPr>
                      <a:r>
                        <a:rPr lang="en-US" sz="2400" kern="100">
                          <a:latin typeface="Times New Roman" panose="02020603050405020304"/>
                          <a:ea typeface="宋体" panose="02010600030101010101" pitchFamily="2" charset="-122"/>
                          <a:cs typeface="Times New Roman" panose="02020603050405020304"/>
                        </a:rPr>
                        <a:t>1</a:t>
                      </a:r>
                      <a:endParaRPr lang="zh-CN" sz="24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04371">
                <a:tc>
                  <a:txBody>
                    <a:bodyPr/>
                    <a:lstStyle/>
                    <a:p>
                      <a:pPr indent="254000" algn="ctr">
                        <a:lnSpc>
                          <a:spcPts val="1400"/>
                        </a:lnSpc>
                        <a:spcAft>
                          <a:spcPts val="0"/>
                        </a:spcAft>
                      </a:pPr>
                      <a:r>
                        <a:rPr lang="en-US" sz="2400" kern="100">
                          <a:latin typeface="Times New Roman" panose="02020603050405020304"/>
                          <a:ea typeface="宋体" panose="02010600030101010101" pitchFamily="2" charset="-122"/>
                          <a:cs typeface="Times New Roman" panose="02020603050405020304"/>
                        </a:rPr>
                        <a:t>B</a:t>
                      </a:r>
                      <a:r>
                        <a:rPr lang="zh-CN" sz="2400" kern="100">
                          <a:latin typeface="Times New Roman" panose="02020603050405020304"/>
                          <a:ea typeface="宋体" panose="02010600030101010101" pitchFamily="2" charset="-122"/>
                          <a:cs typeface="Times New Roman" panose="02020603050405020304"/>
                        </a:rPr>
                        <a:t>类</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4000" algn="ctr">
                        <a:lnSpc>
                          <a:spcPts val="1400"/>
                        </a:lnSpc>
                        <a:spcAft>
                          <a:spcPts val="0"/>
                        </a:spcAft>
                      </a:pPr>
                      <a:r>
                        <a:rPr lang="en-US" sz="2400" kern="100" dirty="0">
                          <a:latin typeface="Times New Roman" panose="02020603050405020304"/>
                          <a:ea typeface="宋体" panose="02010600030101010101" pitchFamily="2" charset="-122"/>
                          <a:cs typeface="Times New Roman" panose="02020603050405020304"/>
                        </a:rPr>
                        <a:t>172.16.0.0</a:t>
                      </a:r>
                      <a:r>
                        <a:rPr lang="zh-CN" sz="2400" kern="100" dirty="0">
                          <a:latin typeface="Times New Roman" panose="02020603050405020304"/>
                          <a:ea typeface="宋体" panose="02010600030101010101" pitchFamily="2" charset="-122"/>
                          <a:cs typeface="Times New Roman" panose="02020603050405020304"/>
                        </a:rPr>
                        <a:t>～</a:t>
                      </a:r>
                      <a:r>
                        <a:rPr lang="en-US" sz="2400" kern="100" dirty="0">
                          <a:latin typeface="Times New Roman" panose="02020603050405020304"/>
                          <a:ea typeface="宋体" panose="02010600030101010101" pitchFamily="2" charset="-122"/>
                          <a:cs typeface="Times New Roman" panose="02020603050405020304"/>
                        </a:rPr>
                        <a:t>172.31.255.255</a:t>
                      </a:r>
                      <a:endParaRPr lang="zh-CN" sz="2400" kern="10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4000" algn="ctr">
                        <a:lnSpc>
                          <a:spcPts val="1400"/>
                        </a:lnSpc>
                        <a:spcAft>
                          <a:spcPts val="0"/>
                        </a:spcAft>
                      </a:pPr>
                      <a:r>
                        <a:rPr lang="en-US" sz="2400" kern="100">
                          <a:latin typeface="Times New Roman" panose="02020603050405020304"/>
                          <a:ea typeface="宋体" panose="02010600030101010101" pitchFamily="2" charset="-122"/>
                          <a:cs typeface="Times New Roman" panose="02020603050405020304"/>
                        </a:rPr>
                        <a:t>16</a:t>
                      </a:r>
                      <a:endParaRPr lang="zh-CN" sz="24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04371">
                <a:tc>
                  <a:txBody>
                    <a:bodyPr/>
                    <a:lstStyle/>
                    <a:p>
                      <a:pPr indent="254000" algn="ctr">
                        <a:lnSpc>
                          <a:spcPts val="1400"/>
                        </a:lnSpc>
                        <a:spcAft>
                          <a:spcPts val="0"/>
                        </a:spcAft>
                      </a:pPr>
                      <a:r>
                        <a:rPr lang="en-US" sz="2400" kern="100" dirty="0">
                          <a:latin typeface="Times New Roman" panose="02020603050405020304"/>
                          <a:ea typeface="宋体" panose="02010600030101010101" pitchFamily="2" charset="-122"/>
                          <a:cs typeface="Times New Roman" panose="02020603050405020304"/>
                        </a:rPr>
                        <a:t>C</a:t>
                      </a:r>
                      <a:r>
                        <a:rPr lang="zh-CN" sz="2400" kern="100" dirty="0">
                          <a:latin typeface="Times New Roman" panose="02020603050405020304"/>
                          <a:ea typeface="宋体" panose="02010600030101010101" pitchFamily="2" charset="-122"/>
                          <a:cs typeface="Times New Roman" panose="02020603050405020304"/>
                        </a:rPr>
                        <a:t>类</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4000" algn="ctr">
                        <a:lnSpc>
                          <a:spcPts val="1400"/>
                        </a:lnSpc>
                        <a:spcAft>
                          <a:spcPts val="0"/>
                        </a:spcAft>
                      </a:pPr>
                      <a:r>
                        <a:rPr lang="en-US" sz="2400" kern="100" dirty="0">
                          <a:latin typeface="Times New Roman" panose="02020603050405020304"/>
                          <a:ea typeface="宋体" panose="02010600030101010101" pitchFamily="2" charset="-122"/>
                          <a:cs typeface="Times New Roman" panose="02020603050405020304"/>
                        </a:rPr>
                        <a:t>192.168.0.0</a:t>
                      </a:r>
                      <a:r>
                        <a:rPr lang="zh-CN" sz="2400" kern="100" dirty="0">
                          <a:latin typeface="Times New Roman" panose="02020603050405020304"/>
                          <a:ea typeface="宋体" panose="02010600030101010101" pitchFamily="2" charset="-122"/>
                          <a:cs typeface="Times New Roman" panose="02020603050405020304"/>
                        </a:rPr>
                        <a:t>～</a:t>
                      </a:r>
                      <a:r>
                        <a:rPr lang="en-US" sz="2400" kern="100" dirty="0">
                          <a:latin typeface="Times New Roman" panose="02020603050405020304"/>
                          <a:ea typeface="宋体" panose="02010600030101010101" pitchFamily="2" charset="-122"/>
                          <a:cs typeface="Times New Roman" panose="02020603050405020304"/>
                        </a:rPr>
                        <a:t>192.168.255.255</a:t>
                      </a:r>
                      <a:endParaRPr lang="zh-CN" sz="2400" kern="10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4000" algn="ctr">
                        <a:lnSpc>
                          <a:spcPts val="1400"/>
                        </a:lnSpc>
                        <a:spcAft>
                          <a:spcPts val="0"/>
                        </a:spcAft>
                      </a:pPr>
                      <a:r>
                        <a:rPr lang="en-US" sz="2400" kern="100" dirty="0">
                          <a:latin typeface="Times New Roman" panose="02020603050405020304"/>
                          <a:ea typeface="宋体" panose="02010600030101010101" pitchFamily="2" charset="-122"/>
                          <a:cs typeface="Times New Roman" panose="02020603050405020304"/>
                        </a:rPr>
                        <a:t>256</a:t>
                      </a:r>
                      <a:endParaRPr lang="zh-CN" sz="2400" kern="10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pic>
        <p:nvPicPr>
          <p:cNvPr id="7"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9"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89</a:t>
            </a:fld>
            <a:endParaRPr lang="en-US" dirty="0">
              <a:solidFill>
                <a:schemeClr val="tx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6"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9</a:t>
            </a:fld>
            <a:endParaRPr lang="en-US" dirty="0">
              <a:solidFill>
                <a:schemeClr val="tx2"/>
              </a:solidFill>
            </a:endParaRPr>
          </a:p>
        </p:txBody>
      </p:sp>
      <p:sp>
        <p:nvSpPr>
          <p:cNvPr id="10" name="Title 1"/>
          <p:cNvSpPr txBox="1"/>
          <p:nvPr/>
        </p:nvSpPr>
        <p:spPr>
          <a:xfrm>
            <a:off x="457200" y="533400"/>
            <a:ext cx="8229600" cy="609600"/>
          </a:xfrm>
          <a:prstGeom prst="rect">
            <a:avLst/>
          </a:prstGeom>
        </p:spPr>
        <p:txBody>
          <a:bodyPr>
            <a:normAutofit fontScale="90000" lnSpcReduction="1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zh-CN" altLang="en-US" b="1" dirty="0">
                <a:latin typeface="黑体" panose="02010609060101010101" pitchFamily="49" charset="-122"/>
                <a:ea typeface="黑体" panose="02010609060101010101" pitchFamily="49" charset="-122"/>
              </a:rPr>
              <a:t>计算机网络的应用</a:t>
            </a:r>
          </a:p>
        </p:txBody>
      </p:sp>
      <p:sp>
        <p:nvSpPr>
          <p:cNvPr id="11" name="Content Placeholder 2"/>
          <p:cNvSpPr txBox="1"/>
          <p:nvPr/>
        </p:nvSpPr>
        <p:spPr>
          <a:xfrm>
            <a:off x="457200" y="1219200"/>
            <a:ext cx="8229600" cy="5257800"/>
          </a:xfrm>
          <a:prstGeom prst="rect">
            <a:avLst/>
          </a:prstGeom>
        </p:spPr>
        <p:txBody>
          <a:bodyPr>
            <a:normAutofit/>
          </a:bodyPr>
          <a:lstStyle>
            <a:lvl1pPr marL="182880" indent="-182880" algn="l" defTabSz="914400" rtl="0" eaLnBrk="1" latinLnBrk="0" hangingPunct="1">
              <a:spcBef>
                <a:spcPct val="20000"/>
              </a:spcBef>
              <a:buClr>
                <a:schemeClr val="accent1"/>
              </a:buClr>
              <a:buSzPct val="85000"/>
              <a:buFont typeface="Arial" panose="020B0604020202020204"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anose="020B0604020202020204"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anose="020B0604020202020204"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anose="020B0604020202020204"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9pPr>
          </a:lstStyle>
          <a:p>
            <a:pPr marL="182880" lvl="1" fontAlgn="ctr">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个人与家庭用户</a:t>
            </a:r>
            <a:endParaRPr lang="en-US" altLang="zh-CN" sz="2400" b="1" dirty="0">
              <a:latin typeface="微软雅黑" panose="020B0503020204020204" pitchFamily="34" charset="-122"/>
              <a:ea typeface="微软雅黑" panose="020B0503020204020204" pitchFamily="34" charset="-122"/>
            </a:endParaRPr>
          </a:p>
          <a:p>
            <a:pPr lvl="1" fontAlgn="ctr">
              <a:lnSpc>
                <a:spcPct val="150000"/>
              </a:lnSpc>
            </a:pPr>
            <a:r>
              <a:rPr lang="en-US" altLang="zh-CN" sz="2100" dirty="0">
                <a:latin typeface="楷体" panose="02010609060101010101" pitchFamily="49" charset="-122"/>
                <a:ea typeface="楷体" panose="02010609060101010101" pitchFamily="49" charset="-122"/>
              </a:rPr>
              <a:t>1977</a:t>
            </a:r>
            <a:r>
              <a:rPr lang="zh-CN" altLang="en-US" sz="2100" dirty="0">
                <a:latin typeface="楷体" panose="02010609060101010101" pitchFamily="49" charset="-122"/>
                <a:ea typeface="楷体" panose="02010609060101010101" pitchFamily="49" charset="-122"/>
              </a:rPr>
              <a:t>年，</a:t>
            </a:r>
            <a:r>
              <a:rPr lang="en-US" altLang="zh-CN" sz="2100" dirty="0">
                <a:latin typeface="楷体" panose="02010609060101010101" pitchFamily="49" charset="-122"/>
                <a:ea typeface="楷体" panose="02010609060101010101" pitchFamily="49" charset="-122"/>
              </a:rPr>
              <a:t>Ken Olsen</a:t>
            </a:r>
            <a:r>
              <a:rPr lang="zh-CN" altLang="en-US" sz="2100" dirty="0">
                <a:latin typeface="楷体" panose="02010609060101010101" pitchFamily="49" charset="-122"/>
                <a:ea typeface="楷体" panose="02010609060101010101" pitchFamily="49" charset="-122"/>
              </a:rPr>
              <a:t>是</a:t>
            </a:r>
            <a:r>
              <a:rPr lang="en-US" altLang="zh-CN" sz="2100" dirty="0">
                <a:latin typeface="楷体" panose="02010609060101010101" pitchFamily="49" charset="-122"/>
                <a:ea typeface="楷体" panose="02010609060101010101" pitchFamily="49" charset="-122"/>
              </a:rPr>
              <a:t>DEC</a:t>
            </a:r>
            <a:r>
              <a:rPr lang="zh-CN" altLang="en-US" sz="2100" dirty="0">
                <a:latin typeface="楷体" panose="02010609060101010101" pitchFamily="49" charset="-122"/>
                <a:ea typeface="楷体" panose="02010609060101010101" pitchFamily="49" charset="-122"/>
              </a:rPr>
              <a:t>公司的总裁，当时该公司名列全球第二大计算机厂商（仅次于</a:t>
            </a:r>
            <a:r>
              <a:rPr lang="en-US" altLang="zh-CN" sz="2100" dirty="0">
                <a:latin typeface="楷体" panose="02010609060101010101" pitchFamily="49" charset="-122"/>
                <a:ea typeface="楷体" panose="02010609060101010101" pitchFamily="49" charset="-122"/>
              </a:rPr>
              <a:t>IBM</a:t>
            </a:r>
            <a:r>
              <a:rPr lang="zh-CN" altLang="en-US" sz="2100" dirty="0">
                <a:latin typeface="楷体" panose="02010609060101010101" pitchFamily="49" charset="-122"/>
                <a:ea typeface="楷体" panose="02010609060101010101" pitchFamily="49" charset="-122"/>
              </a:rPr>
              <a:t>）。当有人问起“为什么</a:t>
            </a:r>
            <a:r>
              <a:rPr lang="en-US" altLang="zh-CN" sz="2100" dirty="0">
                <a:latin typeface="楷体" panose="02010609060101010101" pitchFamily="49" charset="-122"/>
                <a:ea typeface="楷体" panose="02010609060101010101" pitchFamily="49" charset="-122"/>
              </a:rPr>
              <a:t>DEC</a:t>
            </a:r>
            <a:r>
              <a:rPr lang="zh-CN" altLang="en-US" sz="2100" dirty="0">
                <a:latin typeface="楷体" panose="02010609060101010101" pitchFamily="49" charset="-122"/>
                <a:ea typeface="楷体" panose="02010609060101010101" pitchFamily="49" charset="-122"/>
              </a:rPr>
              <a:t>不大胆的进入个人计算机市场”时，他回答说“没有任何理由让每个人家里都有一台计算机。”历史证明了这是错误的，所以</a:t>
            </a:r>
            <a:r>
              <a:rPr lang="en-US" altLang="zh-CN" sz="2100" dirty="0">
                <a:latin typeface="楷体" panose="02010609060101010101" pitchFamily="49" charset="-122"/>
                <a:ea typeface="楷体" panose="02010609060101010101" pitchFamily="49" charset="-122"/>
              </a:rPr>
              <a:t>DEC</a:t>
            </a:r>
            <a:r>
              <a:rPr lang="zh-CN" altLang="en-US" sz="2100" dirty="0">
                <a:latin typeface="楷体" panose="02010609060101010101" pitchFamily="49" charset="-122"/>
                <a:ea typeface="楷体" panose="02010609060101010101" pitchFamily="49" charset="-122"/>
              </a:rPr>
              <a:t>公司也不在存在了。</a:t>
            </a:r>
            <a:endParaRPr lang="en-US" altLang="zh-CN" sz="2100" dirty="0">
              <a:latin typeface="楷体" panose="02010609060101010101" pitchFamily="49" charset="-122"/>
              <a:ea typeface="楷体" panose="02010609060101010101" pitchFamily="49" charset="-122"/>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t>Internet</a:t>
            </a:r>
            <a:r>
              <a:rPr lang="zh-CN" altLang="zh-CN" dirty="0"/>
              <a:t>地址</a:t>
            </a:r>
            <a:endParaRPr lang="zh-CN" altLang="en-US" dirty="0"/>
          </a:p>
        </p:txBody>
      </p:sp>
      <p:sp>
        <p:nvSpPr>
          <p:cNvPr id="60419" name="内容占位符 2"/>
          <p:cNvSpPr>
            <a:spLocks noGrp="1"/>
          </p:cNvSpPr>
          <p:nvPr>
            <p:ph idx="1"/>
          </p:nvPr>
        </p:nvSpPr>
        <p:spPr/>
        <p:txBody>
          <a:bodyPr/>
          <a:lstStyle/>
          <a:p>
            <a:r>
              <a:rPr lang="en-US" altLang="zh-CN" dirty="0"/>
              <a:t>1</a:t>
            </a:r>
            <a:r>
              <a:rPr lang="zh-CN" altLang="zh-CN" dirty="0"/>
              <a:t>．</a:t>
            </a:r>
            <a:r>
              <a:rPr lang="en-US" altLang="zh-CN" dirty="0"/>
              <a:t>IP</a:t>
            </a:r>
            <a:r>
              <a:rPr lang="zh-CN" altLang="zh-CN" dirty="0"/>
              <a:t>地址</a:t>
            </a:r>
            <a:endParaRPr lang="en-US" altLang="zh-CN" dirty="0"/>
          </a:p>
          <a:p>
            <a:pPr marL="393700" lvl="1" indent="0">
              <a:buNone/>
            </a:pPr>
            <a:r>
              <a:rPr lang="zh-CN" altLang="zh-CN" sz="2400" dirty="0"/>
              <a:t>（</a:t>
            </a:r>
            <a:r>
              <a:rPr lang="en-US" altLang="zh-CN" sz="2400" dirty="0"/>
              <a:t>5</a:t>
            </a:r>
            <a:r>
              <a:rPr lang="zh-CN" altLang="zh-CN" sz="2400" dirty="0"/>
              <a:t>）</a:t>
            </a:r>
            <a:r>
              <a:rPr lang="en-US" altLang="zh-CN" sz="2400" dirty="0"/>
              <a:t>IPv6</a:t>
            </a:r>
            <a:r>
              <a:rPr lang="zh-CN" altLang="zh-CN" sz="2400" dirty="0"/>
              <a:t>地址</a:t>
            </a:r>
            <a:endParaRPr lang="en-US" altLang="zh-CN" sz="2400" dirty="0"/>
          </a:p>
          <a:p>
            <a:pPr lvl="2"/>
            <a:r>
              <a:rPr lang="zh-CN" altLang="zh-CN" sz="2000" dirty="0"/>
              <a:t>按照目前发展速度，</a:t>
            </a:r>
            <a:r>
              <a:rPr lang="en-US" altLang="zh-CN" sz="2000" dirty="0"/>
              <a:t>IPv4</a:t>
            </a:r>
            <a:r>
              <a:rPr lang="zh-CN" altLang="zh-CN" sz="2000" dirty="0"/>
              <a:t>的地址会在</a:t>
            </a:r>
            <a:r>
              <a:rPr lang="en-US" altLang="zh-CN" sz="2000" dirty="0"/>
              <a:t>2013</a:t>
            </a:r>
            <a:r>
              <a:rPr lang="zh-CN" altLang="zh-CN" sz="2000" dirty="0"/>
              <a:t>年耗尽</a:t>
            </a:r>
            <a:endParaRPr lang="en-US" altLang="zh-CN" sz="2000" dirty="0"/>
          </a:p>
          <a:p>
            <a:pPr lvl="2"/>
            <a:endParaRPr lang="en-US" altLang="zh-CN" sz="2000" dirty="0"/>
          </a:p>
          <a:p>
            <a:pPr lvl="2"/>
            <a:r>
              <a:rPr lang="en-US" altLang="zh-CN" sz="2000" dirty="0"/>
              <a:t>IPv6</a:t>
            </a:r>
            <a:r>
              <a:rPr lang="zh-CN" altLang="zh-CN" sz="2000" dirty="0"/>
              <a:t>使用</a:t>
            </a:r>
            <a:r>
              <a:rPr lang="en-US" altLang="zh-CN" sz="2000" dirty="0"/>
              <a:t>128</a:t>
            </a:r>
            <a:r>
              <a:rPr lang="zh-CN" altLang="zh-CN" sz="2000" dirty="0"/>
              <a:t>位</a:t>
            </a:r>
            <a:r>
              <a:rPr lang="en-US" altLang="zh-CN" sz="2000" dirty="0"/>
              <a:t>IP</a:t>
            </a:r>
            <a:r>
              <a:rPr lang="zh-CN" altLang="zh-CN" sz="2000" dirty="0"/>
              <a:t>编址方案，共有</a:t>
            </a:r>
            <a:r>
              <a:rPr lang="en-US" altLang="zh-CN" sz="2000" dirty="0"/>
              <a:t>2</a:t>
            </a:r>
            <a:r>
              <a:rPr lang="en-US" altLang="zh-CN" sz="2000" baseline="30000" dirty="0"/>
              <a:t>128</a:t>
            </a:r>
            <a:r>
              <a:rPr lang="zh-CN" altLang="zh-CN" sz="2000" dirty="0"/>
              <a:t>个</a:t>
            </a:r>
            <a:r>
              <a:rPr lang="en-US" altLang="zh-CN" sz="2000" dirty="0"/>
              <a:t>IP</a:t>
            </a:r>
            <a:r>
              <a:rPr lang="zh-CN" altLang="zh-CN" sz="2000" dirty="0"/>
              <a:t>地址，有充足的地址量。</a:t>
            </a:r>
            <a:endParaRPr lang="en-US" altLang="zh-CN" sz="2000" dirty="0"/>
          </a:p>
          <a:p>
            <a:pPr lvl="2"/>
            <a:endParaRPr lang="en-US" altLang="zh-CN" sz="2000" dirty="0"/>
          </a:p>
          <a:p>
            <a:pPr lvl="2"/>
            <a:endParaRPr lang="en-US" altLang="zh-CN" sz="2000" dirty="0"/>
          </a:p>
          <a:p>
            <a:pPr lvl="2"/>
            <a:r>
              <a:rPr lang="en-US" altLang="zh-CN" sz="2000" dirty="0"/>
              <a:t>IPv6</a:t>
            </a:r>
            <a:r>
              <a:rPr lang="zh-CN" altLang="zh-CN" sz="2000" dirty="0"/>
              <a:t>采用冒号十六进制表示</a:t>
            </a:r>
            <a:r>
              <a:rPr lang="zh-CN" altLang="en-US" sz="2000" dirty="0"/>
              <a:t>，例如</a:t>
            </a:r>
            <a:endParaRPr lang="en-US" altLang="zh-CN" sz="2000" dirty="0"/>
          </a:p>
          <a:p>
            <a:pPr marL="548640" lvl="2" indent="0">
              <a:buNone/>
            </a:pPr>
            <a:r>
              <a:rPr lang="en-US" altLang="zh-CN" sz="2000" dirty="0"/>
              <a:t>FDEC:BA09:7695:3815:ADBD:BB67:2922:37B3</a:t>
            </a:r>
            <a:endParaRPr lang="zh-CN" altLang="zh-CN" sz="2000" dirty="0"/>
          </a:p>
          <a:p>
            <a:pPr lvl="2"/>
            <a:endParaRPr lang="zh-CN" altLang="zh-CN" dirty="0"/>
          </a:p>
          <a:p>
            <a:pPr lvl="1"/>
            <a:endParaRPr lang="en-US" altLang="zh-CN" dirty="0"/>
          </a:p>
          <a:p>
            <a:endParaRPr lang="en-US" altLang="zh-CN" dirty="0"/>
          </a:p>
          <a:p>
            <a:endParaRPr lang="en-US" altLang="zh-CN" dirty="0"/>
          </a:p>
          <a:p>
            <a:endParaRPr lang="en-US" altLang="zh-CN" dirty="0"/>
          </a:p>
          <a:p>
            <a:endParaRPr lang="en-US" altLang="zh-CN" dirty="0"/>
          </a:p>
        </p:txBody>
      </p:sp>
      <p:sp>
        <p:nvSpPr>
          <p:cNvPr id="60421" name="Rectangle 2"/>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sp>
        <p:nvSpPr>
          <p:cNvPr id="60422" name="Rectangle 2"/>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pic>
        <p:nvPicPr>
          <p:cNvPr id="6"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7"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90</a:t>
            </a:fld>
            <a:endParaRPr lang="en-US" dirty="0">
              <a:solidFill>
                <a:schemeClr val="tx2"/>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Internet</a:t>
            </a:r>
            <a:r>
              <a:rPr lang="zh-CN" altLang="zh-CN" dirty="0"/>
              <a:t>地址</a:t>
            </a:r>
            <a:endParaRPr lang="zh-CN" altLang="en-US" dirty="0"/>
          </a:p>
        </p:txBody>
      </p:sp>
      <p:sp>
        <p:nvSpPr>
          <p:cNvPr id="61443" name="内容占位符 2"/>
          <p:cNvSpPr>
            <a:spLocks noGrp="1"/>
          </p:cNvSpPr>
          <p:nvPr>
            <p:ph idx="1"/>
          </p:nvPr>
        </p:nvSpPr>
        <p:spPr/>
        <p:txBody>
          <a:bodyPr/>
          <a:lstStyle/>
          <a:p>
            <a:r>
              <a:rPr lang="en-US" altLang="zh-CN" dirty="0"/>
              <a:t>2</a:t>
            </a:r>
            <a:r>
              <a:rPr lang="zh-CN" altLang="zh-CN" dirty="0"/>
              <a:t>．子网掩码</a:t>
            </a:r>
          </a:p>
          <a:p>
            <a:pPr lvl="1"/>
            <a:r>
              <a:rPr lang="zh-CN" altLang="en-US" sz="2400" dirty="0"/>
              <a:t>一个单位分配到的</a:t>
            </a:r>
            <a:r>
              <a:rPr lang="en-US" altLang="zh-CN" sz="2400" dirty="0"/>
              <a:t>IP</a:t>
            </a:r>
            <a:r>
              <a:rPr lang="zh-CN" altLang="en-US" sz="2400" dirty="0"/>
              <a:t>地址是</a:t>
            </a:r>
            <a:r>
              <a:rPr lang="zh-CN" altLang="en-US" sz="2400" dirty="0">
                <a:solidFill>
                  <a:srgbClr val="FF0000"/>
                </a:solidFill>
              </a:rPr>
              <a:t>网络地址</a:t>
            </a:r>
            <a:r>
              <a:rPr lang="zh-CN" altLang="en-US" sz="2400" dirty="0"/>
              <a:t>，而后面的主机地址则是由本单位进行分配。本单位所有主机使用同一个网络地址。</a:t>
            </a:r>
            <a:endParaRPr lang="en-US" altLang="zh-CN" sz="2400" dirty="0"/>
          </a:p>
          <a:p>
            <a:pPr lvl="1"/>
            <a:endParaRPr lang="en-US" altLang="zh-CN" sz="2400" dirty="0"/>
          </a:p>
          <a:p>
            <a:pPr lvl="1"/>
            <a:r>
              <a:rPr lang="zh-CN" altLang="zh-CN" sz="2400" dirty="0"/>
              <a:t>当一个单位的主机很多而且分布在很大的地理范围时，往往需要用一些网桥将这些主机互连起来。但网桥的缺点很多</a:t>
            </a:r>
            <a:r>
              <a:rPr lang="zh-CN" altLang="en-US" sz="2400" dirty="0"/>
              <a:t>。</a:t>
            </a:r>
            <a:endParaRPr lang="en-US" altLang="zh-CN" sz="2400" dirty="0"/>
          </a:p>
          <a:p>
            <a:endParaRPr lang="en-US" altLang="zh-CN" dirty="0"/>
          </a:p>
          <a:p>
            <a:endParaRPr lang="en-US" altLang="zh-CN" dirty="0"/>
          </a:p>
          <a:p>
            <a:endParaRPr lang="en-US" altLang="zh-CN" dirty="0"/>
          </a:p>
          <a:p>
            <a:endParaRPr lang="en-US" altLang="zh-CN" dirty="0"/>
          </a:p>
        </p:txBody>
      </p:sp>
      <p:sp>
        <p:nvSpPr>
          <p:cNvPr id="61445" name="Rectangle 2"/>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sp>
        <p:nvSpPr>
          <p:cNvPr id="61446" name="Rectangle 2"/>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pic>
        <p:nvPicPr>
          <p:cNvPr id="6"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7"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91</a:t>
            </a:fld>
            <a:endParaRPr lang="en-US" dirty="0">
              <a:solidFill>
                <a:schemeClr val="tx2"/>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Internet</a:t>
            </a:r>
            <a:r>
              <a:rPr lang="zh-CN" altLang="zh-CN" dirty="0"/>
              <a:t>地址</a:t>
            </a:r>
            <a:endParaRPr lang="zh-CN" altLang="en-US" dirty="0"/>
          </a:p>
        </p:txBody>
      </p:sp>
      <p:sp>
        <p:nvSpPr>
          <p:cNvPr id="61443" name="内容占位符 2"/>
          <p:cNvSpPr>
            <a:spLocks noGrp="1"/>
          </p:cNvSpPr>
          <p:nvPr>
            <p:ph idx="1"/>
          </p:nvPr>
        </p:nvSpPr>
        <p:spPr/>
        <p:txBody>
          <a:bodyPr/>
          <a:lstStyle/>
          <a:p>
            <a:r>
              <a:rPr lang="en-US" altLang="zh-CN" dirty="0"/>
              <a:t>2</a:t>
            </a:r>
            <a:r>
              <a:rPr lang="zh-CN" altLang="zh-CN" dirty="0"/>
              <a:t>．子网掩码</a:t>
            </a:r>
          </a:p>
          <a:p>
            <a:pPr lvl="1"/>
            <a:r>
              <a:rPr lang="zh-CN" altLang="zh-CN" sz="2400" dirty="0"/>
              <a:t>为了使本单位的主机便于管理，可以将本单位所属主机划分为若干个子网，</a:t>
            </a:r>
            <a:r>
              <a:rPr lang="zh-CN" altLang="zh-CN" sz="2400" dirty="0">
                <a:solidFill>
                  <a:srgbClr val="FF0000"/>
                </a:solidFill>
              </a:rPr>
              <a:t>用</a:t>
            </a:r>
            <a:r>
              <a:rPr lang="en-US" altLang="zh-CN" sz="2400" dirty="0">
                <a:solidFill>
                  <a:srgbClr val="FF0000"/>
                </a:solidFill>
              </a:rPr>
              <a:t>IP</a:t>
            </a:r>
            <a:r>
              <a:rPr lang="zh-CN" altLang="zh-CN" sz="2400" dirty="0">
                <a:solidFill>
                  <a:srgbClr val="FF0000"/>
                </a:solidFill>
              </a:rPr>
              <a:t>地址主机地址中的前若干个二进制位来作为“子网号地址”</a:t>
            </a:r>
            <a:r>
              <a:rPr lang="zh-CN" altLang="zh-CN" sz="2400" dirty="0"/>
              <a:t>，后面剩下的仍为主机地址。这样做就可以在本单位的各个子网之间用路由器互连，因而便于管理。</a:t>
            </a:r>
            <a:endParaRPr lang="en-US" altLang="zh-CN" sz="2400" dirty="0"/>
          </a:p>
          <a:p>
            <a:pPr lvl="1"/>
            <a:endParaRPr lang="en-US" altLang="zh-CN" sz="2400" dirty="0"/>
          </a:p>
          <a:p>
            <a:pPr lvl="1"/>
            <a:r>
              <a:rPr lang="zh-CN" altLang="en-US" sz="2400" dirty="0"/>
              <a:t>子网的划分纯属于本单位内部的事，在本单位外是看不到这样的划分的。从外部看，这个单位仍为一个网络地址。只有当外部的数据分组进入本单位范围时，本单位的</a:t>
            </a:r>
            <a:r>
              <a:rPr lang="zh-CN" altLang="en-US" sz="2400" dirty="0">
                <a:solidFill>
                  <a:srgbClr val="FF0000"/>
                </a:solidFill>
              </a:rPr>
              <a:t>路由器</a:t>
            </a:r>
            <a:r>
              <a:rPr lang="zh-CN" altLang="en-US" sz="2400" dirty="0"/>
              <a:t>再根据子网地址进行选择，最后送到目的主机</a:t>
            </a:r>
            <a:endParaRPr lang="en-US" altLang="zh-CN" sz="2400" dirty="0"/>
          </a:p>
          <a:p>
            <a:endParaRPr lang="en-US" altLang="zh-CN" dirty="0"/>
          </a:p>
          <a:p>
            <a:endParaRPr lang="en-US" altLang="zh-CN" dirty="0"/>
          </a:p>
          <a:p>
            <a:endParaRPr lang="en-US" altLang="zh-CN" dirty="0"/>
          </a:p>
          <a:p>
            <a:endParaRPr lang="en-US" altLang="zh-CN" dirty="0"/>
          </a:p>
        </p:txBody>
      </p:sp>
      <p:sp>
        <p:nvSpPr>
          <p:cNvPr id="61445" name="Rectangle 2"/>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sp>
        <p:nvSpPr>
          <p:cNvPr id="61446" name="Rectangle 2"/>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pic>
        <p:nvPicPr>
          <p:cNvPr id="6"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7"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92</a:t>
            </a:fld>
            <a:endParaRPr lang="en-US" dirty="0">
              <a:solidFill>
                <a:schemeClr val="tx2"/>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t>Internet</a:t>
            </a:r>
            <a:r>
              <a:rPr lang="zh-CN" altLang="zh-CN" dirty="0"/>
              <a:t>地址</a:t>
            </a:r>
            <a:endParaRPr lang="zh-CN" altLang="en-US" dirty="0"/>
          </a:p>
        </p:txBody>
      </p:sp>
      <p:sp>
        <p:nvSpPr>
          <p:cNvPr id="62467" name="内容占位符 2"/>
          <p:cNvSpPr>
            <a:spLocks noGrp="1"/>
          </p:cNvSpPr>
          <p:nvPr>
            <p:ph idx="1"/>
          </p:nvPr>
        </p:nvSpPr>
        <p:spPr>
          <a:xfrm>
            <a:off x="539552" y="1916832"/>
            <a:ext cx="8229600" cy="4389437"/>
          </a:xfrm>
        </p:spPr>
        <p:txBody>
          <a:bodyPr/>
          <a:lstStyle/>
          <a:p>
            <a:r>
              <a:rPr lang="en-US" altLang="zh-CN" dirty="0"/>
              <a:t>2</a:t>
            </a:r>
            <a:r>
              <a:rPr lang="zh-CN" altLang="zh-CN" dirty="0"/>
              <a:t>．子网掩码</a:t>
            </a:r>
          </a:p>
          <a:p>
            <a:pPr lvl="1"/>
            <a:r>
              <a:rPr lang="zh-CN" altLang="en-US" dirty="0"/>
              <a:t>子网地址究竟选为多长，由本单位根据子网的划分数来定。</a:t>
            </a:r>
            <a:endParaRPr lang="en-US" altLang="zh-CN" dirty="0"/>
          </a:p>
          <a:p>
            <a:pPr lvl="1"/>
            <a:r>
              <a:rPr lang="zh-CN" altLang="en-US" dirty="0"/>
              <a:t>例如：某个</a:t>
            </a:r>
            <a:r>
              <a:rPr lang="en-US" altLang="zh-CN" dirty="0"/>
              <a:t>B</a:t>
            </a:r>
            <a:r>
              <a:rPr lang="zh-CN" altLang="en-US" dirty="0"/>
              <a:t>类网络需要划分子网 </a:t>
            </a:r>
            <a:r>
              <a:rPr lang="en-US" altLang="zh-CN" dirty="0"/>
              <a:t>10 </a:t>
            </a:r>
            <a:r>
              <a:rPr lang="zh-CN" altLang="en-US" dirty="0"/>
              <a:t>个子网，则需要将该网络地址的主机地址空间的前 </a:t>
            </a:r>
            <a:r>
              <a:rPr lang="en-US" altLang="zh-CN" dirty="0"/>
              <a:t>4 </a:t>
            </a:r>
            <a:r>
              <a:rPr lang="zh-CN" altLang="en-US" dirty="0"/>
              <a:t>位作为子网地址空间</a:t>
            </a:r>
            <a:endParaRPr lang="en-US" altLang="zh-CN" dirty="0"/>
          </a:p>
          <a:p>
            <a:r>
              <a:rPr lang="zh-CN" altLang="en-US" dirty="0"/>
              <a:t>如果需要</a:t>
            </a:r>
            <a:r>
              <a:rPr lang="en-US" altLang="zh-CN" dirty="0"/>
              <a:t>8</a:t>
            </a:r>
            <a:r>
              <a:rPr lang="zh-CN" altLang="en-US" dirty="0"/>
              <a:t>个子网呢？</a:t>
            </a:r>
            <a:endParaRPr lang="en-US" altLang="zh-CN" dirty="0"/>
          </a:p>
          <a:p>
            <a:endParaRPr lang="en-US" altLang="zh-CN" dirty="0"/>
          </a:p>
          <a:p>
            <a:endParaRPr lang="en-US" altLang="zh-CN" dirty="0"/>
          </a:p>
        </p:txBody>
      </p:sp>
      <p:sp>
        <p:nvSpPr>
          <p:cNvPr id="62469" name="Rectangle 2"/>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sp>
        <p:nvSpPr>
          <p:cNvPr id="62470" name="Rectangle 2"/>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grpSp>
        <p:nvGrpSpPr>
          <p:cNvPr id="3" name="Group 2"/>
          <p:cNvGrpSpPr/>
          <p:nvPr/>
        </p:nvGrpSpPr>
        <p:grpSpPr bwMode="auto">
          <a:xfrm>
            <a:off x="343049" y="4495801"/>
            <a:ext cx="8724752" cy="1054415"/>
            <a:chOff x="1460" y="1480"/>
            <a:chExt cx="6368" cy="674"/>
          </a:xfrm>
        </p:grpSpPr>
        <p:sp>
          <p:nvSpPr>
            <p:cNvPr id="62472" name="Rectangle 3"/>
            <p:cNvSpPr>
              <a:spLocks noChangeArrowheads="1"/>
            </p:cNvSpPr>
            <p:nvPr/>
          </p:nvSpPr>
          <p:spPr bwMode="auto">
            <a:xfrm>
              <a:off x="2647" y="1742"/>
              <a:ext cx="5181" cy="337"/>
            </a:xfrm>
            <a:prstGeom prst="rect">
              <a:avLst/>
            </a:prstGeom>
            <a:solidFill>
              <a:srgbClr val="FFFFFF"/>
            </a:solidFill>
            <a:ln w="9525">
              <a:solidFill>
                <a:srgbClr val="000000"/>
              </a:solidFill>
              <a:miter lim="800000"/>
            </a:ln>
          </p:spPr>
          <p:txBody>
            <a:bodyPr/>
            <a:lstStyle/>
            <a:p>
              <a:endParaRPr lang="zh-CN" altLang="en-US" sz="2000"/>
            </a:p>
          </p:txBody>
        </p:sp>
        <p:sp>
          <p:nvSpPr>
            <p:cNvPr id="62473" name="Line 4"/>
            <p:cNvSpPr>
              <a:spLocks noChangeShapeType="1"/>
            </p:cNvSpPr>
            <p:nvPr/>
          </p:nvSpPr>
          <p:spPr bwMode="auto">
            <a:xfrm>
              <a:off x="5238" y="1742"/>
              <a:ext cx="0" cy="337"/>
            </a:xfrm>
            <a:prstGeom prst="line">
              <a:avLst/>
            </a:prstGeom>
            <a:noFill/>
            <a:ln w="9525">
              <a:solidFill>
                <a:srgbClr val="000000"/>
              </a:solidFill>
              <a:round/>
            </a:ln>
          </p:spPr>
          <p:txBody>
            <a:bodyPr/>
            <a:lstStyle/>
            <a:p>
              <a:endParaRPr lang="zh-CN" altLang="en-US"/>
            </a:p>
          </p:txBody>
        </p:sp>
        <p:sp>
          <p:nvSpPr>
            <p:cNvPr id="62474" name="Line 5"/>
            <p:cNvSpPr>
              <a:spLocks noChangeShapeType="1"/>
            </p:cNvSpPr>
            <p:nvPr/>
          </p:nvSpPr>
          <p:spPr bwMode="auto">
            <a:xfrm>
              <a:off x="3007" y="1742"/>
              <a:ext cx="0" cy="337"/>
            </a:xfrm>
            <a:prstGeom prst="line">
              <a:avLst/>
            </a:prstGeom>
            <a:noFill/>
            <a:ln w="9525">
              <a:solidFill>
                <a:srgbClr val="000000"/>
              </a:solidFill>
              <a:prstDash val="dash"/>
              <a:round/>
            </a:ln>
          </p:spPr>
          <p:txBody>
            <a:bodyPr/>
            <a:lstStyle/>
            <a:p>
              <a:endParaRPr lang="zh-CN" altLang="en-US"/>
            </a:p>
          </p:txBody>
        </p:sp>
        <p:sp>
          <p:nvSpPr>
            <p:cNvPr id="62475" name="Line 6"/>
            <p:cNvSpPr>
              <a:spLocks noChangeShapeType="1"/>
            </p:cNvSpPr>
            <p:nvPr/>
          </p:nvSpPr>
          <p:spPr bwMode="auto">
            <a:xfrm>
              <a:off x="2809" y="1574"/>
              <a:ext cx="2105" cy="0"/>
            </a:xfrm>
            <a:prstGeom prst="line">
              <a:avLst/>
            </a:prstGeom>
            <a:noFill/>
            <a:ln w="9525">
              <a:solidFill>
                <a:srgbClr val="000000"/>
              </a:solidFill>
              <a:round/>
              <a:headEnd type="triangle" w="sm" len="med"/>
              <a:tailEnd type="triangle" w="sm" len="med"/>
            </a:ln>
          </p:spPr>
          <p:txBody>
            <a:bodyPr/>
            <a:lstStyle/>
            <a:p>
              <a:endParaRPr lang="zh-CN" altLang="en-US"/>
            </a:p>
          </p:txBody>
        </p:sp>
        <p:sp>
          <p:nvSpPr>
            <p:cNvPr id="62476" name="Line 7"/>
            <p:cNvSpPr>
              <a:spLocks noChangeShapeType="1"/>
            </p:cNvSpPr>
            <p:nvPr/>
          </p:nvSpPr>
          <p:spPr bwMode="auto">
            <a:xfrm>
              <a:off x="6371" y="1574"/>
              <a:ext cx="1133" cy="0"/>
            </a:xfrm>
            <a:prstGeom prst="line">
              <a:avLst/>
            </a:prstGeom>
            <a:noFill/>
            <a:ln w="9525">
              <a:solidFill>
                <a:srgbClr val="000000"/>
              </a:solidFill>
              <a:round/>
              <a:headEnd type="triangle" w="sm" len="med"/>
              <a:tailEnd type="triangle" w="sm" len="med"/>
            </a:ln>
          </p:spPr>
          <p:txBody>
            <a:bodyPr/>
            <a:lstStyle/>
            <a:p>
              <a:endParaRPr lang="zh-CN" altLang="en-US"/>
            </a:p>
          </p:txBody>
        </p:sp>
        <p:sp>
          <p:nvSpPr>
            <p:cNvPr id="62477" name="Line 8"/>
            <p:cNvSpPr>
              <a:spLocks noChangeShapeType="1"/>
            </p:cNvSpPr>
            <p:nvPr/>
          </p:nvSpPr>
          <p:spPr bwMode="auto">
            <a:xfrm>
              <a:off x="6047" y="1742"/>
              <a:ext cx="0" cy="337"/>
            </a:xfrm>
            <a:prstGeom prst="line">
              <a:avLst/>
            </a:prstGeom>
            <a:noFill/>
            <a:ln w="9525">
              <a:solidFill>
                <a:srgbClr val="000000"/>
              </a:solidFill>
              <a:prstDash val="dash"/>
              <a:round/>
            </a:ln>
          </p:spPr>
          <p:txBody>
            <a:bodyPr/>
            <a:lstStyle/>
            <a:p>
              <a:endParaRPr lang="zh-CN" altLang="en-US"/>
            </a:p>
          </p:txBody>
        </p:sp>
        <p:sp>
          <p:nvSpPr>
            <p:cNvPr id="62481" name="Text Box 12"/>
            <p:cNvSpPr txBox="1">
              <a:spLocks noChangeArrowheads="1"/>
            </p:cNvSpPr>
            <p:nvPr/>
          </p:nvSpPr>
          <p:spPr bwMode="auto">
            <a:xfrm>
              <a:off x="4914" y="1480"/>
              <a:ext cx="324" cy="337"/>
            </a:xfrm>
            <a:prstGeom prst="rect">
              <a:avLst/>
            </a:prstGeom>
            <a:noFill/>
            <a:ln w="9525">
              <a:noFill/>
              <a:miter lim="800000"/>
            </a:ln>
          </p:spPr>
          <p:txBody>
            <a:bodyPr lIns="0" tIns="0" rIns="0" bIns="0"/>
            <a:lstStyle/>
            <a:p>
              <a:pPr algn="ctr"/>
              <a:r>
                <a:rPr lang="en-US" altLang="zh-CN" sz="2000">
                  <a:latin typeface="Calibri" panose="020F0502020204030204" charset="0"/>
                </a:rPr>
                <a:t>15</a:t>
              </a:r>
              <a:endParaRPr lang="zh-CN" altLang="zh-CN" sz="2000"/>
            </a:p>
          </p:txBody>
        </p:sp>
        <p:sp>
          <p:nvSpPr>
            <p:cNvPr id="62482" name="Text Box 13"/>
            <p:cNvSpPr txBox="1">
              <a:spLocks noChangeArrowheads="1"/>
            </p:cNvSpPr>
            <p:nvPr/>
          </p:nvSpPr>
          <p:spPr bwMode="auto">
            <a:xfrm>
              <a:off x="2665" y="1817"/>
              <a:ext cx="198" cy="337"/>
            </a:xfrm>
            <a:prstGeom prst="rect">
              <a:avLst/>
            </a:prstGeom>
            <a:noFill/>
            <a:ln w="9525">
              <a:noFill/>
              <a:miter lim="800000"/>
            </a:ln>
          </p:spPr>
          <p:txBody>
            <a:bodyPr lIns="0" tIns="0" rIns="0" bIns="0"/>
            <a:lstStyle/>
            <a:p>
              <a:pPr algn="ctr"/>
              <a:r>
                <a:rPr lang="en-US" altLang="zh-CN" sz="2000">
                  <a:latin typeface="Calibri" panose="020F0502020204030204" charset="0"/>
                </a:rPr>
                <a:t>1</a:t>
              </a:r>
              <a:endParaRPr lang="zh-CN" altLang="zh-CN" sz="2000"/>
            </a:p>
          </p:txBody>
        </p:sp>
        <p:sp>
          <p:nvSpPr>
            <p:cNvPr id="62483" name="Text Box 14"/>
            <p:cNvSpPr txBox="1">
              <a:spLocks noChangeArrowheads="1"/>
            </p:cNvSpPr>
            <p:nvPr/>
          </p:nvSpPr>
          <p:spPr bwMode="auto">
            <a:xfrm>
              <a:off x="2827" y="1817"/>
              <a:ext cx="162" cy="337"/>
            </a:xfrm>
            <a:prstGeom prst="rect">
              <a:avLst/>
            </a:prstGeom>
            <a:noFill/>
            <a:ln w="9525">
              <a:noFill/>
              <a:miter lim="800000"/>
            </a:ln>
          </p:spPr>
          <p:txBody>
            <a:bodyPr lIns="0" tIns="0" rIns="0" bIns="0"/>
            <a:lstStyle/>
            <a:p>
              <a:pPr algn="ctr"/>
              <a:r>
                <a:rPr lang="en-US" altLang="zh-CN" sz="2000">
                  <a:latin typeface="Times New Roman" panose="02020603050405020304" pitchFamily="18" charset="0"/>
                </a:rPr>
                <a:t>0</a:t>
              </a:r>
              <a:endParaRPr lang="zh-CN" altLang="zh-CN" sz="2000"/>
            </a:p>
          </p:txBody>
        </p:sp>
        <p:sp>
          <p:nvSpPr>
            <p:cNvPr id="62484" name="Text Box 15"/>
            <p:cNvSpPr txBox="1">
              <a:spLocks noChangeArrowheads="1"/>
            </p:cNvSpPr>
            <p:nvPr/>
          </p:nvSpPr>
          <p:spPr bwMode="auto">
            <a:xfrm>
              <a:off x="2647" y="1480"/>
              <a:ext cx="162" cy="337"/>
            </a:xfrm>
            <a:prstGeom prst="rect">
              <a:avLst/>
            </a:prstGeom>
            <a:noFill/>
            <a:ln w="9525">
              <a:noFill/>
              <a:miter lim="800000"/>
            </a:ln>
          </p:spPr>
          <p:txBody>
            <a:bodyPr lIns="0" tIns="0" rIns="0" bIns="0"/>
            <a:lstStyle/>
            <a:p>
              <a:pPr algn="ctr"/>
              <a:r>
                <a:rPr lang="en-US" altLang="zh-CN" sz="2000">
                  <a:latin typeface="Times New Roman" panose="02020603050405020304" pitchFamily="18" charset="0"/>
                </a:rPr>
                <a:t>0</a:t>
              </a:r>
              <a:endParaRPr lang="zh-CN" altLang="zh-CN" sz="2000"/>
            </a:p>
          </p:txBody>
        </p:sp>
        <p:sp>
          <p:nvSpPr>
            <p:cNvPr id="62485" name="Text Box 16"/>
            <p:cNvSpPr txBox="1">
              <a:spLocks noChangeArrowheads="1"/>
            </p:cNvSpPr>
            <p:nvPr/>
          </p:nvSpPr>
          <p:spPr bwMode="auto">
            <a:xfrm>
              <a:off x="5238" y="1480"/>
              <a:ext cx="323" cy="337"/>
            </a:xfrm>
            <a:prstGeom prst="rect">
              <a:avLst/>
            </a:prstGeom>
            <a:noFill/>
            <a:ln w="9525">
              <a:noFill/>
              <a:miter lim="800000"/>
            </a:ln>
          </p:spPr>
          <p:txBody>
            <a:bodyPr lIns="0" tIns="0" rIns="0" bIns="0"/>
            <a:lstStyle/>
            <a:p>
              <a:pPr algn="ctr"/>
              <a:r>
                <a:rPr lang="en-US" altLang="zh-CN" sz="2000">
                  <a:latin typeface="Calibri" panose="020F0502020204030204" charset="0"/>
                </a:rPr>
                <a:t>16</a:t>
              </a:r>
              <a:endParaRPr lang="zh-CN" altLang="zh-CN" sz="2000"/>
            </a:p>
          </p:txBody>
        </p:sp>
        <p:sp>
          <p:nvSpPr>
            <p:cNvPr id="62486" name="Text Box 17"/>
            <p:cNvSpPr txBox="1">
              <a:spLocks noChangeArrowheads="1"/>
            </p:cNvSpPr>
            <p:nvPr/>
          </p:nvSpPr>
          <p:spPr bwMode="auto">
            <a:xfrm>
              <a:off x="7504" y="1480"/>
              <a:ext cx="324" cy="337"/>
            </a:xfrm>
            <a:prstGeom prst="rect">
              <a:avLst/>
            </a:prstGeom>
            <a:noFill/>
            <a:ln w="9525">
              <a:noFill/>
              <a:miter lim="800000"/>
            </a:ln>
          </p:spPr>
          <p:txBody>
            <a:bodyPr lIns="0" tIns="0" rIns="0" bIns="0"/>
            <a:lstStyle/>
            <a:p>
              <a:pPr algn="ctr"/>
              <a:r>
                <a:rPr lang="en-US" altLang="zh-CN" sz="2000">
                  <a:latin typeface="Calibri" panose="020F0502020204030204" charset="0"/>
                </a:rPr>
                <a:t>31</a:t>
              </a:r>
              <a:endParaRPr lang="zh-CN" altLang="zh-CN" sz="2000"/>
            </a:p>
          </p:txBody>
        </p:sp>
        <p:sp>
          <p:nvSpPr>
            <p:cNvPr id="62487" name="Text Box 18"/>
            <p:cNvSpPr txBox="1">
              <a:spLocks noChangeArrowheads="1"/>
            </p:cNvSpPr>
            <p:nvPr/>
          </p:nvSpPr>
          <p:spPr bwMode="auto">
            <a:xfrm>
              <a:off x="3457" y="1817"/>
              <a:ext cx="1133" cy="337"/>
            </a:xfrm>
            <a:prstGeom prst="rect">
              <a:avLst/>
            </a:prstGeom>
            <a:noFill/>
            <a:ln w="9525">
              <a:noFill/>
              <a:miter lim="800000"/>
            </a:ln>
          </p:spPr>
          <p:txBody>
            <a:bodyPr lIns="0" tIns="0" rIns="0" bIns="0"/>
            <a:lstStyle/>
            <a:p>
              <a:pPr algn="ctr"/>
              <a:r>
                <a:rPr lang="zh-CN" altLang="en-US" sz="2000">
                  <a:latin typeface="Calibri" panose="020F0502020204030204" charset="0"/>
                </a:rPr>
                <a:t>网 络 地 址</a:t>
              </a:r>
              <a:endParaRPr lang="zh-CN" sz="2000"/>
            </a:p>
          </p:txBody>
        </p:sp>
        <p:sp>
          <p:nvSpPr>
            <p:cNvPr id="62488" name="Text Box 19"/>
            <p:cNvSpPr txBox="1">
              <a:spLocks noChangeArrowheads="1"/>
            </p:cNvSpPr>
            <p:nvPr/>
          </p:nvSpPr>
          <p:spPr bwMode="auto">
            <a:xfrm>
              <a:off x="6371" y="1817"/>
              <a:ext cx="1133" cy="337"/>
            </a:xfrm>
            <a:prstGeom prst="rect">
              <a:avLst/>
            </a:prstGeom>
            <a:noFill/>
            <a:ln w="9525">
              <a:noFill/>
              <a:miter lim="800000"/>
            </a:ln>
          </p:spPr>
          <p:txBody>
            <a:bodyPr lIns="0" tIns="0" rIns="0" bIns="0"/>
            <a:lstStyle/>
            <a:p>
              <a:pPr algn="ctr"/>
              <a:r>
                <a:rPr lang="zh-CN" altLang="en-US" sz="2000">
                  <a:latin typeface="Calibri" panose="020F0502020204030204" charset="0"/>
                </a:rPr>
                <a:t>主 机 地 址</a:t>
              </a:r>
              <a:endParaRPr lang="zh-CN" sz="2000"/>
            </a:p>
          </p:txBody>
        </p:sp>
        <p:sp>
          <p:nvSpPr>
            <p:cNvPr id="62489" name="Text Box 20"/>
            <p:cNvSpPr txBox="1">
              <a:spLocks noChangeArrowheads="1"/>
            </p:cNvSpPr>
            <p:nvPr/>
          </p:nvSpPr>
          <p:spPr bwMode="auto">
            <a:xfrm>
              <a:off x="5238" y="1817"/>
              <a:ext cx="809" cy="337"/>
            </a:xfrm>
            <a:prstGeom prst="rect">
              <a:avLst/>
            </a:prstGeom>
            <a:noFill/>
            <a:ln w="9525">
              <a:noFill/>
              <a:miter lim="800000"/>
            </a:ln>
          </p:spPr>
          <p:txBody>
            <a:bodyPr lIns="0" tIns="0" rIns="0" bIns="0"/>
            <a:lstStyle/>
            <a:p>
              <a:pPr algn="ctr"/>
              <a:r>
                <a:rPr lang="zh-CN" altLang="en-US" sz="2000">
                  <a:latin typeface="Calibri" panose="020F0502020204030204" charset="0"/>
                </a:rPr>
                <a:t>子网地址</a:t>
              </a:r>
              <a:endParaRPr lang="zh-CN" sz="2000"/>
            </a:p>
          </p:txBody>
        </p:sp>
        <p:sp>
          <p:nvSpPr>
            <p:cNvPr id="62490" name="Text Box 21"/>
            <p:cNvSpPr txBox="1">
              <a:spLocks noChangeArrowheads="1"/>
            </p:cNvSpPr>
            <p:nvPr/>
          </p:nvSpPr>
          <p:spPr bwMode="auto">
            <a:xfrm>
              <a:off x="6047" y="1480"/>
              <a:ext cx="324" cy="337"/>
            </a:xfrm>
            <a:prstGeom prst="rect">
              <a:avLst/>
            </a:prstGeom>
            <a:noFill/>
            <a:ln w="9525">
              <a:noFill/>
              <a:miter lim="800000"/>
            </a:ln>
          </p:spPr>
          <p:txBody>
            <a:bodyPr lIns="0" tIns="0" rIns="0" bIns="0"/>
            <a:lstStyle/>
            <a:p>
              <a:pPr algn="ctr"/>
              <a:r>
                <a:rPr lang="en-US" altLang="zh-CN" sz="2000" dirty="0">
                  <a:latin typeface="Calibri" panose="020F0502020204030204" charset="0"/>
                </a:rPr>
                <a:t>20</a:t>
              </a:r>
              <a:endParaRPr lang="zh-CN" altLang="zh-CN" sz="2000" dirty="0"/>
            </a:p>
          </p:txBody>
        </p:sp>
        <p:sp>
          <p:nvSpPr>
            <p:cNvPr id="62491" name="Text Box 22"/>
            <p:cNvSpPr txBox="1">
              <a:spLocks noChangeArrowheads="1"/>
            </p:cNvSpPr>
            <p:nvPr/>
          </p:nvSpPr>
          <p:spPr bwMode="auto">
            <a:xfrm>
              <a:off x="5723" y="1480"/>
              <a:ext cx="324" cy="337"/>
            </a:xfrm>
            <a:prstGeom prst="rect">
              <a:avLst/>
            </a:prstGeom>
            <a:noFill/>
            <a:ln w="9525">
              <a:noFill/>
              <a:miter lim="800000"/>
            </a:ln>
          </p:spPr>
          <p:txBody>
            <a:bodyPr lIns="0" tIns="0" rIns="0" bIns="0"/>
            <a:lstStyle/>
            <a:p>
              <a:pPr algn="ctr"/>
              <a:r>
                <a:rPr lang="en-US" altLang="zh-CN" sz="2000" dirty="0">
                  <a:latin typeface="Calibri" panose="020F0502020204030204" charset="0"/>
                </a:rPr>
                <a:t>19</a:t>
              </a:r>
              <a:endParaRPr lang="zh-CN" altLang="zh-CN" sz="2000" dirty="0"/>
            </a:p>
          </p:txBody>
        </p:sp>
        <p:sp>
          <p:nvSpPr>
            <p:cNvPr id="62492" name="Text Box 23"/>
            <p:cNvSpPr txBox="1">
              <a:spLocks noChangeArrowheads="1"/>
            </p:cNvSpPr>
            <p:nvPr/>
          </p:nvSpPr>
          <p:spPr bwMode="auto">
            <a:xfrm>
              <a:off x="1460" y="1812"/>
              <a:ext cx="1133" cy="337"/>
            </a:xfrm>
            <a:prstGeom prst="rect">
              <a:avLst/>
            </a:prstGeom>
            <a:noFill/>
            <a:ln w="9525">
              <a:noFill/>
              <a:miter lim="800000"/>
            </a:ln>
          </p:spPr>
          <p:txBody>
            <a:bodyPr lIns="0" tIns="0" rIns="0" bIns="0"/>
            <a:lstStyle/>
            <a:p>
              <a:pPr algn="ctr"/>
              <a:r>
                <a:rPr lang="zh-CN" altLang="en-US" sz="2000">
                  <a:latin typeface="Calibri" panose="020F0502020204030204" charset="0"/>
                </a:rPr>
                <a:t>增加子网地址</a:t>
              </a:r>
              <a:endParaRPr lang="zh-CN" sz="2000"/>
            </a:p>
          </p:txBody>
        </p:sp>
      </p:grpSp>
      <p:pic>
        <p:nvPicPr>
          <p:cNvPr id="25" name="Picture 2" descr="D:\百度云同步盘\Misc\14163874201186558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26"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93</a:t>
            </a:fld>
            <a:endParaRPr lang="en-US" dirty="0">
              <a:solidFill>
                <a:schemeClr val="tx2"/>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t>Internet</a:t>
            </a:r>
            <a:r>
              <a:rPr lang="zh-CN" altLang="zh-CN" dirty="0"/>
              <a:t>地址 </a:t>
            </a:r>
            <a:endParaRPr lang="zh-CN" altLang="en-US" dirty="0"/>
          </a:p>
        </p:txBody>
      </p:sp>
      <p:sp>
        <p:nvSpPr>
          <p:cNvPr id="62469" name="Rectangle 2"/>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sp>
        <p:nvSpPr>
          <p:cNvPr id="62470" name="Rectangle 2"/>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pic>
        <p:nvPicPr>
          <p:cNvPr id="25" name="Picture 2" descr="D:\百度云同步盘\Misc\14163874201186558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26"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94</a:t>
            </a:fld>
            <a:endParaRPr lang="en-US" dirty="0">
              <a:solidFill>
                <a:schemeClr val="tx2"/>
              </a:solidFill>
            </a:endParaRPr>
          </a:p>
        </p:txBody>
      </p:sp>
      <p:pic>
        <p:nvPicPr>
          <p:cNvPr id="5" name="图片 4" descr="IWJ3Y%$K5W3XATMMYRRN(}8"/>
          <p:cNvPicPr>
            <a:picLocks noChangeAspect="1"/>
          </p:cNvPicPr>
          <p:nvPr/>
        </p:nvPicPr>
        <p:blipFill>
          <a:blip r:embed="rId4"/>
          <a:stretch>
            <a:fillRect/>
          </a:stretch>
        </p:blipFill>
        <p:spPr>
          <a:xfrm>
            <a:off x="3438525" y="0"/>
            <a:ext cx="5705475" cy="5000625"/>
          </a:xfrm>
          <a:prstGeom prst="rect">
            <a:avLst/>
          </a:prstGeom>
          <a:ln>
            <a:solidFill>
              <a:schemeClr val="accent1"/>
            </a:solidFill>
          </a:ln>
        </p:spPr>
      </p:pic>
      <p:pic>
        <p:nvPicPr>
          <p:cNvPr id="6" name="内容占位符 5"/>
          <p:cNvPicPr>
            <a:picLocks noGrp="1" noChangeAspect="1"/>
          </p:cNvPicPr>
          <p:nvPr>
            <p:ph idx="1"/>
          </p:nvPr>
        </p:nvPicPr>
        <p:blipFill>
          <a:blip r:embed="rId5"/>
          <a:stretch>
            <a:fillRect/>
          </a:stretch>
        </p:blipFill>
        <p:spPr>
          <a:xfrm>
            <a:off x="190500" y="5227955"/>
            <a:ext cx="6334125" cy="1471295"/>
          </a:xfrm>
          <a:prstGeom prst="rect">
            <a:avLst/>
          </a:prstGeom>
          <a:ln>
            <a:solidFill>
              <a:schemeClr val="accent1"/>
            </a:solidFill>
          </a:ln>
        </p:spPr>
      </p:pic>
      <p:sp>
        <p:nvSpPr>
          <p:cNvPr id="7" name="文本框 6"/>
          <p:cNvSpPr txBox="1"/>
          <p:nvPr/>
        </p:nvSpPr>
        <p:spPr>
          <a:xfrm>
            <a:off x="1959610" y="2094865"/>
            <a:ext cx="1033780" cy="368300"/>
          </a:xfrm>
          <a:prstGeom prst="rect">
            <a:avLst/>
          </a:prstGeom>
          <a:noFill/>
        </p:spPr>
        <p:txBody>
          <a:bodyPr wrap="none" rtlCol="0">
            <a:spAutoFit/>
          </a:bodyPr>
          <a:lstStyle/>
          <a:p>
            <a:r>
              <a:rPr lang="en-US" altLang="zh-CN"/>
              <a:t>RFC950</a:t>
            </a:r>
          </a:p>
        </p:txBody>
      </p:sp>
      <p:sp>
        <p:nvSpPr>
          <p:cNvPr id="8" name="文本框 7"/>
          <p:cNvSpPr txBox="1"/>
          <p:nvPr/>
        </p:nvSpPr>
        <p:spPr>
          <a:xfrm>
            <a:off x="281940" y="4859655"/>
            <a:ext cx="1224280" cy="368300"/>
          </a:xfrm>
          <a:prstGeom prst="rect">
            <a:avLst/>
          </a:prstGeom>
          <a:noFill/>
        </p:spPr>
        <p:txBody>
          <a:bodyPr wrap="none" rtlCol="0">
            <a:spAutoFit/>
          </a:bodyPr>
          <a:lstStyle/>
          <a:p>
            <a:r>
              <a:rPr lang="en-US" altLang="zh-CN"/>
              <a:t>RFC 1878</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t>Internet</a:t>
            </a:r>
            <a:r>
              <a:rPr lang="zh-CN" altLang="zh-CN" dirty="0"/>
              <a:t>地址</a:t>
            </a:r>
            <a:endParaRPr lang="zh-CN" altLang="en-US" dirty="0"/>
          </a:p>
        </p:txBody>
      </p:sp>
      <p:sp>
        <p:nvSpPr>
          <p:cNvPr id="62467" name="内容占位符 2"/>
          <p:cNvSpPr>
            <a:spLocks noGrp="1"/>
          </p:cNvSpPr>
          <p:nvPr>
            <p:ph idx="1"/>
          </p:nvPr>
        </p:nvSpPr>
        <p:spPr/>
        <p:txBody>
          <a:bodyPr/>
          <a:lstStyle/>
          <a:p>
            <a:r>
              <a:rPr lang="en-US" altLang="zh-CN" dirty="0"/>
              <a:t>2</a:t>
            </a:r>
            <a:r>
              <a:rPr lang="zh-CN" altLang="zh-CN" dirty="0"/>
              <a:t>．子网掩码</a:t>
            </a:r>
          </a:p>
          <a:p>
            <a:pPr lvl="1"/>
            <a:r>
              <a:rPr lang="en-US" altLang="zh-CN" dirty="0"/>
              <a:t>Internet</a:t>
            </a:r>
            <a:r>
              <a:rPr lang="zh-CN" altLang="zh-CN" dirty="0"/>
              <a:t>规定用一个</a:t>
            </a:r>
            <a:r>
              <a:rPr lang="en-US" altLang="zh-CN" dirty="0"/>
              <a:t>32</a:t>
            </a:r>
            <a:r>
              <a:rPr lang="zh-CN" altLang="zh-CN" dirty="0"/>
              <a:t>位的子网掩码来表示</a:t>
            </a:r>
            <a:r>
              <a:rPr lang="zh-CN" altLang="zh-CN" dirty="0">
                <a:solidFill>
                  <a:srgbClr val="FF0000"/>
                </a:solidFill>
              </a:rPr>
              <a:t>子网地址</a:t>
            </a:r>
            <a:r>
              <a:rPr lang="zh-CN" altLang="zh-CN" dirty="0"/>
              <a:t>的长度。具体做法是：子网掩码由一连串的“</a:t>
            </a:r>
            <a:r>
              <a:rPr lang="en-US" altLang="zh-CN" dirty="0"/>
              <a:t>1</a:t>
            </a:r>
            <a:r>
              <a:rPr lang="zh-CN" altLang="zh-CN" dirty="0"/>
              <a:t>”和一连串的“</a:t>
            </a:r>
            <a:r>
              <a:rPr lang="en-US" altLang="zh-CN" dirty="0"/>
              <a:t>0</a:t>
            </a:r>
            <a:r>
              <a:rPr lang="zh-CN" altLang="zh-CN" dirty="0"/>
              <a:t>”组成。其中“</a:t>
            </a:r>
            <a:r>
              <a:rPr lang="en-US" altLang="zh-CN" dirty="0"/>
              <a:t>1</a:t>
            </a:r>
            <a:r>
              <a:rPr lang="zh-CN" altLang="zh-CN" dirty="0"/>
              <a:t>”对应于网络地址和子网地址，而“</a:t>
            </a:r>
            <a:r>
              <a:rPr lang="en-US" altLang="zh-CN" dirty="0"/>
              <a:t>0</a:t>
            </a:r>
            <a:r>
              <a:rPr lang="zh-CN" altLang="zh-CN" dirty="0"/>
              <a:t>”对应于主机地址。</a:t>
            </a:r>
          </a:p>
          <a:p>
            <a:pPr lvl="1"/>
            <a:endParaRPr lang="en-US" altLang="zh-CN" dirty="0"/>
          </a:p>
          <a:p>
            <a:endParaRPr lang="en-US" altLang="zh-CN" dirty="0"/>
          </a:p>
          <a:p>
            <a:endParaRPr lang="en-US" altLang="zh-CN" dirty="0"/>
          </a:p>
          <a:p>
            <a:endParaRPr lang="en-US" altLang="zh-CN" dirty="0"/>
          </a:p>
          <a:p>
            <a:endParaRPr lang="en-US" altLang="zh-CN" dirty="0"/>
          </a:p>
        </p:txBody>
      </p:sp>
      <p:sp>
        <p:nvSpPr>
          <p:cNvPr id="62469" name="Rectangle 2"/>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sp>
        <p:nvSpPr>
          <p:cNvPr id="62470" name="Rectangle 2"/>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65" y="4156390"/>
            <a:ext cx="8716281" cy="1360842"/>
          </a:xfrm>
          <a:prstGeom prst="rect">
            <a:avLst/>
          </a:prstGeom>
        </p:spPr>
      </p:pic>
      <p:sp>
        <p:nvSpPr>
          <p:cNvPr id="6" name="文本框 5"/>
          <p:cNvSpPr txBox="1"/>
          <p:nvPr/>
        </p:nvSpPr>
        <p:spPr>
          <a:xfrm>
            <a:off x="457200" y="5733256"/>
            <a:ext cx="8229600" cy="830997"/>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zh-CN" altLang="zh-CN" sz="2400" dirty="0"/>
              <a:t>该子网掩码为</a:t>
            </a:r>
            <a:endParaRPr lang="en-US" altLang="zh-CN" sz="2400" dirty="0"/>
          </a:p>
          <a:p>
            <a:r>
              <a:rPr lang="en-US" altLang="zh-CN" sz="2400" b="1" dirty="0"/>
              <a:t>  255.255.248.0</a:t>
            </a:r>
            <a:r>
              <a:rPr lang="zh-CN" altLang="zh-CN" sz="2400" b="1" dirty="0"/>
              <a:t>（</a:t>
            </a:r>
            <a:r>
              <a:rPr lang="en-US" altLang="zh-CN" sz="2400" b="1" dirty="0"/>
              <a:t>11111111 11111111 11111000 00000000</a:t>
            </a:r>
            <a:r>
              <a:rPr lang="zh-CN" altLang="zh-CN" sz="2400" b="1" dirty="0"/>
              <a:t>）</a:t>
            </a:r>
            <a:endParaRPr lang="zh-CN" altLang="en-US" sz="2400" dirty="0"/>
          </a:p>
        </p:txBody>
      </p:sp>
      <p:pic>
        <p:nvPicPr>
          <p:cNvPr id="8" name="Picture 2" descr="D:\百度云同步盘\Misc\14163874201186558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9"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95</a:t>
            </a:fld>
            <a:endParaRPr lang="en-US" dirty="0">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t>Internet</a:t>
            </a:r>
            <a:r>
              <a:rPr lang="zh-CN" altLang="zh-CN" dirty="0"/>
              <a:t>地址</a:t>
            </a:r>
            <a:endParaRPr lang="zh-CN" altLang="en-US" dirty="0"/>
          </a:p>
        </p:txBody>
      </p:sp>
      <p:sp>
        <p:nvSpPr>
          <p:cNvPr id="63491" name="内容占位符 2"/>
          <p:cNvSpPr>
            <a:spLocks noGrp="1"/>
          </p:cNvSpPr>
          <p:nvPr>
            <p:ph idx="1"/>
          </p:nvPr>
        </p:nvSpPr>
        <p:spPr/>
        <p:txBody>
          <a:bodyPr/>
          <a:lstStyle/>
          <a:p>
            <a:r>
              <a:rPr lang="en-US" altLang="zh-CN" dirty="0"/>
              <a:t>2</a:t>
            </a:r>
            <a:r>
              <a:rPr lang="zh-CN" altLang="zh-CN" dirty="0"/>
              <a:t>．子网掩码</a:t>
            </a:r>
          </a:p>
          <a:p>
            <a:pPr lvl="1"/>
            <a:r>
              <a:rPr lang="zh-CN" altLang="zh-CN" dirty="0"/>
              <a:t>若一个单位不划分子网，则其子网掩码即为默认值。因此，对于</a:t>
            </a:r>
            <a:r>
              <a:rPr lang="en-US" altLang="zh-CN" dirty="0"/>
              <a:t>A</a:t>
            </a:r>
            <a:r>
              <a:rPr lang="zh-CN" altLang="zh-CN" dirty="0"/>
              <a:t>类、</a:t>
            </a:r>
            <a:r>
              <a:rPr lang="en-US" altLang="zh-CN" dirty="0"/>
              <a:t>B</a:t>
            </a:r>
            <a:r>
              <a:rPr lang="zh-CN" altLang="zh-CN" dirty="0"/>
              <a:t>类和</a:t>
            </a:r>
            <a:r>
              <a:rPr lang="en-US" altLang="zh-CN" dirty="0"/>
              <a:t>C</a:t>
            </a:r>
            <a:r>
              <a:rPr lang="zh-CN" altLang="zh-CN" dirty="0"/>
              <a:t>类</a:t>
            </a:r>
            <a:r>
              <a:rPr lang="en-US" altLang="zh-CN" dirty="0"/>
              <a:t>IP</a:t>
            </a:r>
            <a:r>
              <a:rPr lang="zh-CN" altLang="zh-CN" dirty="0"/>
              <a:t>地址，其对应的默认子网掩码值分别为</a:t>
            </a:r>
            <a:r>
              <a:rPr lang="en-US" altLang="zh-CN" dirty="0"/>
              <a:t>255.0.0.0</a:t>
            </a:r>
            <a:r>
              <a:rPr lang="zh-CN" altLang="zh-CN" dirty="0"/>
              <a:t>，</a:t>
            </a:r>
            <a:r>
              <a:rPr lang="en-US" altLang="zh-CN" dirty="0"/>
              <a:t>255.255.0.0</a:t>
            </a:r>
            <a:r>
              <a:rPr lang="zh-CN" altLang="zh-CN" dirty="0"/>
              <a:t>和</a:t>
            </a:r>
            <a:r>
              <a:rPr lang="en-US" altLang="zh-CN" dirty="0"/>
              <a:t>255.255.255.0</a:t>
            </a:r>
            <a:r>
              <a:rPr lang="zh-CN" altLang="zh-CN" dirty="0"/>
              <a:t>。</a:t>
            </a:r>
            <a:endParaRPr lang="en-US" altLang="zh-CN" dirty="0"/>
          </a:p>
          <a:p>
            <a:pPr lvl="1"/>
            <a:endParaRPr lang="zh-CN" altLang="zh-CN" dirty="0"/>
          </a:p>
          <a:p>
            <a:pPr lvl="1"/>
            <a:r>
              <a:rPr lang="zh-CN" altLang="zh-CN" dirty="0"/>
              <a:t>例如，某公司申请了一个</a:t>
            </a:r>
            <a:r>
              <a:rPr lang="en-US" altLang="zh-CN" dirty="0"/>
              <a:t>C</a:t>
            </a:r>
            <a:r>
              <a:rPr lang="zh-CN" altLang="zh-CN" dirty="0"/>
              <a:t>类网络地址</a:t>
            </a:r>
            <a:r>
              <a:rPr lang="en-US" altLang="zh-CN" dirty="0"/>
              <a:t>202.117.8.0</a:t>
            </a:r>
            <a:r>
              <a:rPr lang="zh-CN" altLang="zh-CN" dirty="0"/>
              <a:t>，该公司下属有</a:t>
            </a:r>
            <a:r>
              <a:rPr lang="en-US" altLang="zh-CN" dirty="0"/>
              <a:t>6</a:t>
            </a:r>
            <a:r>
              <a:rPr lang="zh-CN" altLang="zh-CN" dirty="0"/>
              <a:t>个部门，每个部门都需要设置为独立的子网。为此</a:t>
            </a:r>
            <a:r>
              <a:rPr lang="en-US" altLang="zh-CN" dirty="0"/>
              <a:t>,</a:t>
            </a:r>
            <a:r>
              <a:rPr lang="zh-CN" altLang="zh-CN" dirty="0"/>
              <a:t>可将该</a:t>
            </a:r>
            <a:r>
              <a:rPr lang="en-US" altLang="zh-CN" dirty="0"/>
              <a:t>C</a:t>
            </a:r>
            <a:r>
              <a:rPr lang="zh-CN" altLang="zh-CN" dirty="0"/>
              <a:t>类网络地址的主机地址空间的前</a:t>
            </a:r>
            <a:r>
              <a:rPr lang="en-US" altLang="zh-CN" dirty="0"/>
              <a:t>3</a:t>
            </a:r>
            <a:r>
              <a:rPr lang="zh-CN" altLang="zh-CN" dirty="0"/>
              <a:t>位划出作为子网地址空间，此时具有</a:t>
            </a:r>
            <a:r>
              <a:rPr lang="en-US" altLang="zh-CN" dirty="0"/>
              <a:t>6</a:t>
            </a:r>
            <a:r>
              <a:rPr lang="zh-CN" altLang="zh-CN" dirty="0"/>
              <a:t>个子网</a:t>
            </a:r>
            <a:r>
              <a:rPr lang="zh-CN" altLang="en-US" dirty="0"/>
              <a:t>。</a:t>
            </a:r>
            <a:endParaRPr lang="en-US" altLang="zh-CN" dirty="0"/>
          </a:p>
          <a:p>
            <a:pPr lvl="1"/>
            <a:endParaRPr lang="en-US" altLang="zh-CN" dirty="0"/>
          </a:p>
          <a:p>
            <a:endParaRPr lang="en-US" altLang="zh-CN" dirty="0"/>
          </a:p>
          <a:p>
            <a:endParaRPr lang="en-US" altLang="zh-CN" dirty="0"/>
          </a:p>
          <a:p>
            <a:endParaRPr lang="en-US" altLang="zh-CN" dirty="0"/>
          </a:p>
          <a:p>
            <a:endParaRPr lang="en-US" altLang="zh-CN" dirty="0"/>
          </a:p>
        </p:txBody>
      </p:sp>
      <p:sp>
        <p:nvSpPr>
          <p:cNvPr id="63493" name="Rectangle 2"/>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sp>
        <p:nvSpPr>
          <p:cNvPr id="63494" name="Rectangle 2"/>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pic>
        <p:nvPicPr>
          <p:cNvPr id="6"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7"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96</a:t>
            </a:fld>
            <a:endParaRPr lang="en-US" dirty="0">
              <a:solidFill>
                <a:schemeClr val="tx2"/>
              </a:solidFill>
            </a:endParaRPr>
          </a:p>
        </p:txBody>
      </p:sp>
      <p:sp>
        <p:nvSpPr>
          <p:cNvPr id="8" name="文本框 2"/>
          <p:cNvSpPr txBox="1"/>
          <p:nvPr/>
        </p:nvSpPr>
        <p:spPr>
          <a:xfrm>
            <a:off x="509954" y="5029200"/>
            <a:ext cx="8229600" cy="830997"/>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lvl="1"/>
            <a:r>
              <a:rPr lang="zh-CN" altLang="zh-CN" sz="2400" dirty="0"/>
              <a:t>相应的子网掩码为</a:t>
            </a:r>
          </a:p>
          <a:p>
            <a:r>
              <a:rPr lang="en-US" altLang="zh-CN" sz="2400" b="1" dirty="0"/>
              <a:t>255.255.255.224</a:t>
            </a:r>
            <a:r>
              <a:rPr lang="zh-CN" altLang="zh-CN" sz="2400" b="1" dirty="0"/>
              <a:t>（</a:t>
            </a:r>
            <a:r>
              <a:rPr lang="en-US" altLang="zh-CN" sz="2400" b="1" dirty="0"/>
              <a:t>11111111 11111111 11111111 11100000</a:t>
            </a:r>
            <a:r>
              <a:rPr lang="zh-CN" altLang="zh-CN" sz="2400" b="1" dirty="0"/>
              <a:t>）</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t>Internet</a:t>
            </a:r>
            <a:r>
              <a:rPr lang="zh-CN" altLang="zh-CN" dirty="0"/>
              <a:t>地址</a:t>
            </a:r>
            <a:endParaRPr lang="zh-CN" altLang="en-US" dirty="0"/>
          </a:p>
        </p:txBody>
      </p:sp>
      <p:sp>
        <p:nvSpPr>
          <p:cNvPr id="63491" name="内容占位符 2"/>
          <p:cNvSpPr>
            <a:spLocks noGrp="1"/>
          </p:cNvSpPr>
          <p:nvPr>
            <p:ph idx="1"/>
          </p:nvPr>
        </p:nvSpPr>
        <p:spPr/>
        <p:txBody>
          <a:bodyPr/>
          <a:lstStyle/>
          <a:p>
            <a:r>
              <a:rPr lang="en-US" altLang="zh-CN" dirty="0"/>
              <a:t>2</a:t>
            </a:r>
            <a:r>
              <a:rPr lang="zh-CN" altLang="zh-CN" dirty="0"/>
              <a:t>．子网掩码</a:t>
            </a:r>
          </a:p>
          <a:p>
            <a:pPr lvl="1"/>
            <a:r>
              <a:rPr lang="zh-CN" altLang="en-US" dirty="0"/>
              <a:t>子网掩码的作用：</a:t>
            </a:r>
            <a:endParaRPr lang="en-US" altLang="zh-CN" dirty="0"/>
          </a:p>
          <a:p>
            <a:pPr lvl="2"/>
            <a:r>
              <a:rPr lang="zh-CN" altLang="en-US" dirty="0"/>
              <a:t>区分计算机是在本地网络还是在远程网络上。如果两台计算机的</a:t>
            </a:r>
            <a:r>
              <a:rPr lang="en-US" altLang="zh-CN" dirty="0"/>
              <a:t>IP</a:t>
            </a:r>
            <a:r>
              <a:rPr lang="zh-CN" altLang="en-US" dirty="0"/>
              <a:t>地址和子网掩码</a:t>
            </a:r>
            <a:r>
              <a:rPr lang="zh-CN" altLang="en-US" dirty="0">
                <a:solidFill>
                  <a:srgbClr val="FF0000"/>
                </a:solidFill>
              </a:rPr>
              <a:t>“与”运算</a:t>
            </a:r>
            <a:r>
              <a:rPr lang="zh-CN" altLang="en-US" dirty="0"/>
              <a:t>结果相同，则表示两台计算机处于同一网络内。</a:t>
            </a:r>
            <a:endParaRPr lang="en-US" altLang="zh-CN" dirty="0"/>
          </a:p>
          <a:p>
            <a:pPr lvl="2"/>
            <a:r>
              <a:rPr lang="zh-CN" altLang="en-US" dirty="0"/>
              <a:t>在同一个网络的两台计算机可以直接通信。</a:t>
            </a:r>
            <a:endParaRPr lang="zh-CN" altLang="zh-CN" dirty="0"/>
          </a:p>
          <a:p>
            <a:pPr lvl="1"/>
            <a:endParaRPr lang="en-US" altLang="zh-CN" dirty="0"/>
          </a:p>
          <a:p>
            <a:endParaRPr lang="en-US" altLang="zh-CN" dirty="0"/>
          </a:p>
          <a:p>
            <a:endParaRPr lang="en-US" altLang="zh-CN" dirty="0"/>
          </a:p>
          <a:p>
            <a:endParaRPr lang="en-US" altLang="zh-CN" dirty="0"/>
          </a:p>
          <a:p>
            <a:endParaRPr lang="en-US" altLang="zh-CN" dirty="0"/>
          </a:p>
        </p:txBody>
      </p:sp>
      <p:sp>
        <p:nvSpPr>
          <p:cNvPr id="63493" name="Rectangle 2"/>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sp>
        <p:nvSpPr>
          <p:cNvPr id="63494" name="Rectangle 2"/>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pic>
        <p:nvPicPr>
          <p:cNvPr id="552963" name="Picture 3" descr="http://www.pcbookcn.com/img_article/2005113194521621.jpg">
            <a:hlinkClick r:id="rId2"/>
          </p:cNvPr>
          <p:cNvPicPr>
            <a:picLocks noChangeAspect="1" noChangeArrowheads="1"/>
          </p:cNvPicPr>
          <p:nvPr/>
        </p:nvPicPr>
        <p:blipFill>
          <a:blip r:embed="rId3" cstate="print"/>
          <a:srcRect/>
          <a:stretch>
            <a:fillRect/>
          </a:stretch>
        </p:blipFill>
        <p:spPr bwMode="auto">
          <a:xfrm>
            <a:off x="0" y="4293096"/>
            <a:ext cx="5739251" cy="1656184"/>
          </a:xfrm>
          <a:prstGeom prst="rect">
            <a:avLst/>
          </a:prstGeom>
          <a:noFill/>
        </p:spPr>
      </p:pic>
      <p:sp>
        <p:nvSpPr>
          <p:cNvPr id="8" name="矩形 7"/>
          <p:cNvSpPr/>
          <p:nvPr/>
        </p:nvSpPr>
        <p:spPr>
          <a:xfrm>
            <a:off x="5940152" y="4293096"/>
            <a:ext cx="3203848" cy="1754326"/>
          </a:xfrm>
          <a:prstGeom prst="rect">
            <a:avLst/>
          </a:prstGeom>
        </p:spPr>
        <p:txBody>
          <a:bodyPr wrap="square">
            <a:spAutoFit/>
          </a:bodyPr>
          <a:lstStyle/>
          <a:p>
            <a:r>
              <a:rPr lang="zh-CN" altLang="en-US" dirty="0"/>
              <a:t>例如：设置</a:t>
            </a:r>
            <a:r>
              <a:rPr lang="en-US" altLang="zh-CN" dirty="0"/>
              <a:t>1</a:t>
            </a:r>
            <a:r>
              <a:rPr lang="zh-CN" altLang="en-US" dirty="0"/>
              <a:t>号机的</a:t>
            </a:r>
            <a:r>
              <a:rPr lang="en-US" altLang="zh-CN" dirty="0"/>
              <a:t>IP</a:t>
            </a:r>
            <a:r>
              <a:rPr lang="zh-CN" altLang="en-US" dirty="0"/>
              <a:t>地址为</a:t>
            </a:r>
            <a:r>
              <a:rPr lang="en-US" altLang="zh-CN" dirty="0"/>
              <a:t>192.168.0.1</a:t>
            </a:r>
            <a:r>
              <a:rPr lang="zh-CN" altLang="en-US" dirty="0"/>
              <a:t>，子网掩码为</a:t>
            </a:r>
            <a:r>
              <a:rPr lang="en-US" altLang="zh-CN" dirty="0"/>
              <a:t>255.255.255.0</a:t>
            </a:r>
            <a:r>
              <a:rPr lang="zh-CN" altLang="en-US" dirty="0"/>
              <a:t>，</a:t>
            </a:r>
            <a:r>
              <a:rPr lang="en-US" altLang="zh-CN" dirty="0"/>
              <a:t>2</a:t>
            </a:r>
            <a:r>
              <a:rPr lang="zh-CN" altLang="en-US" dirty="0"/>
              <a:t>号机的</a:t>
            </a:r>
            <a:r>
              <a:rPr lang="en-US" altLang="zh-CN" dirty="0"/>
              <a:t>IP</a:t>
            </a:r>
            <a:r>
              <a:rPr lang="zh-CN" altLang="en-US" dirty="0"/>
              <a:t>地址为</a:t>
            </a:r>
            <a:r>
              <a:rPr lang="en-US" altLang="zh-CN" dirty="0"/>
              <a:t>192.168.0.200</a:t>
            </a:r>
            <a:r>
              <a:rPr lang="zh-CN" altLang="en-US" dirty="0"/>
              <a:t>，子网掩码为</a:t>
            </a:r>
            <a:r>
              <a:rPr lang="en-US" altLang="zh-CN" dirty="0"/>
              <a:t>255.255.255.0</a:t>
            </a:r>
            <a:br>
              <a:rPr lang="zh-CN" altLang="en-US" dirty="0"/>
            </a:br>
            <a:endParaRPr lang="zh-CN" altLang="en-US" dirty="0"/>
          </a:p>
        </p:txBody>
      </p:sp>
      <p:pic>
        <p:nvPicPr>
          <p:cNvPr id="9" name="Picture 2" descr="D:\百度云同步盘\Misc\14163874201186558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10"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97</a:t>
            </a:fld>
            <a:endParaRPr lang="en-US" dirty="0">
              <a:solidFill>
                <a:schemeClr val="tx2"/>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Internet</a:t>
            </a:r>
            <a:r>
              <a:rPr lang="zh-CN" altLang="zh-CN" dirty="0"/>
              <a:t>地址</a:t>
            </a:r>
            <a:endParaRPr lang="zh-CN" altLang="en-US" dirty="0"/>
          </a:p>
        </p:txBody>
      </p:sp>
      <p:sp>
        <p:nvSpPr>
          <p:cNvPr id="3" name="内容占位符 2"/>
          <p:cNvSpPr>
            <a:spLocks noGrp="1"/>
          </p:cNvSpPr>
          <p:nvPr>
            <p:ph idx="1"/>
          </p:nvPr>
        </p:nvSpPr>
        <p:spPr/>
        <p:txBody>
          <a:bodyPr/>
          <a:lstStyle/>
          <a:p>
            <a:r>
              <a:rPr lang="en-US" altLang="zh-CN" dirty="0"/>
              <a:t>2</a:t>
            </a:r>
            <a:r>
              <a:rPr lang="zh-CN" altLang="zh-CN" dirty="0"/>
              <a:t>．子网掩码</a:t>
            </a:r>
          </a:p>
          <a:p>
            <a:pPr lvl="1"/>
            <a:r>
              <a:rPr lang="zh-CN" altLang="en-US" dirty="0"/>
              <a:t>子网掩码的作用：</a:t>
            </a:r>
            <a:endParaRPr lang="en-US" altLang="zh-CN" dirty="0"/>
          </a:p>
          <a:p>
            <a:pPr lvl="2"/>
            <a:r>
              <a:rPr lang="zh-CN" altLang="en-US" sz="2000" dirty="0"/>
              <a:t>快速确定</a:t>
            </a:r>
            <a:r>
              <a:rPr lang="en-US" altLang="zh-CN" sz="2000" dirty="0"/>
              <a:t>IP</a:t>
            </a:r>
            <a:r>
              <a:rPr lang="zh-CN" altLang="en-US" sz="2000" dirty="0"/>
              <a:t>地址的哪部分代表网络号，哪部分代表主机号，以及判断两个</a:t>
            </a:r>
            <a:r>
              <a:rPr lang="en-US" altLang="zh-CN" sz="2000" dirty="0"/>
              <a:t>IP</a:t>
            </a:r>
            <a:r>
              <a:rPr lang="zh-CN" altLang="en-US" sz="2000" dirty="0"/>
              <a:t>地址是否属于同一网络。</a:t>
            </a:r>
            <a:endParaRPr lang="en-US" altLang="zh-CN" sz="2000" dirty="0"/>
          </a:p>
          <a:p>
            <a:pPr lvl="2"/>
            <a:endParaRPr lang="en-US" altLang="zh-CN" sz="2000" dirty="0"/>
          </a:p>
          <a:p>
            <a:pPr lvl="2"/>
            <a:r>
              <a:rPr lang="zh-CN" altLang="zh-CN" sz="2000" dirty="0"/>
              <a:t>例如，若上例公司中的其中一台计算机的</a:t>
            </a:r>
            <a:r>
              <a:rPr lang="en-US" altLang="zh-CN" sz="2000" dirty="0"/>
              <a:t>IP</a:t>
            </a:r>
            <a:r>
              <a:rPr lang="zh-CN" altLang="zh-CN" sz="2000" dirty="0"/>
              <a:t>地址</a:t>
            </a:r>
            <a:r>
              <a:rPr lang="en-US" altLang="zh-CN" sz="2000" dirty="0"/>
              <a:t>/</a:t>
            </a:r>
            <a:r>
              <a:rPr lang="zh-CN" altLang="zh-CN" sz="2000" dirty="0"/>
              <a:t>子网掩码为</a:t>
            </a:r>
            <a:r>
              <a:rPr lang="en-US" altLang="zh-CN" sz="2000" dirty="0"/>
              <a:t>202.117.8.33/255.255.255.224</a:t>
            </a:r>
            <a:r>
              <a:rPr lang="zh-CN" altLang="zh-CN" sz="2000" dirty="0"/>
              <a:t>，另外一台计算机的</a:t>
            </a:r>
            <a:r>
              <a:rPr lang="en-US" altLang="zh-CN" sz="2000" dirty="0"/>
              <a:t>IP</a:t>
            </a:r>
            <a:r>
              <a:rPr lang="zh-CN" altLang="zh-CN" sz="2000" dirty="0"/>
              <a:t>地址</a:t>
            </a:r>
            <a:r>
              <a:rPr lang="en-US" altLang="zh-CN" sz="2000" dirty="0"/>
              <a:t>/</a:t>
            </a:r>
            <a:r>
              <a:rPr lang="zh-CN" altLang="zh-CN" sz="2000" dirty="0"/>
              <a:t>子网掩码为</a:t>
            </a:r>
            <a:r>
              <a:rPr lang="en-US" altLang="zh-CN" sz="2000" dirty="0"/>
              <a:t>202.117.8.67/255.255.255.224</a:t>
            </a:r>
            <a:r>
              <a:rPr lang="zh-CN" altLang="zh-CN" sz="2000" dirty="0"/>
              <a:t>，将各自的</a:t>
            </a:r>
            <a:r>
              <a:rPr lang="en-US" altLang="zh-CN" sz="2000" dirty="0"/>
              <a:t>IP</a:t>
            </a:r>
            <a:r>
              <a:rPr lang="zh-CN" altLang="zh-CN" sz="2000" dirty="0"/>
              <a:t>地址和子网掩码进行“与”运算，其结果分别为</a:t>
            </a:r>
            <a:r>
              <a:rPr lang="en-US" altLang="zh-CN" sz="2000" dirty="0"/>
              <a:t>202.117.8.32</a:t>
            </a:r>
            <a:r>
              <a:rPr lang="zh-CN" altLang="zh-CN" sz="2000" dirty="0"/>
              <a:t>和</a:t>
            </a:r>
            <a:r>
              <a:rPr lang="en-US" altLang="zh-CN" sz="2000" dirty="0"/>
              <a:t>202.117.8.64</a:t>
            </a:r>
            <a:r>
              <a:rPr lang="zh-CN" altLang="zh-CN" sz="2000" dirty="0"/>
              <a:t>，则可以判断这</a:t>
            </a:r>
            <a:r>
              <a:rPr lang="en-US" altLang="zh-CN" sz="2000" dirty="0"/>
              <a:t>2</a:t>
            </a:r>
            <a:r>
              <a:rPr lang="zh-CN" altLang="zh-CN" sz="2000" dirty="0"/>
              <a:t>台主机不在一个子网内。</a:t>
            </a:r>
          </a:p>
        </p:txBody>
      </p:sp>
      <p:pic>
        <p:nvPicPr>
          <p:cNvPr id="4"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5"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98</a:t>
            </a:fld>
            <a:endParaRPr lang="en-US" dirty="0">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Internet</a:t>
            </a:r>
            <a:r>
              <a:rPr lang="zh-CN" altLang="zh-CN" dirty="0"/>
              <a:t>地址</a:t>
            </a:r>
            <a:endParaRPr lang="zh-CN" altLang="en-US" dirty="0"/>
          </a:p>
        </p:txBody>
      </p:sp>
      <p:sp>
        <p:nvSpPr>
          <p:cNvPr id="3" name="内容占位符 2"/>
          <p:cNvSpPr>
            <a:spLocks noGrp="1"/>
          </p:cNvSpPr>
          <p:nvPr>
            <p:ph idx="1"/>
          </p:nvPr>
        </p:nvSpPr>
        <p:spPr/>
        <p:txBody>
          <a:bodyPr/>
          <a:lstStyle/>
          <a:p>
            <a:r>
              <a:rPr lang="en-US" altLang="zh-CN" dirty="0"/>
              <a:t>2</a:t>
            </a:r>
            <a:r>
              <a:rPr lang="zh-CN" altLang="zh-CN" dirty="0"/>
              <a:t>．子网掩码</a:t>
            </a:r>
          </a:p>
          <a:p>
            <a:pPr lvl="1"/>
            <a:r>
              <a:rPr lang="zh-CN" altLang="zh-CN" sz="2400" dirty="0"/>
              <a:t>对于一台主机的</a:t>
            </a:r>
            <a:r>
              <a:rPr lang="en-US" altLang="zh-CN" sz="2400" dirty="0"/>
              <a:t>IP</a:t>
            </a:r>
            <a:r>
              <a:rPr lang="zh-CN" altLang="zh-CN" sz="2400" dirty="0"/>
              <a:t>地址和子网掩码的记法除了采用</a:t>
            </a:r>
            <a:r>
              <a:rPr lang="en-US" altLang="zh-CN" sz="2400" dirty="0"/>
              <a:t>“IP</a:t>
            </a:r>
            <a:r>
              <a:rPr lang="zh-CN" altLang="zh-CN" sz="2400" dirty="0"/>
              <a:t>地址</a:t>
            </a:r>
            <a:r>
              <a:rPr lang="en-US" altLang="zh-CN" sz="2400" dirty="0"/>
              <a:t>/</a:t>
            </a:r>
            <a:r>
              <a:rPr lang="zh-CN" altLang="zh-CN" sz="2400" dirty="0"/>
              <a:t>子网掩码</a:t>
            </a:r>
            <a:r>
              <a:rPr lang="en-US" altLang="zh-CN" sz="2400" dirty="0"/>
              <a:t>”</a:t>
            </a:r>
            <a:r>
              <a:rPr lang="zh-CN" altLang="zh-CN" sz="2400" dirty="0"/>
              <a:t>的方法外，</a:t>
            </a:r>
            <a:endParaRPr lang="en-US" altLang="zh-CN" sz="2400" dirty="0"/>
          </a:p>
          <a:p>
            <a:pPr lvl="1"/>
            <a:endParaRPr lang="en-US" altLang="zh-CN" sz="2400" dirty="0"/>
          </a:p>
          <a:p>
            <a:pPr lvl="1"/>
            <a:r>
              <a:rPr lang="zh-CN" altLang="zh-CN" sz="2400" dirty="0"/>
              <a:t>还有一种比较常见且更简洁的方法，即</a:t>
            </a:r>
            <a:r>
              <a:rPr lang="en-US" altLang="zh-CN" sz="2400" dirty="0"/>
              <a:t>“IP</a:t>
            </a:r>
            <a:r>
              <a:rPr lang="zh-CN" altLang="zh-CN" sz="2400" dirty="0"/>
              <a:t>地址</a:t>
            </a:r>
            <a:r>
              <a:rPr lang="en-US" altLang="zh-CN" sz="2400" dirty="0"/>
              <a:t>/</a:t>
            </a:r>
            <a:r>
              <a:rPr lang="zh-CN" altLang="zh-CN" sz="2400" dirty="0"/>
              <a:t>整数</a:t>
            </a:r>
            <a:r>
              <a:rPr lang="en-US" altLang="zh-CN" sz="2400" dirty="0"/>
              <a:t>”</a:t>
            </a:r>
            <a:r>
              <a:rPr lang="zh-CN" altLang="zh-CN" sz="2400" dirty="0"/>
              <a:t>，后面的整数就是子网掩码中</a:t>
            </a:r>
            <a:r>
              <a:rPr lang="en-US" altLang="zh-CN" sz="2400" dirty="0"/>
              <a:t>1</a:t>
            </a:r>
            <a:r>
              <a:rPr lang="zh-CN" altLang="zh-CN" sz="2400" dirty="0"/>
              <a:t>的位数。如上例中某主机的地址记法就可以描述为</a:t>
            </a:r>
            <a:r>
              <a:rPr lang="en-US" altLang="zh-CN" sz="2400" dirty="0"/>
              <a:t>202.117.8.33/27</a:t>
            </a:r>
            <a:r>
              <a:rPr lang="zh-CN" altLang="zh-CN" sz="2400" dirty="0"/>
              <a:t>。</a:t>
            </a:r>
          </a:p>
        </p:txBody>
      </p:sp>
      <p:pic>
        <p:nvPicPr>
          <p:cNvPr id="4" name="Picture 2" descr="D:\百度云同步盘\Misc\1416387420118655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3" y="27716"/>
            <a:ext cx="1333500" cy="321584"/>
          </a:xfrm>
          <a:prstGeom prst="rect">
            <a:avLst/>
          </a:prstGeom>
          <a:noFill/>
        </p:spPr>
      </p:pic>
      <p:sp>
        <p:nvSpPr>
          <p:cNvPr id="5" name="Slide Number Placeholder 5"/>
          <p:cNvSpPr>
            <a:spLocks noGrp="1"/>
          </p:cNvSpPr>
          <p:nvPr>
            <p:ph type="sldNum" sz="quarter" idx="12"/>
          </p:nvPr>
        </p:nvSpPr>
        <p:spPr>
          <a:xfrm>
            <a:off x="8686800" y="6528816"/>
            <a:ext cx="457200" cy="329184"/>
          </a:xfrm>
        </p:spPr>
        <p:txBody>
          <a:bodyPr/>
          <a:lstStyle/>
          <a:p>
            <a:fld id="{B6F15528-21DE-4FAA-801E-634DDDAF4B2B}" type="slidenum">
              <a:rPr lang="en-US" smtClean="0">
                <a:solidFill>
                  <a:schemeClr val="tx2"/>
                </a:solidFill>
              </a:rPr>
              <a:t>99</a:t>
            </a:fld>
            <a:endParaRPr lang="en-US" dirty="0">
              <a:solidFill>
                <a:schemeClr val="tx2"/>
              </a:solidFill>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a:ea typeface="黑体"/>
        <a:cs typeface=""/>
      </a:majorFont>
      <a:minorFont>
        <a:latin typeface="Arial"/>
        <a:ea typeface="微软雅黑"/>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Clarity</Template>
  <TotalTime>3</TotalTime>
  <Words>11544</Words>
  <Application>Microsoft Office PowerPoint</Application>
  <PresentationFormat>全屏显示(4:3)</PresentationFormat>
  <Paragraphs>1347</Paragraphs>
  <Slides>144</Slides>
  <Notes>10</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4</vt:i4>
      </vt:variant>
      <vt:variant>
        <vt:lpstr>幻灯片标题</vt:lpstr>
      </vt:variant>
      <vt:variant>
        <vt:i4>144</vt:i4>
      </vt:variant>
    </vt:vector>
  </HeadingPairs>
  <TitlesOfParts>
    <vt:vector size="162" baseType="lpstr">
      <vt:lpstr>Monotype Sorts</vt:lpstr>
      <vt:lpstr>黑体</vt:lpstr>
      <vt:lpstr>楷体</vt:lpstr>
      <vt:lpstr>宋体</vt:lpstr>
      <vt:lpstr>微软雅黑</vt:lpstr>
      <vt:lpstr>뿷玜쉔</vt:lpstr>
      <vt:lpstr>Arial</vt:lpstr>
      <vt:lpstr>Arial Black</vt:lpstr>
      <vt:lpstr>Calibri</vt:lpstr>
      <vt:lpstr>Constantia</vt:lpstr>
      <vt:lpstr>Tahoma</vt:lpstr>
      <vt:lpstr>Times New Roman</vt:lpstr>
      <vt:lpstr>Wingdings</vt:lpstr>
      <vt:lpstr>Clarity</vt:lpstr>
      <vt:lpstr>Clip</vt:lpstr>
      <vt:lpstr>Microsoft Visio 2003-2010 绘图</vt:lpstr>
      <vt:lpstr>Picture</vt:lpstr>
      <vt:lpstr>剪辑</vt:lpstr>
      <vt:lpstr>互联网技术与应用</vt:lpstr>
      <vt:lpstr>课程情况</vt:lpstr>
      <vt:lpstr>PowerPoint 演示文稿</vt:lpstr>
      <vt:lpstr>第1章   计算机网络基础</vt:lpstr>
      <vt:lpstr>PowerPoint 演示文稿</vt:lpstr>
      <vt:lpstr>计算机网络基础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计算机网络的产生和发展 </vt:lpstr>
      <vt:lpstr>PowerPoint 演示文稿</vt:lpstr>
      <vt:lpstr>PowerPoint 演示文稿</vt:lpstr>
      <vt:lpstr>计算机网络的功能</vt:lpstr>
      <vt:lpstr>PowerPoint 演示文稿</vt:lpstr>
      <vt:lpstr>PowerPoint 演示文稿</vt:lpstr>
      <vt:lpstr>PowerPoint 演示文稿</vt:lpstr>
      <vt:lpstr>PowerPoint 演示文稿</vt:lpstr>
      <vt:lpstr>题外话：如何获取MAC地址？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计算机网络的体系结构</vt:lpstr>
      <vt:lpstr>计算机网络的体系结构</vt:lpstr>
      <vt:lpstr>生活实例</vt:lpstr>
      <vt:lpstr>计算机网络的体系结构</vt:lpstr>
      <vt:lpstr>计算机网络的体系结构</vt:lpstr>
      <vt:lpstr>PowerPoint 演示文稿</vt:lpstr>
      <vt:lpstr>PowerPoint 演示文稿</vt:lpstr>
      <vt:lpstr>计算机网络的体系结构</vt:lpstr>
      <vt:lpstr>计算机网络的体系结构</vt:lpstr>
      <vt:lpstr>计算机网络的体系结构</vt:lpstr>
      <vt:lpstr>题外话：Internet一些术语</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计算机网络</vt:lpstr>
      <vt:lpstr>局域网概述</vt:lpstr>
      <vt:lpstr>局域网概述</vt:lpstr>
      <vt:lpstr>局域网概述</vt:lpstr>
      <vt:lpstr>常用局域网简介</vt:lpstr>
      <vt:lpstr>PowerPoint 演示文稿</vt:lpstr>
      <vt:lpstr>题外话：如何在寝室组建局域网？</vt:lpstr>
      <vt:lpstr>题外话：如何在寝室组建局域网？</vt:lpstr>
      <vt:lpstr>计算机网络</vt:lpstr>
      <vt:lpstr>PowerPoint 演示文稿</vt:lpstr>
      <vt:lpstr>Internet基础</vt:lpstr>
      <vt:lpstr>Internet的起源和发展</vt:lpstr>
      <vt:lpstr>Internet的起源和发展</vt:lpstr>
      <vt:lpstr>Internet地址</vt:lpstr>
      <vt:lpstr>Internet地址</vt:lpstr>
      <vt:lpstr>Internet地址</vt:lpstr>
      <vt:lpstr>Internet地址</vt:lpstr>
      <vt:lpstr>补充话题：IP地址分配指南</vt:lpstr>
      <vt:lpstr>补充话题：IP地址分配指南</vt:lpstr>
      <vt:lpstr>Internet地址</vt:lpstr>
      <vt:lpstr>Internet地址</vt:lpstr>
      <vt:lpstr>Internet地址</vt:lpstr>
      <vt:lpstr>Internet地址</vt:lpstr>
      <vt:lpstr>Internet地址</vt:lpstr>
      <vt:lpstr>Internet地址 </vt:lpstr>
      <vt:lpstr>Internet地址</vt:lpstr>
      <vt:lpstr>Internet地址</vt:lpstr>
      <vt:lpstr>Internet地址</vt:lpstr>
      <vt:lpstr>Internet地址</vt:lpstr>
      <vt:lpstr>Internet地址</vt:lpstr>
      <vt:lpstr>Internet地址</vt:lpstr>
      <vt:lpstr>Internet地址</vt:lpstr>
      <vt:lpstr>Internet地址</vt:lpstr>
      <vt:lpstr>为什么讲这些地址？</vt:lpstr>
      <vt:lpstr>Internet地址</vt:lpstr>
      <vt:lpstr>Internet地址</vt:lpstr>
      <vt:lpstr>Internet地址</vt:lpstr>
      <vt:lpstr>Internet接入技术</vt:lpstr>
      <vt:lpstr>Internet接入技术</vt:lpstr>
      <vt:lpstr>Internet接入技术</vt:lpstr>
      <vt:lpstr>PowerPoint 演示文稿</vt:lpstr>
      <vt:lpstr>Internet接入技术</vt:lpstr>
      <vt:lpstr>Internet接入技术</vt:lpstr>
      <vt:lpstr>Internet的基本服务</vt:lpstr>
      <vt:lpstr>Internet的基本服务</vt:lpstr>
      <vt:lpstr>Internet的基本服务</vt:lpstr>
      <vt:lpstr>Internet的基本服务</vt:lpstr>
      <vt:lpstr>Internet的基本服务</vt:lpstr>
      <vt:lpstr>题外话：WWW与图灵奖</vt:lpstr>
      <vt:lpstr>IE浏览器的使用</vt:lpstr>
      <vt:lpstr>Internet的基本服务</vt:lpstr>
      <vt:lpstr>Internet的基本服务</vt:lpstr>
      <vt:lpstr>Internet的基本服务</vt:lpstr>
      <vt:lpstr>补充说明：电子邮件的两个支柱</vt:lpstr>
      <vt:lpstr>IMAP</vt:lpstr>
      <vt:lpstr>电子邮件的使用</vt:lpstr>
      <vt:lpstr>信息搜索</vt:lpstr>
      <vt:lpstr>题外话：PageRank算法</vt:lpstr>
      <vt:lpstr>题外话：PageRank算法</vt:lpstr>
      <vt:lpstr>信息搜索</vt:lpstr>
      <vt:lpstr>PowerPoint 演示文稿</vt:lpstr>
      <vt:lpstr>PowerPoint 演示文稿</vt:lpstr>
      <vt:lpstr>计算机网络</vt:lpstr>
      <vt:lpstr>PowerPoint 演示文稿</vt:lpstr>
      <vt:lpstr>PowerPoint 演示文稿</vt:lpstr>
      <vt:lpstr>PowerPoint 演示文稿</vt:lpstr>
      <vt:lpstr>IEEE简介</vt:lpstr>
      <vt:lpstr>PowerPoint 演示文稿</vt:lpstr>
      <vt:lpstr>RFC</vt:lpstr>
      <vt:lpstr>PowerPoint 演示文稿</vt:lpstr>
      <vt:lpstr>ACM </vt:lpstr>
      <vt:lpstr>计算机网络三大顶级会议</vt:lpstr>
      <vt:lpstr>武大本科生“学神”破解信安领域40年未解难题</vt:lpstr>
      <vt:lpstr>PowerPoint 演示文稿</vt:lpstr>
      <vt:lpstr>三大会议关键词</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语义数据流中的联合复杂事件处理</dc:title>
  <dc:creator>MPC</dc:creator>
  <cp:lastModifiedBy>Feng Gao</cp:lastModifiedBy>
  <cp:revision>2397</cp:revision>
  <dcterms:created xsi:type="dcterms:W3CDTF">2006-08-16T00:00:00Z</dcterms:created>
  <dcterms:modified xsi:type="dcterms:W3CDTF">2020-10-04T08:21:48Z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2052-11.3.0.9228</vt:lpwstr>
  </property>
</Properties>
</file>